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56" r:id="rId3"/>
  </p:sldMasterIdLst>
  <p:notesMasterIdLst>
    <p:notesMasterId r:id="rId23"/>
  </p:notesMasterIdLst>
  <p:sldIdLst>
    <p:sldId id="259" r:id="rId4"/>
    <p:sldId id="397" r:id="rId5"/>
    <p:sldId id="413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12" r:id="rId21"/>
    <p:sldId id="414" r:id="rId22"/>
  </p:sldIdLst>
  <p:sldSz cx="9144000" cy="6858000" type="screen4x3"/>
  <p:notesSz cx="6858000" cy="9144000"/>
  <p:defaultTextStyle>
    <a:defPPr>
      <a:defRPr lang="pt-B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07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9900"/>
    <a:srgbClr val="FF9900"/>
    <a:srgbClr val="005842"/>
    <a:srgbClr val="00936C"/>
    <a:srgbClr val="4A7EBB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1207"/>
        <p:guide pos="2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776FF1-C49F-4A36-8C77-57B4F01D47FA}" type="datetimeFigureOut">
              <a:rPr lang="pt-BR"/>
              <a:pPr>
                <a:defRPr/>
              </a:pPr>
              <a:t>28/09/2015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BCB62A-8DC3-4C90-BFB9-43AF201CAF0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119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F0CE7B-9561-4B9A-9777-34DE053B2BD6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301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3952868"/>
            <a:ext cx="3643338" cy="1000132"/>
          </a:xfrm>
          <a:prstGeom prst="rect">
            <a:avLst/>
          </a:prstGeom>
        </p:spPr>
        <p:txBody>
          <a:bodyPr anchor="ctr"/>
          <a:lstStyle>
            <a:lvl1pPr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00584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00584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457200" y="1916113"/>
            <a:ext cx="8229600" cy="422751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16113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84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16113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84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16113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84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16113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84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title"/>
          </p:nvPr>
        </p:nvSpPr>
        <p:spPr bwMode="auto">
          <a:xfrm>
            <a:off x="381000" y="4216567"/>
            <a:ext cx="3643313" cy="7319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pt-BR" sz="1600" dirty="0" smtClean="0">
                <a:latin typeface="Arial" charset="0"/>
                <a:cs typeface="Arial" charset="0"/>
              </a:rPr>
              <a:t>A PESQUISA EM INSTITUIÇÕES PRIVADAS</a:t>
            </a:r>
            <a:br>
              <a:rPr lang="pt-BR" sz="16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/>
            </a:r>
            <a:br>
              <a:rPr lang="pt-BR" sz="1600" dirty="0" smtClean="0">
                <a:latin typeface="Arial" charset="0"/>
                <a:cs typeface="Arial" charset="0"/>
              </a:rPr>
            </a:br>
            <a:r>
              <a:rPr lang="pt-BR" sz="1600" dirty="0" smtClean="0">
                <a:latin typeface="Arial" charset="0"/>
                <a:cs typeface="Arial" charset="0"/>
              </a:rPr>
              <a:t>Oscar Hipólito</a:t>
            </a:r>
            <a:r>
              <a:rPr lang="pt-BR" sz="1200" dirty="0" smtClean="0">
                <a:latin typeface="Arial" charset="0"/>
                <a:cs typeface="Arial" charset="0"/>
              </a:rPr>
              <a:t/>
            </a:r>
            <a:br>
              <a:rPr lang="pt-BR" sz="1200" dirty="0" smtClean="0">
                <a:latin typeface="Arial" charset="0"/>
                <a:cs typeface="Arial" charset="0"/>
              </a:rPr>
            </a:br>
            <a:r>
              <a:rPr lang="pt-BR" sz="1200" dirty="0" smtClean="0">
                <a:latin typeface="Arial" charset="0"/>
                <a:cs typeface="Arial" charset="0"/>
              </a:rPr>
              <a:t>09/11/2013</a:t>
            </a:r>
            <a:endParaRPr lang="pt-BR" sz="1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625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800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O PAPEL DA PESQUISA EM UMA IES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57200" y="1125538"/>
            <a:ext cx="8229600" cy="5018087"/>
          </a:xfrm>
        </p:spPr>
        <p:txBody>
          <a:bodyPr/>
          <a:lstStyle/>
          <a:p>
            <a:pPr marL="0" indent="0" eaLnBrk="1" hangingPunct="1">
              <a:lnSpc>
                <a:spcPct val="45000"/>
              </a:lnSpc>
              <a:buFont typeface="Wingdings" pitchFamily="2" charset="2"/>
              <a:buNone/>
            </a:pPr>
            <a:endParaRPr lang="pt-BR" sz="2200" b="1" i="1" dirty="0" smtClean="0"/>
          </a:p>
          <a:p>
            <a:pPr marL="0" indent="0"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pt-BR" sz="2100" b="1" dirty="0" smtClean="0"/>
              <a:t>VANTAGENS:</a:t>
            </a:r>
          </a:p>
          <a:p>
            <a:pPr marL="457200" lvl="1" indent="-277813" eaLnBrk="1" hangingPunct="1">
              <a:lnSpc>
                <a:spcPct val="150000"/>
              </a:lnSpc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lang="pt-BR" sz="2100" b="1" dirty="0" smtClean="0"/>
              <a:t>Cria ambiente de curiosidade intelectual</a:t>
            </a:r>
          </a:p>
          <a:p>
            <a:pPr marL="457200" lvl="1" indent="-277813" eaLnBrk="1" hangingPunct="1">
              <a:lnSpc>
                <a:spcPct val="150000"/>
              </a:lnSpc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lang="pt-BR" sz="2100" b="1" dirty="0" smtClean="0"/>
              <a:t>Permite atrair quadros acadêmicos mais competentes</a:t>
            </a:r>
          </a:p>
          <a:p>
            <a:pPr marL="457200" lvl="1" indent="-277813" eaLnBrk="1" hangingPunct="1">
              <a:lnSpc>
                <a:spcPct val="150000"/>
              </a:lnSpc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lang="pt-BR" sz="2100" b="1" dirty="0" smtClean="0"/>
              <a:t>Gera bases para a pós-graduação</a:t>
            </a:r>
          </a:p>
          <a:p>
            <a:pPr marL="457200" lvl="1" indent="-277813" eaLnBrk="1" hangingPunct="1">
              <a:lnSpc>
                <a:spcPct val="150000"/>
              </a:lnSpc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lang="pt-BR" sz="2100" b="1" dirty="0" smtClean="0"/>
              <a:t>Atrai bons alunos</a:t>
            </a:r>
          </a:p>
          <a:p>
            <a:pPr marL="457200" lvl="1" indent="-277813" eaLnBrk="1" hangingPunct="1">
              <a:lnSpc>
                <a:spcPct val="150000"/>
              </a:lnSpc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lang="pt-BR" sz="2100" b="1" dirty="0" smtClean="0"/>
              <a:t>Melhora imagem institucional dando prestígio à IES</a:t>
            </a:r>
          </a:p>
          <a:p>
            <a:pPr marL="457200" lvl="1" indent="-277813" eaLnBrk="1" hangingPunct="1">
              <a:lnSpc>
                <a:spcPct val="150000"/>
              </a:lnSpc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lang="pt-BR" sz="2100" b="1" dirty="0" smtClean="0"/>
              <a:t>Atrai recursos a fundo perdido e convênios com empresas</a:t>
            </a:r>
          </a:p>
          <a:p>
            <a:pPr marL="457200" lvl="1" indent="-277813" eaLnBrk="1" hangingPunct="1">
              <a:lnSpc>
                <a:spcPct val="150000"/>
              </a:lnSpc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lang="pt-BR" sz="2100" b="1" dirty="0" smtClean="0"/>
              <a:t>Representa uma diferença qualitativa entre um agregado de cursos e uma Universidade</a:t>
            </a:r>
            <a:endParaRPr lang="pt-BR" sz="2100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None/>
            </a:pPr>
            <a:endParaRPr lang="pt-BR" sz="2400" b="1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endParaRPr lang="pt-BR" sz="24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625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800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O PAPEL DA PESQUISA EM UMA IES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57200" y="1357298"/>
            <a:ext cx="8229600" cy="4786327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2100" b="1" dirty="0" smtClean="0"/>
              <a:t>PROBLEMAS:</a:t>
            </a:r>
          </a:p>
          <a:p>
            <a:pPr marL="457200" lvl="1" indent="-277813" eaLnBrk="1" hangingPunct="1">
              <a:lnSpc>
                <a:spcPct val="150000"/>
              </a:lnSpc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lang="pt-BR" sz="2100" b="1" dirty="0" smtClean="0"/>
              <a:t>A pesquisa é quase sempre deficitária, quando se faz uma simples análise de relação receita/despesa</a:t>
            </a:r>
          </a:p>
          <a:p>
            <a:pPr marL="457200" lvl="1" indent="-277813" eaLnBrk="1" hangingPunct="1">
              <a:lnSpc>
                <a:spcPct val="150000"/>
              </a:lnSpc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lang="pt-BR" sz="2100" b="1" dirty="0" smtClean="0"/>
              <a:t>Quase nunca é coberta integralmente por fontes externas (em nenhum lugar do mundo)</a:t>
            </a:r>
          </a:p>
          <a:p>
            <a:pPr marL="457200" lvl="1" indent="-277813" eaLnBrk="1" hangingPunct="1">
              <a:lnSpc>
                <a:spcPct val="150000"/>
              </a:lnSpc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lang="pt-BR" sz="2100" b="1" dirty="0" smtClean="0"/>
              <a:t>Exige novos espaços físicos</a:t>
            </a:r>
          </a:p>
          <a:p>
            <a:pPr marL="457200" lvl="1" indent="-277813" eaLnBrk="1" hangingPunct="1">
              <a:lnSpc>
                <a:spcPct val="150000"/>
              </a:lnSpc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lang="pt-BR" sz="2100" b="1" dirty="0" smtClean="0"/>
              <a:t>Exige investimentos de infra-estrutura</a:t>
            </a:r>
          </a:p>
          <a:p>
            <a:pPr marL="457200" lvl="1" indent="-277813" eaLnBrk="1" hangingPunct="1">
              <a:lnSpc>
                <a:spcPct val="150000"/>
              </a:lnSpc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lang="pt-BR" sz="2100" b="1" dirty="0" smtClean="0"/>
              <a:t>Aumenta o montante da folha de pessoal</a:t>
            </a:r>
          </a:p>
          <a:p>
            <a:pPr marL="457200" lvl="1" indent="-277813" eaLnBrk="1" hangingPunct="1">
              <a:lnSpc>
                <a:spcPct val="150000"/>
              </a:lnSpc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lang="pt-BR" sz="2100" b="1" dirty="0" smtClean="0"/>
              <a:t>Gera ambiente de inquietação e contestação</a:t>
            </a:r>
            <a:endParaRPr lang="pt-BR" sz="2100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None/>
            </a:pPr>
            <a:endParaRPr lang="pt-BR" sz="2400" b="1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endParaRPr lang="pt-BR" sz="24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625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800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A PESQUISA MULTIDISCIPLINAR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57200" y="1357298"/>
            <a:ext cx="8229600" cy="4786327"/>
          </a:xfrm>
        </p:spPr>
        <p:txBody>
          <a:bodyPr/>
          <a:lstStyle/>
          <a:p>
            <a:pPr algn="just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pt-BR" sz="2400" b="1" dirty="0" smtClean="0">
                <a:solidFill>
                  <a:srgbClr val="C00000"/>
                </a:solidFill>
              </a:rPr>
              <a:t>Vantagens:</a:t>
            </a:r>
          </a:p>
          <a:p>
            <a:pPr eaLnBrk="1" hangingPunct="1">
              <a:lnSpc>
                <a:spcPct val="140000"/>
              </a:lnSpc>
            </a:pPr>
            <a:r>
              <a:rPr lang="pt-BR" sz="2200" b="1" dirty="0" smtClean="0"/>
              <a:t>Aumenta a massa crítica dos grupos de pesquisadores</a:t>
            </a:r>
          </a:p>
          <a:p>
            <a:pPr eaLnBrk="1" hangingPunct="1">
              <a:lnSpc>
                <a:spcPct val="140000"/>
              </a:lnSpc>
            </a:pPr>
            <a:r>
              <a:rPr lang="pt-BR" sz="2200" b="1" dirty="0" smtClean="0"/>
              <a:t>Facilita o planejamento</a:t>
            </a:r>
          </a:p>
          <a:p>
            <a:pPr eaLnBrk="1" hangingPunct="1">
              <a:lnSpc>
                <a:spcPct val="140000"/>
              </a:lnSpc>
            </a:pPr>
            <a:r>
              <a:rPr lang="pt-BR" sz="2200" b="1" dirty="0" smtClean="0"/>
              <a:t>Baixa o custo dos laboratórios pelo uso comum </a:t>
            </a:r>
          </a:p>
          <a:p>
            <a:pPr eaLnBrk="1" hangingPunct="1">
              <a:lnSpc>
                <a:spcPct val="140000"/>
              </a:lnSpc>
            </a:pPr>
            <a:r>
              <a:rPr lang="pt-BR" sz="2200" b="1" dirty="0" smtClean="0"/>
              <a:t>Distribui melhor os pesquisadores pela instituição</a:t>
            </a:r>
          </a:p>
          <a:p>
            <a:pPr eaLnBrk="1" hangingPunct="1">
              <a:lnSpc>
                <a:spcPct val="140000"/>
              </a:lnSpc>
            </a:pPr>
            <a:r>
              <a:rPr lang="pt-BR" sz="2200" b="1" dirty="0" smtClean="0"/>
              <a:t>Permite estudar problemas mais ligados à realidade econômica e social</a:t>
            </a:r>
          </a:p>
          <a:p>
            <a:pPr eaLnBrk="1" hangingPunct="1">
              <a:lnSpc>
                <a:spcPct val="140000"/>
              </a:lnSpc>
            </a:pPr>
            <a:r>
              <a:rPr lang="pt-BR" sz="2200" b="1" dirty="0" smtClean="0"/>
              <a:t>Aumenta a repercussão nos diversos cursos de graduação</a:t>
            </a:r>
            <a:endParaRPr lang="pt-BR" sz="2200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None/>
            </a:pPr>
            <a:endParaRPr lang="pt-BR" sz="2400" b="1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endParaRPr lang="pt-BR" sz="2400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625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800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A PESQUISA DISCIPLINAR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57200" y="1357298"/>
            <a:ext cx="8229600" cy="4786327"/>
          </a:xfrm>
        </p:spPr>
        <p:txBody>
          <a:bodyPr/>
          <a:lstStyle/>
          <a:p>
            <a:pPr algn="just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pt-BR" sz="2400" b="1" dirty="0" smtClean="0">
                <a:solidFill>
                  <a:srgbClr val="C00000"/>
                </a:solidFill>
              </a:rPr>
              <a:t>Vantagens: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sz="2200" b="1" dirty="0" smtClean="0"/>
              <a:t>Concentra-se numa área específica do conhecimento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sz="2200" b="1" dirty="0" smtClean="0"/>
              <a:t>Aprofunda mais do que integra conhecimentos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sz="2200" b="1" dirty="0" smtClean="0"/>
              <a:t>Desenvolve critérios de avaliação específicos para a área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sz="2200" b="1" dirty="0" smtClean="0"/>
              <a:t>Traz maior colaboração externa à instituição do que interna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sz="2200" b="1" dirty="0" smtClean="0"/>
              <a:t>Tem mais relevância teórica do que de aplicação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sz="2200" b="1" dirty="0" smtClean="0"/>
              <a:t>Fortalece a área de conhecimento</a:t>
            </a:r>
            <a:endParaRPr lang="pt-BR" sz="2200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None/>
            </a:pPr>
            <a:endParaRPr lang="pt-BR" sz="2400" b="1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endParaRPr lang="pt-BR" sz="24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625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800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PLANEJANDO A PESQUISA INSTITUCIONAL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57200" y="1357298"/>
            <a:ext cx="8229600" cy="4786327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 dirty="0" smtClean="0">
                <a:solidFill>
                  <a:srgbClr val="C00000"/>
                </a:solidFill>
              </a:rPr>
              <a:t>Objetivos:</a:t>
            </a:r>
          </a:p>
          <a:p>
            <a:pPr eaLnBrk="1" hangingPunct="1">
              <a:lnSpc>
                <a:spcPct val="120000"/>
              </a:lnSpc>
            </a:pPr>
            <a:r>
              <a:rPr lang="pt-BR" sz="2400" b="1" dirty="0" smtClean="0"/>
              <a:t>Garantir a boa administração dos projetos</a:t>
            </a:r>
          </a:p>
          <a:p>
            <a:pPr eaLnBrk="1" hangingPunct="1">
              <a:lnSpc>
                <a:spcPct val="120000"/>
              </a:lnSpc>
            </a:pPr>
            <a:r>
              <a:rPr lang="pt-BR" sz="2400" b="1" dirty="0" smtClean="0"/>
              <a:t>Assegurar o apoio aos bons pesquisadores</a:t>
            </a:r>
          </a:p>
          <a:p>
            <a:pPr eaLnBrk="1" hangingPunct="1">
              <a:lnSpc>
                <a:spcPct val="120000"/>
              </a:lnSpc>
            </a:pPr>
            <a:r>
              <a:rPr lang="pt-BR" sz="2400" b="1" dirty="0" smtClean="0"/>
              <a:t>Estender a ação dos pesquisadores para a sala de aula</a:t>
            </a:r>
          </a:p>
          <a:p>
            <a:pPr eaLnBrk="1" hangingPunct="1">
              <a:lnSpc>
                <a:spcPct val="120000"/>
              </a:lnSpc>
            </a:pPr>
            <a:r>
              <a:rPr lang="pt-BR" sz="2400" b="1" dirty="0" smtClean="0"/>
              <a:t>Implantar serviços de infra-estrutura</a:t>
            </a:r>
          </a:p>
          <a:p>
            <a:pPr eaLnBrk="1" hangingPunct="1">
              <a:lnSpc>
                <a:spcPct val="120000"/>
              </a:lnSpc>
            </a:pPr>
            <a:r>
              <a:rPr lang="pt-BR" sz="2400" b="1" dirty="0" smtClean="0"/>
              <a:t>Implantar cooperação nacional e internacional para assegurar qualidade</a:t>
            </a:r>
          </a:p>
          <a:p>
            <a:pPr eaLnBrk="1" hangingPunct="1">
              <a:lnSpc>
                <a:spcPct val="120000"/>
              </a:lnSpc>
            </a:pPr>
            <a:r>
              <a:rPr lang="pt-BR" sz="2400" b="1" dirty="0" smtClean="0"/>
              <a:t>Montar estratégias para captação de recursos</a:t>
            </a:r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None/>
            </a:pPr>
            <a:endParaRPr lang="pt-BR" sz="2400" b="1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endParaRPr lang="pt-BR" sz="2400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625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800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RESULTADOS DA PESQUISA INSTITUCIONAL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57200" y="1357298"/>
            <a:ext cx="8229600" cy="478632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2200" b="1" u="sng" dirty="0" smtClean="0">
                <a:solidFill>
                  <a:srgbClr val="C00000"/>
                </a:solidFill>
              </a:rPr>
              <a:t>Para os docentes e estudantes:</a:t>
            </a:r>
            <a:r>
              <a:rPr lang="pt-BR" sz="2200" b="1" dirty="0" smtClean="0">
                <a:solidFill>
                  <a:srgbClr val="C00000"/>
                </a:solidFill>
              </a:rPr>
              <a:t> </a:t>
            </a:r>
            <a:r>
              <a:rPr lang="pt-BR" sz="2200" b="1" dirty="0" smtClean="0"/>
              <a:t>por meio de bolsas de estudos e de pesquisa, participação em patentes etc.</a:t>
            </a:r>
          </a:p>
          <a:p>
            <a:pPr eaLnBrk="1" hangingPunct="1">
              <a:lnSpc>
                <a:spcPct val="150000"/>
              </a:lnSpc>
            </a:pPr>
            <a:r>
              <a:rPr lang="pt-BR" sz="2200" b="1" u="sng" dirty="0" smtClean="0">
                <a:solidFill>
                  <a:srgbClr val="C00000"/>
                </a:solidFill>
              </a:rPr>
              <a:t>Para IES:</a:t>
            </a:r>
            <a:r>
              <a:rPr lang="pt-BR" sz="2200" b="1" dirty="0" smtClean="0">
                <a:solidFill>
                  <a:srgbClr val="C00000"/>
                </a:solidFill>
              </a:rPr>
              <a:t> </a:t>
            </a:r>
            <a:r>
              <a:rPr lang="pt-BR" sz="2200" b="1" dirty="0" smtClean="0"/>
              <a:t>o prestígio que a pesquisa traz repercute indiretamente em outras áreas, a melhoria de qualidade do ensino e da extensão, o reconhecimento nacional e internacional que facilita outros tipos de cooperação</a:t>
            </a:r>
          </a:p>
          <a:p>
            <a:pPr eaLnBrk="1" hangingPunct="1">
              <a:lnSpc>
                <a:spcPct val="150000"/>
              </a:lnSpc>
            </a:pPr>
            <a:r>
              <a:rPr lang="pt-BR" sz="2200" b="1" u="sng" dirty="0" smtClean="0">
                <a:solidFill>
                  <a:srgbClr val="C00000"/>
                </a:solidFill>
              </a:rPr>
              <a:t>Para outros usuários</a:t>
            </a:r>
            <a:r>
              <a:rPr lang="pt-BR" sz="2200" b="1" u="sng" dirty="0" smtClean="0"/>
              <a:t>:</a:t>
            </a:r>
            <a:r>
              <a:rPr lang="pt-BR" sz="2200" b="1" dirty="0" smtClean="0"/>
              <a:t> a solução de problemas para governos e empresas, além do benefício universal para o aumento do conhecimento.</a:t>
            </a:r>
            <a:endParaRPr lang="pt-BR" sz="2200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None/>
            </a:pPr>
            <a:endParaRPr lang="pt-BR" sz="2400" b="1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endParaRPr lang="pt-BR" sz="2400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625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800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IMPORTÂNCIA DA PESQUISA PARA O ENSINO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57200" y="1357298"/>
            <a:ext cx="8229600" cy="4786327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pt-BR" sz="2400" b="1" dirty="0" smtClean="0">
                <a:solidFill>
                  <a:srgbClr val="C00000"/>
                </a:solidFill>
              </a:rPr>
              <a:t>GRADUAÇÃO</a:t>
            </a:r>
          </a:p>
          <a:p>
            <a:pPr eaLnBrk="1" hangingPunct="1">
              <a:lnSpc>
                <a:spcPct val="130000"/>
              </a:lnSpc>
            </a:pPr>
            <a:r>
              <a:rPr lang="pt-BR" sz="2200" b="1" dirty="0" smtClean="0"/>
              <a:t>Melhora a formação dos profissionais confrontando-os com as mudanças e a evolução de cada disciplina</a:t>
            </a:r>
          </a:p>
          <a:p>
            <a:pPr eaLnBrk="1" hangingPunct="1">
              <a:lnSpc>
                <a:spcPct val="130000"/>
              </a:lnSpc>
            </a:pPr>
            <a:r>
              <a:rPr lang="pt-BR" sz="2200" b="1" dirty="0" smtClean="0"/>
              <a:t>Identifica o potencial de aplicação de novos conhecimentos científicos e tecnológicos na solução de problemas concretos</a:t>
            </a:r>
          </a:p>
          <a:p>
            <a:pPr eaLnBrk="1" hangingPunct="1">
              <a:lnSpc>
                <a:spcPct val="130000"/>
              </a:lnSpc>
            </a:pPr>
            <a:r>
              <a:rPr lang="pt-BR" sz="2200" b="1" dirty="0" smtClean="0"/>
              <a:t>Coloca os estudantes em contato com professores que estejam trabalhando na fronteira do conhecimento</a:t>
            </a:r>
          </a:p>
          <a:p>
            <a:pPr eaLnBrk="1" hangingPunct="1">
              <a:lnSpc>
                <a:spcPct val="130000"/>
              </a:lnSpc>
            </a:pPr>
            <a:r>
              <a:rPr lang="pt-BR" sz="2200" b="1" dirty="0" smtClean="0"/>
              <a:t>Viabiliza programas de iniciação científica </a:t>
            </a:r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None/>
            </a:pPr>
            <a:endParaRPr lang="pt-BR" sz="2400" b="1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endParaRPr lang="pt-BR" sz="2400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625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800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IMPORTÂNCIA DA PESQUISA PARA O ENSINO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57200" y="1357298"/>
            <a:ext cx="8229600" cy="4786327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pt-BR" sz="2400" b="1" dirty="0" smtClean="0">
                <a:solidFill>
                  <a:srgbClr val="C00000"/>
                </a:solidFill>
              </a:rPr>
              <a:t>PÓS-GRADUAÇÃO</a:t>
            </a:r>
          </a:p>
          <a:p>
            <a:pPr marL="361950" indent="-361950" eaLnBrk="1" hangingPunct="1">
              <a:lnSpc>
                <a:spcPct val="150000"/>
              </a:lnSpc>
            </a:pPr>
            <a:r>
              <a:rPr lang="pt-BR" sz="2200" b="1" dirty="0" smtClean="0"/>
              <a:t>Capacita a instituição a implantar áreas de pós-graduação, principalmente </a:t>
            </a:r>
            <a:r>
              <a:rPr lang="pt-BR" sz="2200" b="1" i="1" dirty="0" err="1" smtClean="0"/>
              <a:t>stricto</a:t>
            </a:r>
            <a:r>
              <a:rPr lang="pt-BR" sz="2200" b="1" i="1" dirty="0" smtClean="0"/>
              <a:t> </a:t>
            </a:r>
            <a:r>
              <a:rPr lang="pt-BR" sz="2200" b="1" i="1" dirty="0" err="1" smtClean="0"/>
              <a:t>sensu</a:t>
            </a:r>
            <a:endParaRPr lang="pt-BR" sz="2200" b="1" dirty="0" smtClean="0"/>
          </a:p>
          <a:p>
            <a:pPr marL="361950" indent="-361950" eaLnBrk="1" hangingPunct="1">
              <a:lnSpc>
                <a:spcPct val="150000"/>
              </a:lnSpc>
            </a:pPr>
            <a:r>
              <a:rPr lang="pt-BR" sz="2200" b="1" dirty="0" smtClean="0"/>
              <a:t>Capacita os próprios docentes em áreas de pesquisa</a:t>
            </a:r>
          </a:p>
          <a:p>
            <a:pPr marL="361950" indent="-361950" eaLnBrk="1" hangingPunct="1">
              <a:lnSpc>
                <a:spcPct val="150000"/>
              </a:lnSpc>
            </a:pPr>
            <a:r>
              <a:rPr lang="pt-BR" sz="2200" b="1" dirty="0" smtClean="0"/>
              <a:t>Atrai orientadores e manter na Instituição professores em processo de capacitação</a:t>
            </a:r>
          </a:p>
          <a:p>
            <a:pPr marL="361950" indent="-361950" eaLnBrk="1" hangingPunct="1">
              <a:lnSpc>
                <a:spcPct val="150000"/>
              </a:lnSpc>
            </a:pPr>
            <a:r>
              <a:rPr lang="pt-BR" sz="2200" b="1" dirty="0" smtClean="0"/>
              <a:t>Financia os programas de pós-graduação tanto no que diz respeito a professores visitantes quanto a equipamentos</a:t>
            </a:r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None/>
            </a:pPr>
            <a:endParaRPr lang="pt-BR" sz="2400" b="1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endParaRPr lang="pt-BR" sz="24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3568" y="1268760"/>
            <a:ext cx="8229600" cy="4227512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319860" y="4186213"/>
            <a:ext cx="8229600" cy="42275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99592" y="1556792"/>
            <a:ext cx="7344816" cy="393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10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57200" y="1357298"/>
            <a:ext cx="8229600" cy="4786327"/>
          </a:xfrm>
        </p:spPr>
        <p:txBody>
          <a:bodyPr/>
          <a:lstStyle/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None/>
            </a:pPr>
            <a:endParaRPr lang="pt-BR" sz="2400" b="1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r>
              <a:rPr lang="pt-BR" sz="5400" b="1" dirty="0" smtClean="0">
                <a:latin typeface="Lucida Handwriting" panose="03010101010101010101" pitchFamily="66" charset="0"/>
              </a:rPr>
              <a:t>        </a:t>
            </a:r>
            <a:r>
              <a:rPr lang="pt-BR" sz="6000" b="1" dirty="0" smtClean="0">
                <a:solidFill>
                  <a:srgbClr val="006600"/>
                </a:solidFill>
                <a:latin typeface="Segoe Script" panose="020B0504020000000003" pitchFamily="34" charset="0"/>
              </a:rPr>
              <a:t>Obrigado!</a:t>
            </a:r>
          </a:p>
          <a:p>
            <a:pPr marL="361950" indent="-361950" algn="r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endParaRPr lang="pt-BR" sz="2800" b="1" dirty="0" smtClean="0">
              <a:solidFill>
                <a:srgbClr val="006600"/>
              </a:solidFill>
            </a:endParaRPr>
          </a:p>
          <a:p>
            <a:pPr marL="361950" indent="-361950" algn="r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endParaRPr lang="pt-BR" sz="2800" b="1" dirty="0" smtClean="0">
              <a:solidFill>
                <a:srgbClr val="006600"/>
              </a:solidFill>
            </a:endParaRPr>
          </a:p>
          <a:p>
            <a:pPr marL="361950" indent="-361950" algn="r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Oscar Hipólito</a:t>
            </a:r>
          </a:p>
          <a:p>
            <a:pPr marL="361950" indent="-361950" algn="r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scar.hipolito@laureate.net</a:t>
            </a:r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endParaRPr lang="pt-BR" sz="6600" b="1" dirty="0">
              <a:solidFill>
                <a:srgbClr val="006600"/>
              </a:solidFill>
              <a:latin typeface="Segoe Script" panose="020B0504020000000003" pitchFamily="34" charset="0"/>
            </a:endParaRPr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endParaRPr lang="pt-BR" sz="6600" b="1" dirty="0" smtClean="0">
              <a:solidFill>
                <a:srgbClr val="006600"/>
              </a:solidFill>
              <a:latin typeface="Segoe Script" panose="020B0504020000000003" pitchFamily="34" charset="0"/>
            </a:endParaRPr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endParaRPr lang="pt-BR" sz="6600" b="1" dirty="0" smtClean="0">
              <a:solidFill>
                <a:srgbClr val="006600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74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57200" y="1340768"/>
            <a:ext cx="8229600" cy="480285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pt-BR" sz="1600" dirty="0" smtClean="0"/>
          </a:p>
          <a:p>
            <a:pPr marL="0" indent="0">
              <a:buFont typeface="Arial" charset="0"/>
              <a:buNone/>
              <a:defRPr/>
            </a:pPr>
            <a:endParaRPr lang="pt-BR" sz="1600" dirty="0"/>
          </a:p>
          <a:p>
            <a:pPr marL="0" indent="0" algn="r">
              <a:buNone/>
              <a:defRPr/>
            </a:pPr>
            <a:r>
              <a:rPr lang="en-GB" altLang="pt-BR" sz="4000" b="1" dirty="0">
                <a:solidFill>
                  <a:srgbClr val="009900"/>
                </a:solidFill>
              </a:rPr>
              <a:t>A </a:t>
            </a:r>
            <a:r>
              <a:rPr lang="en-GB" altLang="pt-BR" sz="4000" b="1" dirty="0" err="1">
                <a:solidFill>
                  <a:srgbClr val="009900"/>
                </a:solidFill>
              </a:rPr>
              <a:t>mente</a:t>
            </a:r>
            <a:r>
              <a:rPr lang="en-GB" altLang="pt-BR" sz="4000" b="1" dirty="0">
                <a:solidFill>
                  <a:srgbClr val="009900"/>
                </a:solidFill>
              </a:rPr>
              <a:t> </a:t>
            </a:r>
            <a:r>
              <a:rPr lang="en-GB" altLang="pt-BR" sz="4000" b="1" dirty="0" err="1">
                <a:solidFill>
                  <a:srgbClr val="009900"/>
                </a:solidFill>
              </a:rPr>
              <a:t>que</a:t>
            </a:r>
            <a:r>
              <a:rPr lang="en-GB" altLang="pt-BR" sz="4000" b="1" dirty="0">
                <a:solidFill>
                  <a:srgbClr val="009900"/>
                </a:solidFill>
              </a:rPr>
              <a:t> se </a:t>
            </a:r>
            <a:r>
              <a:rPr lang="en-GB" altLang="pt-BR" sz="4000" b="1" dirty="0" err="1">
                <a:solidFill>
                  <a:srgbClr val="009900"/>
                </a:solidFill>
              </a:rPr>
              <a:t>abre</a:t>
            </a:r>
            <a:r>
              <a:rPr lang="en-GB" altLang="pt-BR" sz="4000" b="1" dirty="0">
                <a:solidFill>
                  <a:srgbClr val="009900"/>
                </a:solidFill>
              </a:rPr>
              <a:t> </a:t>
            </a:r>
            <a:r>
              <a:rPr lang="en-GB" altLang="pt-BR" sz="4000" b="1" dirty="0" smtClean="0">
                <a:solidFill>
                  <a:srgbClr val="009900"/>
                </a:solidFill>
              </a:rPr>
              <a:t>a </a:t>
            </a:r>
            <a:r>
              <a:rPr lang="en-GB" altLang="pt-BR" sz="4000" b="1" dirty="0" err="1">
                <a:solidFill>
                  <a:srgbClr val="009900"/>
                </a:solidFill>
              </a:rPr>
              <a:t>uma</a:t>
            </a:r>
            <a:r>
              <a:rPr lang="en-GB" altLang="pt-BR" sz="4000" b="1" dirty="0">
                <a:solidFill>
                  <a:srgbClr val="009900"/>
                </a:solidFill>
              </a:rPr>
              <a:t> nova </a:t>
            </a:r>
            <a:r>
              <a:rPr lang="en-GB" altLang="pt-BR" sz="4000" b="1" dirty="0" err="1">
                <a:solidFill>
                  <a:srgbClr val="009900"/>
                </a:solidFill>
              </a:rPr>
              <a:t>idéia</a:t>
            </a:r>
            <a:r>
              <a:rPr lang="en-GB" altLang="pt-BR" sz="4000" b="1" dirty="0">
                <a:solidFill>
                  <a:srgbClr val="009900"/>
                </a:solidFill>
              </a:rPr>
              <a:t> </a:t>
            </a:r>
            <a:r>
              <a:rPr lang="en-GB" altLang="pt-BR" sz="4000" b="1" dirty="0" err="1">
                <a:solidFill>
                  <a:srgbClr val="009900"/>
                </a:solidFill>
              </a:rPr>
              <a:t>jamais</a:t>
            </a:r>
            <a:r>
              <a:rPr lang="en-GB" altLang="pt-BR" sz="4000" b="1" dirty="0">
                <a:solidFill>
                  <a:srgbClr val="009900"/>
                </a:solidFill>
              </a:rPr>
              <a:t> </a:t>
            </a:r>
            <a:r>
              <a:rPr lang="en-GB" altLang="pt-BR" sz="4000" b="1" dirty="0" err="1">
                <a:solidFill>
                  <a:srgbClr val="009900"/>
                </a:solidFill>
              </a:rPr>
              <a:t>voltará</a:t>
            </a:r>
            <a:r>
              <a:rPr lang="en-GB" altLang="pt-BR" sz="4000" b="1" dirty="0">
                <a:solidFill>
                  <a:srgbClr val="009900"/>
                </a:solidFill>
              </a:rPr>
              <a:t> </a:t>
            </a:r>
            <a:endParaRPr lang="en-GB" altLang="pt-BR" sz="4000" b="1" dirty="0" smtClean="0">
              <a:solidFill>
                <a:srgbClr val="009900"/>
              </a:solidFill>
            </a:endParaRPr>
          </a:p>
          <a:p>
            <a:pPr marL="0" indent="0" algn="r">
              <a:buNone/>
              <a:defRPr/>
            </a:pPr>
            <a:r>
              <a:rPr lang="en-GB" altLang="pt-BR" sz="4000" b="1" dirty="0" smtClean="0">
                <a:solidFill>
                  <a:srgbClr val="009900"/>
                </a:solidFill>
              </a:rPr>
              <a:t>a </a:t>
            </a:r>
            <a:r>
              <a:rPr lang="en-GB" altLang="pt-BR" sz="4000" b="1" dirty="0" err="1">
                <a:solidFill>
                  <a:srgbClr val="009900"/>
                </a:solidFill>
              </a:rPr>
              <a:t>seu</a:t>
            </a:r>
            <a:r>
              <a:rPr lang="en-GB" altLang="pt-BR" sz="4000" b="1" dirty="0">
                <a:solidFill>
                  <a:srgbClr val="009900"/>
                </a:solidFill>
              </a:rPr>
              <a:t> </a:t>
            </a:r>
            <a:r>
              <a:rPr lang="en-GB" altLang="pt-BR" sz="4000" b="1" dirty="0" err="1" smtClean="0">
                <a:solidFill>
                  <a:srgbClr val="009900"/>
                </a:solidFill>
              </a:rPr>
              <a:t>tamanho</a:t>
            </a:r>
            <a:r>
              <a:rPr lang="en-GB" altLang="pt-BR" sz="4000" b="1" dirty="0" smtClean="0">
                <a:solidFill>
                  <a:srgbClr val="009900"/>
                </a:solidFill>
              </a:rPr>
              <a:t> </a:t>
            </a:r>
            <a:r>
              <a:rPr lang="en-GB" altLang="pt-BR" sz="4000" b="1" dirty="0">
                <a:solidFill>
                  <a:srgbClr val="009900"/>
                </a:solidFill>
              </a:rPr>
              <a:t>original</a:t>
            </a:r>
            <a:r>
              <a:rPr lang="en-GB" altLang="pt-BR" sz="4000" b="1" dirty="0" smtClean="0">
                <a:solidFill>
                  <a:srgbClr val="009900"/>
                </a:solidFill>
              </a:rPr>
              <a:t>”</a:t>
            </a:r>
          </a:p>
          <a:p>
            <a:pPr marL="0" indent="0" algn="r">
              <a:buNone/>
              <a:defRPr/>
            </a:pPr>
            <a:endParaRPr lang="en-GB" altLang="pt-BR" sz="4000" b="1" dirty="0">
              <a:solidFill>
                <a:srgbClr val="009900"/>
              </a:solidFill>
              <a:latin typeface="Lucida Console" panose="020B0609040504020204" pitchFamily="49" charset="0"/>
            </a:endParaRPr>
          </a:p>
          <a:p>
            <a:pPr marL="0" indent="0" algn="r">
              <a:buNone/>
              <a:defRPr/>
            </a:pPr>
            <a:r>
              <a:rPr lang="en-GB" altLang="pt-BR" sz="2000" b="1" i="1" dirty="0" smtClean="0">
                <a:solidFill>
                  <a:srgbClr val="009900"/>
                </a:solidFill>
              </a:rPr>
              <a:t>Oliver Wendell Holmes</a:t>
            </a:r>
            <a:r>
              <a:rPr lang="en-GB" altLang="pt-BR" sz="4000" b="1" i="1" dirty="0">
                <a:solidFill>
                  <a:srgbClr val="009900"/>
                </a:solidFill>
              </a:rPr>
              <a:t/>
            </a:r>
            <a:br>
              <a:rPr lang="en-GB" altLang="pt-BR" sz="4000" b="1" i="1" dirty="0">
                <a:solidFill>
                  <a:srgbClr val="009900"/>
                </a:solidFill>
              </a:rPr>
            </a:br>
            <a:endParaRPr lang="en-GB" altLang="pt-BR" sz="4000" b="1" i="1" dirty="0">
              <a:solidFill>
                <a:srgbClr val="009900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pt-B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" t="3077" r="396" b="9231"/>
          <a:stretch/>
        </p:blipFill>
        <p:spPr>
          <a:xfrm>
            <a:off x="323528" y="1556792"/>
            <a:ext cx="8820471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625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800" dirty="0" smtClean="0">
                <a:solidFill>
                  <a:srgbClr val="009900"/>
                </a:solidFill>
              </a:rPr>
              <a:t>QUESTÕES PARA REFLEXÃO</a:t>
            </a:r>
            <a:endParaRPr lang="pt-BR" sz="2800" dirty="0" smtClean="0">
              <a:solidFill>
                <a:srgbClr val="0099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57200" y="1628775"/>
            <a:ext cx="8229600" cy="4514850"/>
          </a:xfrm>
        </p:spPr>
        <p:txBody>
          <a:bodyPr/>
          <a:lstStyle/>
          <a:p>
            <a:pPr marL="361950" indent="-361950" eaLnBrk="1" hangingPunct="1">
              <a:lnSpc>
                <a:spcPct val="15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pt-BR" sz="2400" b="1" dirty="0" smtClean="0"/>
              <a:t>A pesquisa pode ser planejada e administrada?  Qual é o equilíbrio correto entre liberdade de  pesquisa e planejamento institucional?</a:t>
            </a:r>
          </a:p>
          <a:p>
            <a:pPr marL="361950" indent="-361950" eaLnBrk="1" hangingPunct="1">
              <a:lnSpc>
                <a:spcPct val="15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pt-BR" sz="2400" b="1" dirty="0" smtClean="0"/>
              <a:t>Qual é o papel da pesquisa em uma IES?</a:t>
            </a:r>
          </a:p>
          <a:p>
            <a:pPr marL="361950" indent="-361950" eaLnBrk="1" hangingPunct="1">
              <a:lnSpc>
                <a:spcPct val="150000"/>
              </a:lnSpc>
              <a:buClr>
                <a:schemeClr val="tx1"/>
              </a:buClr>
              <a:buSzTx/>
              <a:buNone/>
            </a:pPr>
            <a:r>
              <a:rPr lang="pt-BR" sz="2400" b="1" dirty="0" smtClean="0"/>
              <a:t>3. Como devem ser usados os mecanismos de planejamento?</a:t>
            </a:r>
          </a:p>
          <a:p>
            <a:pPr marL="0" indent="0">
              <a:buFont typeface="Arial" charset="0"/>
              <a:buNone/>
              <a:defRPr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501393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625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800" dirty="0" smtClean="0">
                <a:solidFill>
                  <a:srgbClr val="009900"/>
                </a:solidFill>
              </a:rPr>
              <a:t>QUESTÕES PARA REFLEXÃO</a:t>
            </a:r>
            <a:endParaRPr lang="pt-BR" sz="2800" dirty="0" smtClean="0">
              <a:solidFill>
                <a:srgbClr val="0099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57200" y="1628775"/>
            <a:ext cx="8229600" cy="4514850"/>
          </a:xfrm>
        </p:spPr>
        <p:txBody>
          <a:bodyPr/>
          <a:lstStyle/>
          <a:p>
            <a:pPr marL="361950" indent="-361950" eaLnBrk="1" hangingPunct="1">
              <a:lnSpc>
                <a:spcPct val="150000"/>
              </a:lnSpc>
              <a:buClr>
                <a:schemeClr val="tx1"/>
              </a:buClr>
              <a:buSzTx/>
              <a:buFont typeface="Wingdings" pitchFamily="2" charset="2"/>
              <a:buAutoNum type="arabicPeriod" startAt="4"/>
            </a:pPr>
            <a:r>
              <a:rPr lang="pt-BR" sz="2400" b="1" dirty="0" smtClean="0"/>
              <a:t>Como devem ser avaliadas as propostas de pesquisa e acompanhados seus resultados? Deve a avaliação basear-se somente na qualidade da pesquisa ou, também, no potencial de sua utilização?</a:t>
            </a:r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SzTx/>
              <a:buFont typeface="Wingdings" pitchFamily="2" charset="2"/>
              <a:buAutoNum type="arabicPeriod" startAt="4"/>
            </a:pPr>
            <a:r>
              <a:rPr lang="pt-BR" sz="2400" b="1" dirty="0" smtClean="0"/>
              <a:t>Quais as estruturas necessárias para apoiar e motivar a comunidade acadêmica envolvida?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625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800" dirty="0" smtClean="0">
                <a:solidFill>
                  <a:srgbClr val="009900"/>
                </a:solidFill>
              </a:rPr>
              <a:t>QUESTÕES PARA REFLEXÃO</a:t>
            </a:r>
            <a:endParaRPr lang="pt-BR" sz="2800" dirty="0" smtClean="0">
              <a:solidFill>
                <a:srgbClr val="0099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57200" y="1628775"/>
            <a:ext cx="8229600" cy="4514850"/>
          </a:xfrm>
        </p:spPr>
        <p:txBody>
          <a:bodyPr/>
          <a:lstStyle/>
          <a:p>
            <a:pPr marL="361950" indent="-361950" algn="just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endParaRPr lang="pt-BR" sz="2400" b="1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r>
              <a:rPr lang="pt-BR" sz="2400" b="1" dirty="0" smtClean="0"/>
              <a:t>6.  Como podem ser explorados os resultados da pesquisa para benefício dos pesquisadores, dos estudantes, da IES e de outros usuários?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625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800" dirty="0" smtClean="0">
                <a:solidFill>
                  <a:srgbClr val="009900"/>
                </a:solidFill>
              </a:rPr>
              <a:t>CONCEITUANDO A PESQUISA CIENTÍFICA</a:t>
            </a:r>
            <a:endParaRPr lang="pt-BR" sz="2800" dirty="0" smtClean="0">
              <a:solidFill>
                <a:srgbClr val="0099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57200" y="1285860"/>
            <a:ext cx="8229600" cy="485776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SzPct val="120000"/>
              <a:buFont typeface="Wingdings" pitchFamily="2" charset="2"/>
              <a:buChar char="Ø"/>
            </a:pPr>
            <a:r>
              <a:rPr lang="pt-BR" sz="2200" b="1" dirty="0" smtClean="0"/>
              <a:t>A atualização profissional permanente, acompanhando o desenvolvimento científico de sua área de atuação,  é obrigação do professor de nível superior – mas não é pesquisa científica</a:t>
            </a:r>
          </a:p>
          <a:p>
            <a:pPr eaLnBrk="1" hangingPunct="1">
              <a:lnSpc>
                <a:spcPct val="150000"/>
              </a:lnSpc>
              <a:buSzPct val="120000"/>
              <a:buFont typeface="Wingdings" pitchFamily="2" charset="2"/>
              <a:buChar char="Ø"/>
            </a:pPr>
            <a:r>
              <a:rPr lang="pt-BR" sz="2200" b="1" dirty="0" smtClean="0"/>
              <a:t>Levar os alunos a responderem a problemas e situações concretas, mediante a consulta a fontes de informações, realização de experiências e teste de modelos é um diferencial de qualidade do professor do ensino superior – mas não é pesquisa científica</a:t>
            </a:r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endParaRPr lang="pt-BR" sz="24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625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800" dirty="0" smtClean="0">
                <a:solidFill>
                  <a:srgbClr val="009900"/>
                </a:solidFill>
              </a:rPr>
              <a:t>CONCEITUANDO A PESQUISA CIENTÍFICA</a:t>
            </a:r>
            <a:endParaRPr lang="pt-BR" sz="2800" dirty="0" smtClean="0">
              <a:solidFill>
                <a:srgbClr val="0099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57200" y="1628775"/>
            <a:ext cx="8229600" cy="4514850"/>
          </a:xfrm>
        </p:spPr>
        <p:txBody>
          <a:bodyPr/>
          <a:lstStyle/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 b="1" dirty="0" smtClean="0"/>
              <a:t>A pesquisa bibliográfica, o levantamento de dados estatísticos, as revisões temáticas são considerados como produção intelectual e devem ser valorizados – não são, no entanto, pesquisa científica </a:t>
            </a:r>
            <a:r>
              <a:rPr lang="pt-BR" sz="2400" b="1" i="1" dirty="0" err="1" smtClean="0"/>
              <a:t>stricto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sensu</a:t>
            </a:r>
            <a:endParaRPr lang="pt-BR" sz="2400" b="1" i="1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 b="1" dirty="0" smtClean="0"/>
              <a:t>A aplicação dos conhecimentos correntes na solução de problemas da comunidade é uma importante ação de extensão da IES –  também não é pesquisa científica</a:t>
            </a:r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</a:pPr>
            <a:endParaRPr lang="pt-BR" sz="2400" b="1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endParaRPr lang="pt-BR" sz="24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625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800" dirty="0" smtClean="0">
                <a:solidFill>
                  <a:srgbClr val="009900"/>
                </a:solidFill>
              </a:rPr>
              <a:t>CONCEITUANDO A PESQUISA CIENTÍFICA</a:t>
            </a:r>
            <a:endParaRPr lang="pt-BR" sz="2800" dirty="0" smtClean="0">
              <a:solidFill>
                <a:srgbClr val="0099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57200" y="1628775"/>
            <a:ext cx="8229600" cy="45148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009900"/>
              </a:buClr>
              <a:buFont typeface="Wingdings" pitchFamily="2" charset="2"/>
              <a:buChar char="Ø"/>
            </a:pPr>
            <a:r>
              <a:rPr lang="pt-BR" sz="2400" b="1" dirty="0" smtClean="0"/>
              <a:t>A pesquisa científica metodicamente desenvolvida é aquela que almeja lidar com os pilares do conhecimento, que gera conhecimento novo, e é validada pela comunidade científica local, nacional e internacional.</a:t>
            </a:r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</a:pPr>
            <a:endParaRPr lang="pt-BR" sz="2400" b="1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endParaRPr lang="pt-BR" sz="24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625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800" dirty="0" smtClean="0">
                <a:solidFill>
                  <a:srgbClr val="009900"/>
                </a:solidFill>
              </a:rPr>
              <a:t>CONCEITUANDO A PESQUISA CIENTÍFICA</a:t>
            </a:r>
            <a:endParaRPr lang="pt-BR" sz="2800" dirty="0" smtClean="0">
              <a:solidFill>
                <a:srgbClr val="0099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57200" y="1628775"/>
            <a:ext cx="8229600" cy="4514850"/>
          </a:xfrm>
        </p:spPr>
        <p:txBody>
          <a:bodyPr/>
          <a:lstStyle/>
          <a:p>
            <a:pPr marL="0" indent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pt-BR" sz="2800" dirty="0" smtClean="0">
                <a:solidFill>
                  <a:srgbClr val="C00000"/>
                </a:solidFill>
              </a:rPr>
              <a:t>“Ser um pesquisador não é o mesmo que gostar de estudar, ou ter disposição para pesquisar – é ser um </a:t>
            </a:r>
            <a:r>
              <a:rPr lang="pt-BR" sz="2800" b="1" dirty="0" smtClean="0">
                <a:solidFill>
                  <a:srgbClr val="C00000"/>
                </a:solidFill>
              </a:rPr>
              <a:t>profissional</a:t>
            </a:r>
            <a:r>
              <a:rPr lang="pt-BR" sz="2800" dirty="0" smtClean="0">
                <a:solidFill>
                  <a:srgbClr val="C00000"/>
                </a:solidFill>
              </a:rPr>
              <a:t> </a:t>
            </a:r>
            <a:r>
              <a:rPr lang="pt-BR" sz="2800" b="1" dirty="0" smtClean="0">
                <a:solidFill>
                  <a:srgbClr val="C00000"/>
                </a:solidFill>
              </a:rPr>
              <a:t>reconhecido</a:t>
            </a:r>
            <a:r>
              <a:rPr lang="pt-BR" sz="2800" dirty="0" smtClean="0">
                <a:solidFill>
                  <a:srgbClr val="C00000"/>
                </a:solidFill>
              </a:rPr>
              <a:t> </a:t>
            </a:r>
            <a:r>
              <a:rPr lang="pt-BR" sz="2800" b="1" dirty="0" smtClean="0">
                <a:solidFill>
                  <a:srgbClr val="C00000"/>
                </a:solidFill>
              </a:rPr>
              <a:t>nesta atividade pelos resultados já alcançados”</a:t>
            </a:r>
          </a:p>
          <a:p>
            <a:pPr marL="0" indent="0" eaLnBrk="1" hangingPunct="1">
              <a:lnSpc>
                <a:spcPct val="125000"/>
              </a:lnSpc>
              <a:buFont typeface="Wingdings" pitchFamily="2" charset="2"/>
              <a:buNone/>
            </a:pPr>
            <a:endParaRPr lang="pt-BR" sz="28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pt-BR" sz="2800" dirty="0" smtClean="0">
                <a:solidFill>
                  <a:srgbClr val="C00000"/>
                </a:solidFill>
              </a:rPr>
              <a:t>A pesquisa é uma atividade que tem que ser desenvolvida por profissionais. Não cabe amadorismo nessa atividade.</a:t>
            </a:r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None/>
            </a:pPr>
            <a:endParaRPr lang="pt-BR" sz="2400" b="1" dirty="0" smtClean="0"/>
          </a:p>
          <a:p>
            <a:pPr marL="361950" indent="-361950" eaLnBrk="1" hangingPunct="1">
              <a:lnSpc>
                <a:spcPct val="135000"/>
              </a:lnSpc>
              <a:buClr>
                <a:schemeClr val="tx1"/>
              </a:buClr>
              <a:buSzTx/>
              <a:buNone/>
            </a:pPr>
            <a:endParaRPr lang="pt-BR" sz="24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5976</TotalTime>
  <Words>832</Words>
  <Application>Microsoft Office PowerPoint</Application>
  <PresentationFormat>On-screen Show (4:3)</PresentationFormat>
  <Paragraphs>99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Lucida Console</vt:lpstr>
      <vt:lpstr>Lucida Handwriting</vt:lpstr>
      <vt:lpstr>Segoe Script</vt:lpstr>
      <vt:lpstr>Wingdings</vt:lpstr>
      <vt:lpstr>Office Theme</vt:lpstr>
      <vt:lpstr>1_Office Theme</vt:lpstr>
      <vt:lpstr>2_Office Theme</vt:lpstr>
      <vt:lpstr>A PESQUISA EM INSTITUIÇÕES PRIVADAS  Oscar Hipólito 09/11/2013</vt:lpstr>
      <vt:lpstr>PowerPoint Presentation</vt:lpstr>
      <vt:lpstr>QUESTÕES PARA REFLEXÃO</vt:lpstr>
      <vt:lpstr>QUESTÕES PARA REFLEXÃO</vt:lpstr>
      <vt:lpstr>QUESTÕES PARA REFLEXÃO</vt:lpstr>
      <vt:lpstr>CONCEITUANDO A PESQUISA CIENTÍFICA</vt:lpstr>
      <vt:lpstr>CONCEITUANDO A PESQUISA CIENTÍFICA</vt:lpstr>
      <vt:lpstr>CONCEITUANDO A PESQUISA CIENTÍFICA</vt:lpstr>
      <vt:lpstr>CONCEITUANDO A PESQUISA CIENTÍFICA</vt:lpstr>
      <vt:lpstr>O PAPEL DA PESQUISA EM UMA IES</vt:lpstr>
      <vt:lpstr>O PAPEL DA PESQUISA EM UMA IES</vt:lpstr>
      <vt:lpstr>A PESQUISA MULTIDISCIPLINAR</vt:lpstr>
      <vt:lpstr>A PESQUISA DISCIPLINAR</vt:lpstr>
      <vt:lpstr>PLANEJANDO A PESQUISA INSTITUCIONAL</vt:lpstr>
      <vt:lpstr>RESULTADOS DA PESQUISA INSTITUCIONAL</vt:lpstr>
      <vt:lpstr>IMPORTÂNCIA DA PESQUISA PARA O ENSINO</vt:lpstr>
      <vt:lpstr>IMPORTÂNCIA DA PESQUISA PARA O ENSINO</vt:lpstr>
      <vt:lpstr>PowerPoint Presentation</vt:lpstr>
      <vt:lpstr>PowerPoint Presentation</vt:lpstr>
    </vt:vector>
  </TitlesOfParts>
  <Company>Universidade Anhembi Morumbi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Pesquisa na Universidade</dc:title>
  <dc:creator>Oscar Hipólito</dc:creator>
  <cp:lastModifiedBy>Oscar Hipolito</cp:lastModifiedBy>
  <cp:revision>408</cp:revision>
  <dcterms:created xsi:type="dcterms:W3CDTF">2011-08-10T17:16:55Z</dcterms:created>
  <dcterms:modified xsi:type="dcterms:W3CDTF">2015-09-28T10:00:50Z</dcterms:modified>
</cp:coreProperties>
</file>