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2" r:id="rId3"/>
    <p:sldId id="313" r:id="rId4"/>
    <p:sldId id="314" r:id="rId5"/>
    <p:sldId id="315" r:id="rId6"/>
    <p:sldId id="324" r:id="rId7"/>
    <p:sldId id="325" r:id="rId8"/>
    <p:sldId id="379" r:id="rId9"/>
    <p:sldId id="380" r:id="rId10"/>
    <p:sldId id="381" r:id="rId11"/>
    <p:sldId id="419" r:id="rId12"/>
    <p:sldId id="421" r:id="rId13"/>
    <p:sldId id="358" r:id="rId14"/>
    <p:sldId id="340" r:id="rId15"/>
    <p:sldId id="416" r:id="rId16"/>
    <p:sldId id="417" r:id="rId17"/>
    <p:sldId id="372" r:id="rId18"/>
    <p:sldId id="424" r:id="rId19"/>
    <p:sldId id="426" r:id="rId20"/>
    <p:sldId id="348" r:id="rId21"/>
    <p:sldId id="349" r:id="rId22"/>
    <p:sldId id="414" r:id="rId23"/>
    <p:sldId id="350" r:id="rId24"/>
    <p:sldId id="351" r:id="rId25"/>
    <p:sldId id="353" r:id="rId26"/>
    <p:sldId id="354" r:id="rId27"/>
    <p:sldId id="355" r:id="rId28"/>
    <p:sldId id="356" r:id="rId29"/>
    <p:sldId id="357" r:id="rId30"/>
    <p:sldId id="359" r:id="rId31"/>
    <p:sldId id="360" r:id="rId32"/>
    <p:sldId id="364" r:id="rId33"/>
    <p:sldId id="365" r:id="rId34"/>
    <p:sldId id="427" r:id="rId35"/>
    <p:sldId id="429" r:id="rId36"/>
    <p:sldId id="430" r:id="rId37"/>
    <p:sldId id="431" r:id="rId38"/>
    <p:sldId id="432" r:id="rId39"/>
    <p:sldId id="444" r:id="rId40"/>
    <p:sldId id="441" r:id="rId41"/>
    <p:sldId id="442" r:id="rId42"/>
    <p:sldId id="443" r:id="rId43"/>
    <p:sldId id="436" r:id="rId44"/>
    <p:sldId id="437" r:id="rId45"/>
    <p:sldId id="438" r:id="rId46"/>
    <p:sldId id="446" r:id="rId47"/>
    <p:sldId id="447" r:id="rId48"/>
    <p:sldId id="439" r:id="rId49"/>
    <p:sldId id="445" r:id="rId50"/>
    <p:sldId id="311" r:id="rId51"/>
  </p:sldIdLst>
  <p:sldSz cx="9144000" cy="6858000" type="screen4x3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4C0"/>
    <a:srgbClr val="2593A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76" autoAdjust="0"/>
  </p:normalViewPr>
  <p:slideViewPr>
    <p:cSldViewPr>
      <p:cViewPr varScale="1">
        <p:scale>
          <a:sx n="69" d="100"/>
          <a:sy n="69" d="100"/>
        </p:scale>
        <p:origin x="5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718"/>
    </p:cViewPr>
  </p:sorterViewPr>
  <p:notesViewPr>
    <p:cSldViewPr>
      <p:cViewPr varScale="1">
        <p:scale>
          <a:sx n="62" d="100"/>
          <a:sy n="62" d="100"/>
        </p:scale>
        <p:origin x="-3330" y="-6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s\Desktop\DOUTORES%20POR%20MIL%20HABITANT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litao\AppData\Local\Microsoft\Windows\Temporary%20Internet%20Files\Content.Outlook\4ER7B7S9\C&#243;pia%20de%2001.2%20Total%20de%20discentes%20por%20Ano%20Nivel%20Academico%20Grande%20Area%20do%20Conhecimento%20%20Sex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PUBLICO_DAV\Assesssoria\Apresenta&#231;&#245;es\2016-06-14%20Encontro%20Nacional%20P&#243;s-Gradua&#231;&#227;o%20e%20Pesquisa%20IES%20Particulares\01_programas_geocap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PUBLICO_DAV\Assesssoria\Apresenta&#231;&#245;es\2016-06-14%20Encontro%20Nacional%20P&#243;s-Gradua&#231;&#227;o%20e%20Pesquisa%20IES%20Particulares\03_discentes_geocap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PUBLICO_DAV\Assesssoria\Apresenta&#231;&#245;es\2016-06-14%20Encontro%20Nacional%20P&#243;s-Gradua&#231;&#227;o%20e%20Pesquisa%20IES%20Particulares\02_docentes_geocap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%20Agregados%20CENSO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liaa\Desktop\Produ&#231;&#227;o%20Cient&#237;fica%20no%20gr&#225;fico%20radar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litao\Documents\DAV\estat&#237;sticas\discentes_Total%20de%20discentes%20por%20Ano%20Nivel%20Academico%20Grande%20Area%20do%20Conhecimento%20%20Sex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[DOUTORES POR MIL HABITANTES.xlsx]Plan6!Tabela dinâmica3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numFmt formatCode="#,##0.0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numFmt formatCode="#,##0.0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numFmt formatCode="#,##0.0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Plan6!$B$1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6C1BF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3611"/>
              </a:solidFill>
            </c:spPr>
            <c:extLst>
              <c:ext xmlns:c16="http://schemas.microsoft.com/office/drawing/2014/chart" uri="{C3380CC4-5D6E-409C-BE32-E72D297353CC}">
                <c16:uniqueId val="{00000001-13E3-4936-88FB-4E639E31528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Plan6!$A$2:$A$10</c:f>
              <c:strCache>
                <c:ptCount val="8"/>
                <c:pt idx="0">
                  <c:v>Switzerland</c:v>
                </c:pt>
                <c:pt idx="1">
                  <c:v>Germany</c:v>
                </c:pt>
                <c:pt idx="2">
                  <c:v>USA</c:v>
                </c:pt>
                <c:pt idx="3">
                  <c:v>Canada</c:v>
                </c:pt>
                <c:pt idx="4">
                  <c:v>Australia</c:v>
                </c:pt>
                <c:pt idx="5">
                  <c:v>Portugal</c:v>
                </c:pt>
                <c:pt idx="6">
                  <c:v>Brazil</c:v>
                </c:pt>
                <c:pt idx="7">
                  <c:v>Argentina</c:v>
                </c:pt>
              </c:strCache>
            </c:strRef>
          </c:cat>
          <c:val>
            <c:numRef>
              <c:f>Plan6!$B$2:$B$10</c:f>
              <c:numCache>
                <c:formatCode>General</c:formatCode>
                <c:ptCount val="8"/>
                <c:pt idx="0">
                  <c:v>23</c:v>
                </c:pt>
                <c:pt idx="1">
                  <c:v>15.4</c:v>
                </c:pt>
                <c:pt idx="2">
                  <c:v>8.4</c:v>
                </c:pt>
                <c:pt idx="3">
                  <c:v>6.5</c:v>
                </c:pt>
                <c:pt idx="4">
                  <c:v>5.9</c:v>
                </c:pt>
                <c:pt idx="5">
                  <c:v>2.1</c:v>
                </c:pt>
                <c:pt idx="6">
                  <c:v>1.4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E3-4936-88FB-4E639E315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79040"/>
        <c:axId val="36855808"/>
      </c:barChart>
      <c:catAx>
        <c:axId val="7307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855808"/>
        <c:crosses val="autoZero"/>
        <c:auto val="1"/>
        <c:lblAlgn val="ctr"/>
        <c:lblOffset val="100"/>
        <c:noMultiLvlLbl val="0"/>
      </c:catAx>
      <c:valAx>
        <c:axId val="36855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07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6431587157461"/>
          <c:y val="7.8578858621443495E-2"/>
          <c:w val="0.76908302459147049"/>
          <c:h val="0.79209516552668158"/>
        </c:manualLayout>
      </c:layout>
      <c:barChart>
        <c:barDir val="bar"/>
        <c:grouping val="stacked"/>
        <c:varyColors val="0"/>
        <c:ser>
          <c:idx val="0"/>
          <c:order val="0"/>
          <c:tx>
            <c:v>feminino</c:v>
          </c:tx>
          <c:spPr>
            <a:solidFill>
              <a:srgbClr val="002E2D"/>
            </a:solidFill>
          </c:spPr>
          <c:invertIfNegative val="0"/>
          <c:cat>
            <c:strRef>
              <c:f>Plan4!$A$4:$A$18</c:f>
              <c:strCache>
                <c:ptCount val="15"/>
                <c:pt idx="0">
                  <c:v>COLÔMBIA</c:v>
                </c:pt>
                <c:pt idx="1">
                  <c:v>PERU</c:v>
                </c:pt>
                <c:pt idx="2">
                  <c:v>ARGENTINA</c:v>
                </c:pt>
                <c:pt idx="3">
                  <c:v>CHILE</c:v>
                </c:pt>
                <c:pt idx="4">
                  <c:v>CUBA</c:v>
                </c:pt>
                <c:pt idx="5">
                  <c:v>MOÇAMBIQUE</c:v>
                </c:pt>
                <c:pt idx="6">
                  <c:v>PORTUGAL</c:v>
                </c:pt>
                <c:pt idx="7">
                  <c:v>ITÁLIA</c:v>
                </c:pt>
                <c:pt idx="8">
                  <c:v>MÉXICO</c:v>
                </c:pt>
                <c:pt idx="9">
                  <c:v>BOLÍVIA</c:v>
                </c:pt>
                <c:pt idx="10">
                  <c:v>URUGUAI</c:v>
                </c:pt>
                <c:pt idx="11">
                  <c:v>EQUADOR</c:v>
                </c:pt>
                <c:pt idx="12">
                  <c:v>VENEZUELA</c:v>
                </c:pt>
                <c:pt idx="13">
                  <c:v>ESPANHA</c:v>
                </c:pt>
                <c:pt idx="14">
                  <c:v>PAQUISTÃO</c:v>
                </c:pt>
              </c:strCache>
            </c:strRef>
          </c:cat>
          <c:val>
            <c:numRef>
              <c:f>Plan4!$B$4:$B$18</c:f>
              <c:numCache>
                <c:formatCode>General</c:formatCode>
                <c:ptCount val="15"/>
                <c:pt idx="0">
                  <c:v>243</c:v>
                </c:pt>
                <c:pt idx="1">
                  <c:v>93</c:v>
                </c:pt>
                <c:pt idx="2">
                  <c:v>44</c:v>
                </c:pt>
                <c:pt idx="3">
                  <c:v>33</c:v>
                </c:pt>
                <c:pt idx="4">
                  <c:v>38</c:v>
                </c:pt>
                <c:pt idx="5">
                  <c:v>8</c:v>
                </c:pt>
                <c:pt idx="6">
                  <c:v>34</c:v>
                </c:pt>
                <c:pt idx="7">
                  <c:v>26</c:v>
                </c:pt>
                <c:pt idx="8">
                  <c:v>15</c:v>
                </c:pt>
                <c:pt idx="9">
                  <c:v>14</c:v>
                </c:pt>
                <c:pt idx="10">
                  <c:v>22</c:v>
                </c:pt>
                <c:pt idx="11">
                  <c:v>15</c:v>
                </c:pt>
                <c:pt idx="12">
                  <c:v>19</c:v>
                </c:pt>
                <c:pt idx="13">
                  <c:v>16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5-4C82-9093-C4C278315D24}"/>
            </c:ext>
          </c:extLst>
        </c:ser>
        <c:ser>
          <c:idx val="1"/>
          <c:order val="1"/>
          <c:tx>
            <c:v>masculino</c:v>
          </c:tx>
          <c:spPr>
            <a:solidFill>
              <a:srgbClr val="66C1BF"/>
            </a:solidFill>
          </c:spPr>
          <c:invertIfNegative val="0"/>
          <c:cat>
            <c:strRef>
              <c:f>Plan4!$A$4:$A$18</c:f>
              <c:strCache>
                <c:ptCount val="15"/>
                <c:pt idx="0">
                  <c:v>COLÔMBIA</c:v>
                </c:pt>
                <c:pt idx="1">
                  <c:v>PERU</c:v>
                </c:pt>
                <c:pt idx="2">
                  <c:v>ARGENTINA</c:v>
                </c:pt>
                <c:pt idx="3">
                  <c:v>CHILE</c:v>
                </c:pt>
                <c:pt idx="4">
                  <c:v>CUBA</c:v>
                </c:pt>
                <c:pt idx="5">
                  <c:v>MOÇAMBIQUE</c:v>
                </c:pt>
                <c:pt idx="6">
                  <c:v>PORTUGAL</c:v>
                </c:pt>
                <c:pt idx="7">
                  <c:v>ITÁLIA</c:v>
                </c:pt>
                <c:pt idx="8">
                  <c:v>MÉXICO</c:v>
                </c:pt>
                <c:pt idx="9">
                  <c:v>BOLÍVIA</c:v>
                </c:pt>
                <c:pt idx="10">
                  <c:v>URUGUAI</c:v>
                </c:pt>
                <c:pt idx="11">
                  <c:v>EQUADOR</c:v>
                </c:pt>
                <c:pt idx="12">
                  <c:v>VENEZUELA</c:v>
                </c:pt>
                <c:pt idx="13">
                  <c:v>ESPANHA</c:v>
                </c:pt>
                <c:pt idx="14">
                  <c:v>PAQUISTÃO</c:v>
                </c:pt>
              </c:strCache>
            </c:strRef>
          </c:cat>
          <c:val>
            <c:numRef>
              <c:f>Plan4!$C$4:$C$18</c:f>
              <c:numCache>
                <c:formatCode>General</c:formatCode>
                <c:ptCount val="15"/>
                <c:pt idx="0">
                  <c:v>444</c:v>
                </c:pt>
                <c:pt idx="1">
                  <c:v>282</c:v>
                </c:pt>
                <c:pt idx="2">
                  <c:v>50</c:v>
                </c:pt>
                <c:pt idx="3">
                  <c:v>58</c:v>
                </c:pt>
                <c:pt idx="4">
                  <c:v>39</c:v>
                </c:pt>
                <c:pt idx="5">
                  <c:v>60</c:v>
                </c:pt>
                <c:pt idx="6">
                  <c:v>29</c:v>
                </c:pt>
                <c:pt idx="7">
                  <c:v>25</c:v>
                </c:pt>
                <c:pt idx="8">
                  <c:v>33</c:v>
                </c:pt>
                <c:pt idx="9">
                  <c:v>33</c:v>
                </c:pt>
                <c:pt idx="10">
                  <c:v>20</c:v>
                </c:pt>
                <c:pt idx="11">
                  <c:v>25</c:v>
                </c:pt>
                <c:pt idx="12">
                  <c:v>20</c:v>
                </c:pt>
                <c:pt idx="13">
                  <c:v>22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F5-4C82-9093-C4C278315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296960"/>
        <c:axId val="96298496"/>
      </c:barChart>
      <c:catAx>
        <c:axId val="96296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6298496"/>
        <c:crosses val="autoZero"/>
        <c:auto val="1"/>
        <c:lblAlgn val="ctr"/>
        <c:lblOffset val="100"/>
        <c:noMultiLvlLbl val="0"/>
      </c:catAx>
      <c:valAx>
        <c:axId val="962984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9629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41270703317969"/>
          <c:y val="0.17797126484154088"/>
          <c:w val="0.14276037230431188"/>
          <c:h val="0.118121134688738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Sudeste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Plan2!$B$2:$B$4</c:f>
              <c:numCache>
                <c:formatCode>General</c:formatCode>
                <c:ptCount val="3"/>
                <c:pt idx="0">
                  <c:v>257</c:v>
                </c:pt>
                <c:pt idx="1">
                  <c:v>297</c:v>
                </c:pt>
                <c:pt idx="2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424C-A5A1-57A66D8D5A51}"/>
            </c:ext>
          </c:extLst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Sul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Plan2!$C$2:$C$4</c:f>
              <c:numCache>
                <c:formatCode>General</c:formatCode>
                <c:ptCount val="3"/>
                <c:pt idx="0">
                  <c:v>126</c:v>
                </c:pt>
                <c:pt idx="1">
                  <c:v>162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424C-A5A1-57A66D8D5A51}"/>
            </c:ext>
          </c:extLst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Plan2!$D$2:$D$4</c:f>
              <c:numCache>
                <c:formatCode>General</c:formatCode>
                <c:ptCount val="3"/>
                <c:pt idx="0">
                  <c:v>30</c:v>
                </c:pt>
                <c:pt idx="1">
                  <c:v>37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7-424C-A5A1-57A66D8D5A51}"/>
            </c:ext>
          </c:extLst>
        </c:ser>
        <c:ser>
          <c:idx val="3"/>
          <c:order val="3"/>
          <c:tx>
            <c:strRef>
              <c:f>Plan2!$E$1</c:f>
              <c:strCache>
                <c:ptCount val="1"/>
                <c:pt idx="0">
                  <c:v>Centro-Oeste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Plan2!$E$2:$E$4</c:f>
              <c:numCache>
                <c:formatCode>General</c:formatCode>
                <c:ptCount val="3"/>
                <c:pt idx="0">
                  <c:v>30</c:v>
                </c:pt>
                <c:pt idx="1">
                  <c:v>33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7-424C-A5A1-57A66D8D5A51}"/>
            </c:ext>
          </c:extLst>
        </c:ser>
        <c:ser>
          <c:idx val="4"/>
          <c:order val="4"/>
          <c:tx>
            <c:strRef>
              <c:f>Plan2!$F$1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cat>
            <c:numRef>
              <c:f>Plan2!$A$2:$A$4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Plan2!$F$2:$F$4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7-424C-A5A1-57A66D8D5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914688"/>
        <c:axId val="36916224"/>
      </c:barChart>
      <c:catAx>
        <c:axId val="369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36916224"/>
        <c:crosses val="autoZero"/>
        <c:auto val="1"/>
        <c:lblAlgn val="ctr"/>
        <c:lblOffset val="100"/>
        <c:noMultiLvlLbl val="0"/>
      </c:catAx>
      <c:valAx>
        <c:axId val="3691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6914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'discentes M'!$B$1</c:f>
              <c:strCache>
                <c:ptCount val="1"/>
                <c:pt idx="0">
                  <c:v>Sudeste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'discentes M'!$A$2:$A$4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'discentes M'!$B$2:$B$4</c:f>
              <c:numCache>
                <c:formatCode>General</c:formatCode>
                <c:ptCount val="3"/>
                <c:pt idx="0">
                  <c:v>16444</c:v>
                </c:pt>
                <c:pt idx="1">
                  <c:v>17430</c:v>
                </c:pt>
                <c:pt idx="2">
                  <c:v>21297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3-4325-BEE5-70ED325A186D}"/>
            </c:ext>
          </c:extLst>
        </c:ser>
        <c:ser>
          <c:idx val="1"/>
          <c:order val="1"/>
          <c:tx>
            <c:strRef>
              <c:f>'discentes M'!$C$1</c:f>
              <c:strCache>
                <c:ptCount val="1"/>
                <c:pt idx="0">
                  <c:v>Sul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'discentes M'!$A$2:$A$4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'discentes M'!$C$2:$C$4</c:f>
              <c:numCache>
                <c:formatCode>General</c:formatCode>
                <c:ptCount val="3"/>
                <c:pt idx="0">
                  <c:v>5949</c:v>
                </c:pt>
                <c:pt idx="1">
                  <c:v>7825</c:v>
                </c:pt>
                <c:pt idx="2">
                  <c:v>11167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3-4325-BEE5-70ED325A186D}"/>
            </c:ext>
          </c:extLst>
        </c:ser>
        <c:ser>
          <c:idx val="2"/>
          <c:order val="2"/>
          <c:tx>
            <c:strRef>
              <c:f>'discentes M'!$D$1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'discentes M'!$A$2:$A$4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'discentes M'!$D$2:$D$4</c:f>
              <c:numCache>
                <c:formatCode>General</c:formatCode>
                <c:ptCount val="3"/>
                <c:pt idx="0">
                  <c:v>1145</c:v>
                </c:pt>
                <c:pt idx="1">
                  <c:v>1468</c:v>
                </c:pt>
                <c:pt idx="2">
                  <c:v>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3-4325-BEE5-70ED325A186D}"/>
            </c:ext>
          </c:extLst>
        </c:ser>
        <c:ser>
          <c:idx val="3"/>
          <c:order val="3"/>
          <c:tx>
            <c:strRef>
              <c:f>'discentes M'!$E$1</c:f>
              <c:strCache>
                <c:ptCount val="1"/>
                <c:pt idx="0">
                  <c:v>Centro-Oeste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'discentes M'!$A$2:$A$4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'discentes M'!$E$2:$E$4</c:f>
              <c:numCache>
                <c:formatCode>General</c:formatCode>
                <c:ptCount val="3"/>
                <c:pt idx="0">
                  <c:v>1159</c:v>
                </c:pt>
                <c:pt idx="1">
                  <c:v>1633</c:v>
                </c:pt>
                <c:pt idx="2">
                  <c:v>1879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3-4325-BEE5-70ED325A186D}"/>
            </c:ext>
          </c:extLst>
        </c:ser>
        <c:ser>
          <c:idx val="4"/>
          <c:order val="4"/>
          <c:tx>
            <c:strRef>
              <c:f>'discentes M'!$F$1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cat>
            <c:numRef>
              <c:f>'discentes M'!$A$2:$A$4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'discentes M'!$F$2:$F$4</c:f>
              <c:numCache>
                <c:formatCode>General</c:formatCode>
                <c:ptCount val="3"/>
                <c:pt idx="0">
                  <c:v>83</c:v>
                </c:pt>
                <c:pt idx="1">
                  <c:v>141</c:v>
                </c:pt>
                <c:pt idx="2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73-4325-BEE5-70ED325A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3423872"/>
        <c:axId val="73442048"/>
      </c:barChart>
      <c:catAx>
        <c:axId val="7342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73442048"/>
        <c:crosses val="autoZero"/>
        <c:auto val="1"/>
        <c:lblAlgn val="ctr"/>
        <c:lblOffset val="100"/>
        <c:noMultiLvlLbl val="0"/>
      </c:catAx>
      <c:valAx>
        <c:axId val="73442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73423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docentes!$B$1</c:f>
              <c:strCache>
                <c:ptCount val="1"/>
                <c:pt idx="0">
                  <c:v>Sudeste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docentes!$A$2:$A$4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docentes!$B$2:$B$4</c:f>
              <c:numCache>
                <c:formatCode>General</c:formatCode>
                <c:ptCount val="3"/>
                <c:pt idx="0">
                  <c:v>26875</c:v>
                </c:pt>
                <c:pt idx="1">
                  <c:v>31864</c:v>
                </c:pt>
                <c:pt idx="2">
                  <c:v>42500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4E4F-9F7A-51D2B707EFDA}"/>
            </c:ext>
          </c:extLst>
        </c:ser>
        <c:ser>
          <c:idx val="1"/>
          <c:order val="1"/>
          <c:tx>
            <c:strRef>
              <c:f>docentes!$C$1</c:f>
              <c:strCache>
                <c:ptCount val="1"/>
                <c:pt idx="0">
                  <c:v>Sul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docentes!$A$2:$A$4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docentes!$C$2:$C$4</c:f>
              <c:numCache>
                <c:formatCode>General</c:formatCode>
                <c:ptCount val="3"/>
                <c:pt idx="0">
                  <c:v>8558</c:v>
                </c:pt>
                <c:pt idx="1">
                  <c:v>11061</c:v>
                </c:pt>
                <c:pt idx="2">
                  <c:v>15648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5-4E4F-9F7A-51D2B707EFDA}"/>
            </c:ext>
          </c:extLst>
        </c:ser>
        <c:ser>
          <c:idx val="2"/>
          <c:order val="2"/>
          <c:tx>
            <c:strRef>
              <c:f>docentes!$D$1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docentes!$A$2:$A$4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docentes!$D$2:$D$4</c:f>
              <c:numCache>
                <c:formatCode>General</c:formatCode>
                <c:ptCount val="3"/>
                <c:pt idx="0">
                  <c:v>7292</c:v>
                </c:pt>
                <c:pt idx="1">
                  <c:v>10628</c:v>
                </c:pt>
                <c:pt idx="2">
                  <c:v>15747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75-4E4F-9F7A-51D2B707EFDA}"/>
            </c:ext>
          </c:extLst>
        </c:ser>
        <c:ser>
          <c:idx val="3"/>
          <c:order val="3"/>
          <c:tx>
            <c:strRef>
              <c:f>docentes!$E$1</c:f>
              <c:strCache>
                <c:ptCount val="1"/>
                <c:pt idx="0">
                  <c:v>Centro-Oeste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docentes!$A$2:$A$4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docentes!$E$2:$E$4</c:f>
              <c:numCache>
                <c:formatCode>General</c:formatCode>
                <c:ptCount val="3"/>
                <c:pt idx="0">
                  <c:v>3118</c:v>
                </c:pt>
                <c:pt idx="1">
                  <c:v>3974</c:v>
                </c:pt>
                <c:pt idx="2">
                  <c:v>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75-4E4F-9F7A-51D2B707EFDA}"/>
            </c:ext>
          </c:extLst>
        </c:ser>
        <c:ser>
          <c:idx val="4"/>
          <c:order val="4"/>
          <c:tx>
            <c:strRef>
              <c:f>docentes!$F$1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docentes!$A$2:$A$4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docentes!$F$2:$F$4</c:f>
              <c:numCache>
                <c:formatCode>General</c:formatCode>
                <c:ptCount val="3"/>
                <c:pt idx="0">
                  <c:v>1728</c:v>
                </c:pt>
                <c:pt idx="1">
                  <c:v>2511</c:v>
                </c:pt>
                <c:pt idx="2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75-4E4F-9F7A-51D2B707E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182656"/>
        <c:axId val="36200832"/>
      </c:barChart>
      <c:catAx>
        <c:axId val="361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36200832"/>
        <c:crosses val="autoZero"/>
        <c:auto val="1"/>
        <c:lblAlgn val="ctr"/>
        <c:lblOffset val="100"/>
        <c:noMultiLvlLbl val="0"/>
      </c:catAx>
      <c:valAx>
        <c:axId val="36200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6182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Plan1!$B$2:$D$2</c:f>
              <c:numCache>
                <c:formatCode>General</c:formatCode>
                <c:ptCount val="3"/>
                <c:pt idx="0">
                  <c:v>8.3699999999999992</c:v>
                </c:pt>
                <c:pt idx="1">
                  <c:v>10.48</c:v>
                </c:pt>
                <c:pt idx="2">
                  <c:v>11.39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5-42C0-9C82-0A299B228AE8}"/>
            </c:ext>
          </c:extLst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Plan1!$B$3:$D$3</c:f>
              <c:numCache>
                <c:formatCode>General</c:formatCode>
                <c:ptCount val="3"/>
                <c:pt idx="0">
                  <c:v>10.08</c:v>
                </c:pt>
                <c:pt idx="1">
                  <c:v>12.51</c:v>
                </c:pt>
                <c:pt idx="2">
                  <c:v>13.77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5-42C0-9C82-0A299B228AE8}"/>
            </c:ext>
          </c:extLst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Sudeste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Plan1!$B$4:$D$4</c:f>
              <c:numCache>
                <c:formatCode>General</c:formatCode>
                <c:ptCount val="3"/>
                <c:pt idx="0">
                  <c:v>17.190000000000001</c:v>
                </c:pt>
                <c:pt idx="1">
                  <c:v>19.32</c:v>
                </c:pt>
                <c:pt idx="2">
                  <c:v>20.84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5-42C0-9C82-0A299B228AE8}"/>
            </c:ext>
          </c:extLst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Sul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Plan1!$B$5:$D$5</c:f>
              <c:numCache>
                <c:formatCode>General</c:formatCode>
                <c:ptCount val="3"/>
                <c:pt idx="0">
                  <c:v>21.33</c:v>
                </c:pt>
                <c:pt idx="1">
                  <c:v>25.42</c:v>
                </c:pt>
                <c:pt idx="2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A5-42C0-9C82-0A299B228AE8}"/>
            </c:ext>
          </c:extLst>
        </c:ser>
        <c:ser>
          <c:idx val="4"/>
          <c:order val="4"/>
          <c:tx>
            <c:strRef>
              <c:f>Plan1!$A$6</c:f>
              <c:strCache>
                <c:ptCount val="1"/>
                <c:pt idx="0">
                  <c:v>Centro-Oeste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Plan1!$B$6:$D$6</c:f>
              <c:numCache>
                <c:formatCode>General</c:formatCode>
                <c:ptCount val="3"/>
                <c:pt idx="0">
                  <c:v>14.73</c:v>
                </c:pt>
                <c:pt idx="1">
                  <c:v>19.21</c:v>
                </c:pt>
                <c:pt idx="2">
                  <c:v>20.72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5-42C0-9C82-0A299B228AE8}"/>
            </c:ext>
          </c:extLst>
        </c:ser>
        <c:ser>
          <c:idx val="5"/>
          <c:order val="5"/>
          <c:tx>
            <c:strRef>
              <c:f>Plan1!$A$7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Plan1!$B$7:$D$7</c:f>
              <c:numCache>
                <c:formatCode>General</c:formatCode>
                <c:ptCount val="3"/>
                <c:pt idx="0">
                  <c:v>14.89</c:v>
                </c:pt>
                <c:pt idx="1">
                  <c:v>17.55</c:v>
                </c:pt>
                <c:pt idx="2">
                  <c:v>19.170000000000002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A5-42C0-9C82-0A299B228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76832"/>
        <c:axId val="73578368"/>
      </c:barChart>
      <c:catAx>
        <c:axId val="7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73578368"/>
        <c:crosses val="autoZero"/>
        <c:auto val="1"/>
        <c:lblAlgn val="ctr"/>
        <c:lblOffset val="100"/>
        <c:noMultiLvlLbl val="0"/>
      </c:catAx>
      <c:valAx>
        <c:axId val="7357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76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1980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'Pirâmide Etária'!$P$2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2AB573"/>
            </a:solidFill>
          </c:spPr>
          <c:invertIfNegative val="0"/>
          <c:cat>
            <c:strRef>
              <c:f>'Pirâmide Etária'!$N$3:$N$17</c:f>
              <c:strCache>
                <c:ptCount val="15"/>
                <c:pt idx="0">
                  <c:v>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80-84</c:v>
                </c:pt>
                <c:pt idx="13">
                  <c:v>85-89</c:v>
                </c:pt>
                <c:pt idx="14">
                  <c:v>90+</c:v>
                </c:pt>
              </c:strCache>
            </c:strRef>
          </c:cat>
          <c:val>
            <c:numRef>
              <c:f>'Pirâmide Etária'!$P$3:$P$17</c:f>
              <c:numCache>
                <c:formatCode>General</c:formatCode>
                <c:ptCount val="15"/>
                <c:pt idx="0">
                  <c:v>1398</c:v>
                </c:pt>
                <c:pt idx="1">
                  <c:v>4614</c:v>
                </c:pt>
                <c:pt idx="2">
                  <c:v>6084</c:v>
                </c:pt>
                <c:pt idx="3">
                  <c:v>4231</c:v>
                </c:pt>
                <c:pt idx="4">
                  <c:v>2865</c:v>
                </c:pt>
                <c:pt idx="5">
                  <c:v>1933</c:v>
                </c:pt>
                <c:pt idx="6">
                  <c:v>1258</c:v>
                </c:pt>
                <c:pt idx="7">
                  <c:v>865</c:v>
                </c:pt>
                <c:pt idx="8">
                  <c:v>547</c:v>
                </c:pt>
                <c:pt idx="9">
                  <c:v>310</c:v>
                </c:pt>
                <c:pt idx="10">
                  <c:v>264</c:v>
                </c:pt>
                <c:pt idx="11">
                  <c:v>156</c:v>
                </c:pt>
                <c:pt idx="12">
                  <c:v>141</c:v>
                </c:pt>
                <c:pt idx="13">
                  <c:v>53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C-4D25-9412-4449A7F8E1CE}"/>
            </c:ext>
          </c:extLst>
        </c:ser>
        <c:ser>
          <c:idx val="0"/>
          <c:order val="1"/>
          <c:tx>
            <c:strRef>
              <c:f>'Pirâmide Etária'!$O$2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005B00"/>
            </a:solidFill>
          </c:spPr>
          <c:invertIfNegative val="0"/>
          <c:cat>
            <c:strRef>
              <c:f>'Pirâmide Etária'!$N$3:$N$17</c:f>
              <c:strCache>
                <c:ptCount val="15"/>
                <c:pt idx="0">
                  <c:v>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80-84</c:v>
                </c:pt>
                <c:pt idx="13">
                  <c:v>85-89</c:v>
                </c:pt>
                <c:pt idx="14">
                  <c:v>90+</c:v>
                </c:pt>
              </c:strCache>
            </c:strRef>
          </c:cat>
          <c:val>
            <c:numRef>
              <c:f>'Pirâmide Etária'!$O$3:$O$17</c:f>
              <c:numCache>
                <c:formatCode>#,##0_);#,##0</c:formatCode>
                <c:ptCount val="15"/>
                <c:pt idx="0">
                  <c:v>-844</c:v>
                </c:pt>
                <c:pt idx="1">
                  <c:v>-6514</c:v>
                </c:pt>
                <c:pt idx="2">
                  <c:v>-10097</c:v>
                </c:pt>
                <c:pt idx="3">
                  <c:v>-9238</c:v>
                </c:pt>
                <c:pt idx="4">
                  <c:v>-6796</c:v>
                </c:pt>
                <c:pt idx="5">
                  <c:v>-4746</c:v>
                </c:pt>
                <c:pt idx="6">
                  <c:v>-3362</c:v>
                </c:pt>
                <c:pt idx="7">
                  <c:v>-2342</c:v>
                </c:pt>
                <c:pt idx="8">
                  <c:v>-1618</c:v>
                </c:pt>
                <c:pt idx="9">
                  <c:v>-1290</c:v>
                </c:pt>
                <c:pt idx="10">
                  <c:v>-757</c:v>
                </c:pt>
                <c:pt idx="11">
                  <c:v>-401</c:v>
                </c:pt>
                <c:pt idx="12">
                  <c:v>-224</c:v>
                </c:pt>
                <c:pt idx="13">
                  <c:v>-103</c:v>
                </c:pt>
                <c:pt idx="14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C-4D25-9412-4449A7F8E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795456"/>
        <c:axId val="93796992"/>
      </c:barChart>
      <c:catAx>
        <c:axId val="93795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3796992"/>
        <c:crosses val="autoZero"/>
        <c:auto val="1"/>
        <c:lblAlgn val="ctr"/>
        <c:lblOffset val="100"/>
        <c:noMultiLvlLbl val="0"/>
      </c:catAx>
      <c:valAx>
        <c:axId val="93796992"/>
        <c:scaling>
          <c:orientation val="minMax"/>
        </c:scaling>
        <c:delete val="0"/>
        <c:axPos val="b"/>
        <c:numFmt formatCode="#,##0_);#,##0" sourceLinked="0"/>
        <c:majorTickMark val="out"/>
        <c:minorTickMark val="none"/>
        <c:tickLblPos val="nextTo"/>
        <c:crossAx val="9379545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2010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432852143482"/>
          <c:y val="0.175758918927063"/>
          <c:w val="0.81615748031496105"/>
          <c:h val="0.67260212821228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'Pirâmide Etária'!$AA$2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2AB573"/>
            </a:solidFill>
          </c:spPr>
          <c:invertIfNegative val="0"/>
          <c:cat>
            <c:strRef>
              <c:f>'Pirâmide Etária'!$Y$3:$Y$17</c:f>
              <c:strCache>
                <c:ptCount val="15"/>
                <c:pt idx="0">
                  <c:v>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80-84</c:v>
                </c:pt>
                <c:pt idx="13">
                  <c:v>85-89</c:v>
                </c:pt>
                <c:pt idx="14">
                  <c:v>90+</c:v>
                </c:pt>
              </c:strCache>
            </c:strRef>
          </c:cat>
          <c:val>
            <c:numRef>
              <c:f>'Pirâmide Etária'!$AA$3:$AA$17</c:f>
              <c:numCache>
                <c:formatCode>_(* #,##0_);_(* \(#,##0\);_(* "-"??_);_(@_)</c:formatCode>
                <c:ptCount val="15"/>
                <c:pt idx="0">
                  <c:v>4299</c:v>
                </c:pt>
                <c:pt idx="1">
                  <c:v>27837</c:v>
                </c:pt>
                <c:pt idx="2">
                  <c:v>46444</c:v>
                </c:pt>
                <c:pt idx="3">
                  <c:v>42283</c:v>
                </c:pt>
                <c:pt idx="4">
                  <c:v>37812</c:v>
                </c:pt>
                <c:pt idx="5">
                  <c:v>40466</c:v>
                </c:pt>
                <c:pt idx="6">
                  <c:v>32007</c:v>
                </c:pt>
                <c:pt idx="7">
                  <c:v>24709</c:v>
                </c:pt>
                <c:pt idx="8">
                  <c:v>17393</c:v>
                </c:pt>
                <c:pt idx="9">
                  <c:v>9327</c:v>
                </c:pt>
                <c:pt idx="10">
                  <c:v>5064</c:v>
                </c:pt>
                <c:pt idx="11">
                  <c:v>2400</c:v>
                </c:pt>
                <c:pt idx="12">
                  <c:v>1310</c:v>
                </c:pt>
                <c:pt idx="13">
                  <c:v>662</c:v>
                </c:pt>
                <c:pt idx="1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2-464B-92C0-60CCE60C9860}"/>
            </c:ext>
          </c:extLst>
        </c:ser>
        <c:ser>
          <c:idx val="0"/>
          <c:order val="1"/>
          <c:tx>
            <c:strRef>
              <c:f>'Pirâmide Etária'!$Z$2</c:f>
              <c:strCache>
                <c:ptCount val="1"/>
                <c:pt idx="0">
                  <c:v>Homens </c:v>
                </c:pt>
              </c:strCache>
            </c:strRef>
          </c:tx>
          <c:spPr>
            <a:solidFill>
              <a:srgbClr val="005B00"/>
            </a:solidFill>
          </c:spPr>
          <c:invertIfNegative val="0"/>
          <c:cat>
            <c:strRef>
              <c:f>'Pirâmide Etária'!$Y$3:$Y$17</c:f>
              <c:strCache>
                <c:ptCount val="15"/>
                <c:pt idx="0">
                  <c:v>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80-84</c:v>
                </c:pt>
                <c:pt idx="13">
                  <c:v>85-89</c:v>
                </c:pt>
                <c:pt idx="14">
                  <c:v>90+</c:v>
                </c:pt>
              </c:strCache>
            </c:strRef>
          </c:cat>
          <c:val>
            <c:numRef>
              <c:f>'Pirâmide Etária'!$Z$3:$Z$17</c:f>
              <c:numCache>
                <c:formatCode>#,##0_);#,##0</c:formatCode>
                <c:ptCount val="15"/>
                <c:pt idx="0">
                  <c:v>-3062</c:v>
                </c:pt>
                <c:pt idx="1">
                  <c:v>-22976</c:v>
                </c:pt>
                <c:pt idx="2">
                  <c:v>-39501</c:v>
                </c:pt>
                <c:pt idx="3">
                  <c:v>-43035</c:v>
                </c:pt>
                <c:pt idx="4">
                  <c:v>-41708</c:v>
                </c:pt>
                <c:pt idx="5">
                  <c:v>-42310</c:v>
                </c:pt>
                <c:pt idx="6">
                  <c:v>-36901</c:v>
                </c:pt>
                <c:pt idx="7">
                  <c:v>-30831</c:v>
                </c:pt>
                <c:pt idx="8">
                  <c:v>-24147</c:v>
                </c:pt>
                <c:pt idx="9">
                  <c:v>-14407</c:v>
                </c:pt>
                <c:pt idx="10">
                  <c:v>-9299</c:v>
                </c:pt>
                <c:pt idx="11">
                  <c:v>-4943</c:v>
                </c:pt>
                <c:pt idx="12">
                  <c:v>-2324</c:v>
                </c:pt>
                <c:pt idx="13">
                  <c:v>-951</c:v>
                </c:pt>
                <c:pt idx="14">
                  <c:v>-401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2-464B-92C0-60CCE60C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08960"/>
        <c:axId val="93528832"/>
      </c:barChart>
      <c:catAx>
        <c:axId val="93608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3528832"/>
        <c:crosses val="autoZero"/>
        <c:auto val="1"/>
        <c:lblAlgn val="ctr"/>
        <c:lblOffset val="100"/>
        <c:noMultiLvlLbl val="0"/>
      </c:catAx>
      <c:valAx>
        <c:axId val="93528832"/>
        <c:scaling>
          <c:orientation val="minMax"/>
          <c:max val="50000"/>
        </c:scaling>
        <c:delete val="0"/>
        <c:axPos val="b"/>
        <c:numFmt formatCode="#,##0_);#,##0" sourceLinked="0"/>
        <c:majorTickMark val="out"/>
        <c:minorTickMark val="none"/>
        <c:tickLblPos val="nextTo"/>
        <c:crossAx val="9360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028145020923603"/>
          <c:y val="0.10757130735591672"/>
          <c:w val="0.50402987631003959"/>
          <c:h val="0.81220024802558577"/>
        </c:manualLayout>
      </c:layout>
      <c:radarChart>
        <c:radarStyle val="marker"/>
        <c:varyColors val="0"/>
        <c:ser>
          <c:idx val="0"/>
          <c:order val="0"/>
          <c:tx>
            <c:strRef>
              <c:f>Plan3!$B$1</c:f>
              <c:strCache>
                <c:ptCount val="1"/>
                <c:pt idx="0">
                  <c:v>2003-2007</c:v>
                </c:pt>
              </c:strCache>
            </c:strRef>
          </c:tx>
          <c:spPr>
            <a:ln w="762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Plan3!$A$3:$A$24</c:f>
              <c:strCache>
                <c:ptCount val="22"/>
                <c:pt idx="0">
                  <c:v>AGRICULTURAL SCIENCES</c:v>
                </c:pt>
                <c:pt idx="1">
                  <c:v>BIOLOGY &amp; BIOCHEMISTRY</c:v>
                </c:pt>
                <c:pt idx="2">
                  <c:v>CHEMISTRY</c:v>
                </c:pt>
                <c:pt idx="3">
                  <c:v>CLINICAL MEDICINE</c:v>
                </c:pt>
                <c:pt idx="4">
                  <c:v>COMPUTER SCIENCE</c:v>
                </c:pt>
                <c:pt idx="5">
                  <c:v>ECONOMICS &amp; BUSINESS</c:v>
                </c:pt>
                <c:pt idx="6">
                  <c:v>ENGINEERING</c:v>
                </c:pt>
                <c:pt idx="7">
                  <c:v>ENVIRONMENT/ECOLOGY</c:v>
                </c:pt>
                <c:pt idx="8">
                  <c:v>GEOSCIENCES</c:v>
                </c:pt>
                <c:pt idx="9">
                  <c:v>IMMUNOLOGY</c:v>
                </c:pt>
                <c:pt idx="10">
                  <c:v>MATERIALS SCIENCE</c:v>
                </c:pt>
                <c:pt idx="11">
                  <c:v>MATHEMATICS</c:v>
                </c:pt>
                <c:pt idx="12">
                  <c:v>MICROBIOLOGY</c:v>
                </c:pt>
                <c:pt idx="13">
                  <c:v>MOLECULAR BIOLOGY &amp; GENETICS</c:v>
                </c:pt>
                <c:pt idx="14">
                  <c:v>MULTIDISCIPLINARY</c:v>
                </c:pt>
                <c:pt idx="15">
                  <c:v>NEUROSCIENCE &amp; BEHAVIOR</c:v>
                </c:pt>
                <c:pt idx="16">
                  <c:v>PHARMACOLOGY &amp; TOXICOLOGY</c:v>
                </c:pt>
                <c:pt idx="17">
                  <c:v>PHYSICS</c:v>
                </c:pt>
                <c:pt idx="18">
                  <c:v>PLANT &amp; ANIMAL SCIENCE</c:v>
                </c:pt>
                <c:pt idx="19">
                  <c:v>PSYCHIATRY/PSYCHOLOGY</c:v>
                </c:pt>
                <c:pt idx="20">
                  <c:v>SOCIAL SCIENCES, GENERAL</c:v>
                </c:pt>
                <c:pt idx="21">
                  <c:v>SPACE SCIENCE</c:v>
                </c:pt>
              </c:strCache>
            </c:strRef>
          </c:cat>
          <c:val>
            <c:numRef>
              <c:f>Plan3!$C$3:$C$24</c:f>
              <c:numCache>
                <c:formatCode>0.00</c:formatCode>
                <c:ptCount val="22"/>
                <c:pt idx="0">
                  <c:v>1.1608867129063001</c:v>
                </c:pt>
                <c:pt idx="1">
                  <c:v>3.3531256123848698</c:v>
                </c:pt>
                <c:pt idx="2">
                  <c:v>3.2779949188977899</c:v>
                </c:pt>
                <c:pt idx="3">
                  <c:v>3.7188019966722101</c:v>
                </c:pt>
                <c:pt idx="4">
                  <c:v>1.49903381642512</c:v>
                </c:pt>
                <c:pt idx="5">
                  <c:v>1.24163568773234</c:v>
                </c:pt>
                <c:pt idx="6">
                  <c:v>1.8930864197530901</c:v>
                </c:pt>
                <c:pt idx="7">
                  <c:v>3.5183450429352101</c:v>
                </c:pt>
                <c:pt idx="8">
                  <c:v>3.1657113079729</c:v>
                </c:pt>
                <c:pt idx="9">
                  <c:v>4.8802742616033798</c:v>
                </c:pt>
                <c:pt idx="10">
                  <c:v>2.12890625</c:v>
                </c:pt>
                <c:pt idx="11">
                  <c:v>1.28688524590164</c:v>
                </c:pt>
                <c:pt idx="12">
                  <c:v>3.3664014974262999</c:v>
                </c:pt>
                <c:pt idx="13">
                  <c:v>4.5213350232361602</c:v>
                </c:pt>
                <c:pt idx="14">
                  <c:v>17.4941176470588</c:v>
                </c:pt>
                <c:pt idx="15">
                  <c:v>3.5020607934054602</c:v>
                </c:pt>
                <c:pt idx="16">
                  <c:v>3.38398813936249</c:v>
                </c:pt>
                <c:pt idx="17">
                  <c:v>4.0521657250470797</c:v>
                </c:pt>
                <c:pt idx="18">
                  <c:v>1.5787384681398799</c:v>
                </c:pt>
                <c:pt idx="19">
                  <c:v>2.5106382978723398</c:v>
                </c:pt>
                <c:pt idx="20">
                  <c:v>1.6089494163424101</c:v>
                </c:pt>
                <c:pt idx="21">
                  <c:v>5.71251035625518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5-4F20-A144-711A0114313E}"/>
            </c:ext>
          </c:extLst>
        </c:ser>
        <c:ser>
          <c:idx val="1"/>
          <c:order val="1"/>
          <c:tx>
            <c:strRef>
              <c:f>Plan3!$D$1</c:f>
              <c:strCache>
                <c:ptCount val="1"/>
                <c:pt idx="0">
                  <c:v>2010-2014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Plan3!$A$3:$A$24</c:f>
              <c:strCache>
                <c:ptCount val="22"/>
                <c:pt idx="0">
                  <c:v>AGRICULTURAL SCIENCES</c:v>
                </c:pt>
                <c:pt idx="1">
                  <c:v>BIOLOGY &amp; BIOCHEMISTRY</c:v>
                </c:pt>
                <c:pt idx="2">
                  <c:v>CHEMISTRY</c:v>
                </c:pt>
                <c:pt idx="3">
                  <c:v>CLINICAL MEDICINE</c:v>
                </c:pt>
                <c:pt idx="4">
                  <c:v>COMPUTER SCIENCE</c:v>
                </c:pt>
                <c:pt idx="5">
                  <c:v>ECONOMICS &amp; BUSINESS</c:v>
                </c:pt>
                <c:pt idx="6">
                  <c:v>ENGINEERING</c:v>
                </c:pt>
                <c:pt idx="7">
                  <c:v>ENVIRONMENT/ECOLOGY</c:v>
                </c:pt>
                <c:pt idx="8">
                  <c:v>GEOSCIENCES</c:v>
                </c:pt>
                <c:pt idx="9">
                  <c:v>IMMUNOLOGY</c:v>
                </c:pt>
                <c:pt idx="10">
                  <c:v>MATERIALS SCIENCE</c:v>
                </c:pt>
                <c:pt idx="11">
                  <c:v>MATHEMATICS</c:v>
                </c:pt>
                <c:pt idx="12">
                  <c:v>MICROBIOLOGY</c:v>
                </c:pt>
                <c:pt idx="13">
                  <c:v>MOLECULAR BIOLOGY &amp; GENETICS</c:v>
                </c:pt>
                <c:pt idx="14">
                  <c:v>MULTIDISCIPLINARY</c:v>
                </c:pt>
                <c:pt idx="15">
                  <c:v>NEUROSCIENCE &amp; BEHAVIOR</c:v>
                </c:pt>
                <c:pt idx="16">
                  <c:v>PHARMACOLOGY &amp; TOXICOLOGY</c:v>
                </c:pt>
                <c:pt idx="17">
                  <c:v>PHYSICS</c:v>
                </c:pt>
                <c:pt idx="18">
                  <c:v>PLANT &amp; ANIMAL SCIENCE</c:v>
                </c:pt>
                <c:pt idx="19">
                  <c:v>PSYCHIATRY/PSYCHOLOGY</c:v>
                </c:pt>
                <c:pt idx="20">
                  <c:v>SOCIAL SCIENCES, GENERAL</c:v>
                </c:pt>
                <c:pt idx="21">
                  <c:v>SPACE SCIENCE</c:v>
                </c:pt>
              </c:strCache>
            </c:strRef>
          </c:cat>
          <c:val>
            <c:numRef>
              <c:f>Plan3!$E$3:$E$24</c:f>
              <c:numCache>
                <c:formatCode>0.00</c:formatCode>
                <c:ptCount val="22"/>
                <c:pt idx="0">
                  <c:v>1.8169096494221999</c:v>
                </c:pt>
                <c:pt idx="1">
                  <c:v>4.3040417801998201</c:v>
                </c:pt>
                <c:pt idx="2">
                  <c:v>4.1210336705002097</c:v>
                </c:pt>
                <c:pt idx="3">
                  <c:v>4.1213331203748096</c:v>
                </c:pt>
                <c:pt idx="4">
                  <c:v>2.5473029045643201</c:v>
                </c:pt>
                <c:pt idx="5">
                  <c:v>1.3328413284132801</c:v>
                </c:pt>
                <c:pt idx="6">
                  <c:v>3.0332538736591199</c:v>
                </c:pt>
                <c:pt idx="7">
                  <c:v>4.0563359672227097</c:v>
                </c:pt>
                <c:pt idx="8">
                  <c:v>3.9005323620061598</c:v>
                </c:pt>
                <c:pt idx="9">
                  <c:v>5.8430307732092102</c:v>
                </c:pt>
                <c:pt idx="10">
                  <c:v>3.3067218979476598</c:v>
                </c:pt>
                <c:pt idx="11">
                  <c:v>1.7214756902027899</c:v>
                </c:pt>
                <c:pt idx="12">
                  <c:v>4.2111585691404203</c:v>
                </c:pt>
                <c:pt idx="13">
                  <c:v>5.45</c:v>
                </c:pt>
                <c:pt idx="14">
                  <c:v>11.4520547945205</c:v>
                </c:pt>
                <c:pt idx="15">
                  <c:v>5.4990987743330901</c:v>
                </c:pt>
                <c:pt idx="16">
                  <c:v>3.8264984227129299</c:v>
                </c:pt>
                <c:pt idx="17">
                  <c:v>6.5799399198931896</c:v>
                </c:pt>
                <c:pt idx="18">
                  <c:v>2.16878871300757</c:v>
                </c:pt>
                <c:pt idx="19">
                  <c:v>3.7230188679245302</c:v>
                </c:pt>
                <c:pt idx="20">
                  <c:v>1.72878676083061</c:v>
                </c:pt>
                <c:pt idx="21">
                  <c:v>7.8436965202510001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5-4F20-A144-711A01143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77984"/>
        <c:axId val="93579520"/>
      </c:radarChart>
      <c:catAx>
        <c:axId val="935779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3579520"/>
        <c:crosses val="autoZero"/>
        <c:auto val="1"/>
        <c:lblAlgn val="ctr"/>
        <c:lblOffset val="100"/>
        <c:noMultiLvlLbl val="0"/>
      </c:catAx>
      <c:valAx>
        <c:axId val="93579520"/>
        <c:scaling>
          <c:orientation val="minMax"/>
        </c:scaling>
        <c:delete val="0"/>
        <c:axPos val="l"/>
        <c:majorGridlines/>
        <c:numFmt formatCode="0.00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357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72818760878406"/>
          <c:y val="1.2836349734724493E-2"/>
          <c:w val="0.184453347776173"/>
          <c:h val="0.1122425802120339"/>
        </c:manualLayout>
      </c:layout>
      <c:overlay val="0"/>
      <c:txPr>
        <a:bodyPr/>
        <a:lstStyle/>
        <a:p>
          <a:pPr>
            <a:defRPr sz="1600"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1426558665198"/>
          <c:y val="0.21865843031329851"/>
          <c:w val="0.79974826029431079"/>
          <c:h val="0.72004325908232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Plan3!$J$17</c:f>
              <c:strCache>
                <c:ptCount val="1"/>
                <c:pt idx="0">
                  <c:v>Doutorado</c:v>
                </c:pt>
              </c:strCache>
            </c:strRef>
          </c:tx>
          <c:spPr>
            <a:solidFill>
              <a:srgbClr val="0098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Plan3!$I$26:$I$29</c:f>
              <c:strCache>
                <c:ptCount val="2"/>
                <c:pt idx="0">
                  <c:v>Matriculados</c:v>
                </c:pt>
                <c:pt idx="1">
                  <c:v>Titulados</c:v>
                </c:pt>
              </c:strCache>
            </c:strRef>
          </c:cat>
          <c:val>
            <c:numRef>
              <c:f>Plan3!$O$26:$O$29</c:f>
              <c:numCache>
                <c:formatCode>0</c:formatCode>
                <c:ptCount val="2"/>
                <c:pt idx="0" formatCode="General">
                  <c:v>2211</c:v>
                </c:pt>
                <c:pt idx="1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F-4096-9112-76A7D38471F5}"/>
            </c:ext>
          </c:extLst>
        </c:ser>
        <c:ser>
          <c:idx val="1"/>
          <c:order val="1"/>
          <c:tx>
            <c:strRef>
              <c:f>Plan3!$K$17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rgbClr val="66C1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Plan3!$I$26:$I$29</c:f>
              <c:strCache>
                <c:ptCount val="2"/>
                <c:pt idx="0">
                  <c:v>Matriculados</c:v>
                </c:pt>
                <c:pt idx="1">
                  <c:v>Titulados</c:v>
                </c:pt>
              </c:strCache>
            </c:strRef>
          </c:cat>
          <c:val>
            <c:numRef>
              <c:f>Plan3!$M$26:$M$29</c:f>
              <c:numCache>
                <c:formatCode>0</c:formatCode>
                <c:ptCount val="2"/>
                <c:pt idx="0">
                  <c:v>1758</c:v>
                </c:pt>
                <c:pt idx="1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F-4096-9112-76A7D3847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56384"/>
        <c:axId val="96257920"/>
      </c:barChart>
      <c:catAx>
        <c:axId val="962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/>
        </c:spPr>
        <c:crossAx val="96257920"/>
        <c:crosses val="autoZero"/>
        <c:auto val="1"/>
        <c:lblAlgn val="ctr"/>
        <c:lblOffset val="100"/>
        <c:noMultiLvlLbl val="0"/>
      </c:catAx>
      <c:valAx>
        <c:axId val="9625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25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92106937612994"/>
          <c:y val="0.43869973648761251"/>
          <c:w val="0.16227015041772011"/>
          <c:h val="0.13757801751857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9A2F9-4DAE-4920-8FFB-3793E40F8E63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0BBF68E4-269F-4FB2-BDE2-5696F4132800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Coleta</a:t>
          </a:r>
          <a:endParaRPr lang="pt-BR" sz="1800" b="0" dirty="0"/>
        </a:p>
      </dgm:t>
    </dgm:pt>
    <dgm:pt modelId="{8B318031-0CC3-4742-A558-2830DA7BAF30}" type="parTrans" cxnId="{4786CF7F-200B-4E5B-BE54-B74988CDF9A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 sz="1800" b="0"/>
        </a:p>
      </dgm:t>
    </dgm:pt>
    <dgm:pt modelId="{E80F616D-CA4F-414B-A5A6-BA4A9AC3254F}" type="sibTrans" cxnId="{4786CF7F-200B-4E5B-BE54-B74988CDF9A1}">
      <dgm:prSet/>
      <dgm:spPr/>
      <dgm:t>
        <a:bodyPr/>
        <a:lstStyle/>
        <a:p>
          <a:endParaRPr lang="pt-BR" sz="1800" b="0"/>
        </a:p>
      </dgm:t>
    </dgm:pt>
    <dgm:pt modelId="{2A6E7ADB-CB8A-45E4-AB3D-6B9774A61A1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Qualis</a:t>
          </a:r>
          <a:endParaRPr lang="pt-BR" sz="1800" b="0" dirty="0"/>
        </a:p>
      </dgm:t>
    </dgm:pt>
    <dgm:pt modelId="{908CA1FB-52C5-4832-A79C-F66D43DEB5AB}" type="parTrans" cxnId="{ADD3D379-031C-4078-9EA0-8FF4E08AF4E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 sz="1800" b="0"/>
        </a:p>
      </dgm:t>
    </dgm:pt>
    <dgm:pt modelId="{2EABF9D5-CE82-4CC5-8914-5F92C66A43B2}" type="sibTrans" cxnId="{ADD3D379-031C-4078-9EA0-8FF4E08AF4EF}">
      <dgm:prSet/>
      <dgm:spPr/>
      <dgm:t>
        <a:bodyPr/>
        <a:lstStyle/>
        <a:p>
          <a:endParaRPr lang="pt-BR" sz="1800" b="0"/>
        </a:p>
      </dgm:t>
    </dgm:pt>
    <dgm:pt modelId="{CD527875-5118-40FE-83A6-2304EFD40A5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Submissão e analise de APCN</a:t>
          </a:r>
          <a:endParaRPr lang="pt-BR" sz="1800" b="0" dirty="0"/>
        </a:p>
      </dgm:t>
    </dgm:pt>
    <dgm:pt modelId="{8CF6FB3C-64FF-479C-BEBA-4E5B7D666150}" type="parTrans" cxnId="{D74DD8DF-81D1-4588-960F-1C359D5D5BC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 sz="1800" b="0"/>
        </a:p>
      </dgm:t>
    </dgm:pt>
    <dgm:pt modelId="{CE3950C4-4E0A-4761-9A5F-C1DD4DAC29FB}" type="sibTrans" cxnId="{D74DD8DF-81D1-4588-960F-1C359D5D5BC0}">
      <dgm:prSet/>
      <dgm:spPr/>
      <dgm:t>
        <a:bodyPr/>
        <a:lstStyle/>
        <a:p>
          <a:endParaRPr lang="pt-BR" sz="1800" b="0"/>
        </a:p>
      </dgm:t>
    </dgm:pt>
    <dgm:pt modelId="{4CCDFA18-9D9D-499E-9CA3-45BF71A08D2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Minter</a:t>
          </a:r>
        </a:p>
        <a:p>
          <a:r>
            <a:rPr lang="pt-BR" sz="1800" b="0" dirty="0" smtClean="0"/>
            <a:t>Dinter</a:t>
          </a:r>
          <a:endParaRPr lang="pt-BR" sz="1800" b="0" dirty="0"/>
        </a:p>
      </dgm:t>
    </dgm:pt>
    <dgm:pt modelId="{E1022E12-D8D6-47FE-A2E9-A5D08DB260F0}" type="parTrans" cxnId="{D075093D-4DCD-4826-AB0B-E5BC59991F4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 sz="1800" b="0"/>
        </a:p>
      </dgm:t>
    </dgm:pt>
    <dgm:pt modelId="{4F906A25-AF39-4D58-A392-4FE984A4D198}" type="sibTrans" cxnId="{D075093D-4DCD-4826-AB0B-E5BC59991F40}">
      <dgm:prSet/>
      <dgm:spPr/>
      <dgm:t>
        <a:bodyPr/>
        <a:lstStyle/>
        <a:p>
          <a:endParaRPr lang="pt-BR" sz="1800" b="0"/>
        </a:p>
      </dgm:t>
    </dgm:pt>
    <dgm:pt modelId="{96810956-0769-461B-AF46-DD6D9F4AABE7}">
      <dgm:prSet phldrT="[Texto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pt-BR" sz="1800" b="0" dirty="0"/>
        </a:p>
      </dgm:t>
    </dgm:pt>
    <dgm:pt modelId="{ECDC354D-4F84-4BCC-8812-B2605AAD0052}" type="sibTrans" cxnId="{B5AEF8AD-9AB9-4096-A70B-55241D44A505}">
      <dgm:prSet/>
      <dgm:spPr/>
      <dgm:t>
        <a:bodyPr/>
        <a:lstStyle/>
        <a:p>
          <a:endParaRPr lang="pt-BR" sz="1800" b="0"/>
        </a:p>
      </dgm:t>
    </dgm:pt>
    <dgm:pt modelId="{7A89F990-7B3E-414C-9C81-CD8E7D00C211}" type="parTrans" cxnId="{B5AEF8AD-9AB9-4096-A70B-55241D44A505}">
      <dgm:prSet/>
      <dgm:spPr/>
      <dgm:t>
        <a:bodyPr/>
        <a:lstStyle/>
        <a:p>
          <a:endParaRPr lang="pt-BR" sz="1800" b="0"/>
        </a:p>
      </dgm:t>
    </dgm:pt>
    <dgm:pt modelId="{F4335F1B-4558-4A74-AAA6-A9DD6A01C13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Ficha de Avaliação</a:t>
          </a:r>
          <a:endParaRPr lang="pt-BR" sz="1800" b="0" dirty="0"/>
        </a:p>
      </dgm:t>
    </dgm:pt>
    <dgm:pt modelId="{180C8DFC-8EE4-4166-AB72-978041A51D2D}" type="parTrans" cxnId="{C95FC306-5175-4554-A9F8-8B5529B259A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 sz="1800" b="0"/>
        </a:p>
      </dgm:t>
    </dgm:pt>
    <dgm:pt modelId="{232705DA-6718-4B29-AFC1-011A02AB225C}" type="sibTrans" cxnId="{C95FC306-5175-4554-A9F8-8B5529B259A6}">
      <dgm:prSet/>
      <dgm:spPr/>
      <dgm:t>
        <a:bodyPr/>
        <a:lstStyle/>
        <a:p>
          <a:endParaRPr lang="pt-BR" sz="1800" b="0"/>
        </a:p>
      </dgm:t>
    </dgm:pt>
    <dgm:pt modelId="{B742EB00-153F-4499-9866-6EEA2C6E689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Acompanham. reuniões e visitas</a:t>
          </a:r>
          <a:endParaRPr lang="pt-BR" sz="1800" b="0" dirty="0"/>
        </a:p>
      </dgm:t>
    </dgm:pt>
    <dgm:pt modelId="{E2E80347-AC3A-4F75-A3E9-69820668521F}" type="parTrans" cxnId="{3E05BC50-9D8F-4792-B4DB-0A0E02073CA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 sz="1800" b="0"/>
        </a:p>
      </dgm:t>
    </dgm:pt>
    <dgm:pt modelId="{831291C1-9E2C-4E35-84B3-826D1C77BFB8}" type="sibTrans" cxnId="{3E05BC50-9D8F-4792-B4DB-0A0E02073CA1}">
      <dgm:prSet/>
      <dgm:spPr/>
      <dgm:t>
        <a:bodyPr/>
        <a:lstStyle/>
        <a:p>
          <a:endParaRPr lang="pt-BR" sz="1800" b="0"/>
        </a:p>
      </dgm:t>
    </dgm:pt>
    <dgm:pt modelId="{2C01F4BF-8190-4881-B844-5434949B1E1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0" dirty="0" smtClean="0"/>
            <a:t>Gestão do SNPG</a:t>
          </a:r>
          <a:endParaRPr lang="pt-BR" sz="1800" b="0" dirty="0"/>
        </a:p>
      </dgm:t>
    </dgm:pt>
    <dgm:pt modelId="{786CF180-B696-4CE6-9052-19446B32AF76}" type="parTrans" cxnId="{796EA65A-AF4F-41E8-A622-98611FD7792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t-BR"/>
        </a:p>
      </dgm:t>
    </dgm:pt>
    <dgm:pt modelId="{25994265-4B52-414B-8A3F-ACA804499745}" type="sibTrans" cxnId="{796EA65A-AF4F-41E8-A622-98611FD77921}">
      <dgm:prSet/>
      <dgm:spPr/>
      <dgm:t>
        <a:bodyPr/>
        <a:lstStyle/>
        <a:p>
          <a:endParaRPr lang="pt-BR"/>
        </a:p>
      </dgm:t>
    </dgm:pt>
    <dgm:pt modelId="{54595BBB-0864-4FA6-AF27-1A84BFC57434}" type="pres">
      <dgm:prSet presAssocID="{4649A2F9-4DAE-4920-8FFB-3793E40F8E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470576-D430-40A6-8942-DB2C8E617533}" type="pres">
      <dgm:prSet presAssocID="{96810956-0769-461B-AF46-DD6D9F4AABE7}" presName="centerShape" presStyleLbl="node0" presStyleIdx="0" presStyleCnt="1" custLinFactNeighborX="0" custLinFactNeighborY="-212"/>
      <dgm:spPr/>
      <dgm:t>
        <a:bodyPr/>
        <a:lstStyle/>
        <a:p>
          <a:endParaRPr lang="pt-BR"/>
        </a:p>
      </dgm:t>
    </dgm:pt>
    <dgm:pt modelId="{C4DC2B64-0DA9-46E0-BB6D-8D3C407D2BA8}" type="pres">
      <dgm:prSet presAssocID="{8B318031-0CC3-4742-A558-2830DA7BAF30}" presName="parTrans" presStyleLbl="bgSibTrans2D1" presStyleIdx="0" presStyleCnt="7"/>
      <dgm:spPr/>
      <dgm:t>
        <a:bodyPr/>
        <a:lstStyle/>
        <a:p>
          <a:endParaRPr lang="pt-BR"/>
        </a:p>
      </dgm:t>
    </dgm:pt>
    <dgm:pt modelId="{8B3B693E-3CAE-4C1F-8491-1DC2084CA7FD}" type="pres">
      <dgm:prSet presAssocID="{0BBF68E4-269F-4FB2-BDE2-5696F4132800}" presName="node" presStyleLbl="node1" presStyleIdx="0" presStyleCnt="7" custRadScaleRad="87632" custRadScaleInc="-338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F64540-3923-4C19-AEEE-8FD557AA69F5}" type="pres">
      <dgm:prSet presAssocID="{786CF180-B696-4CE6-9052-19446B32AF76}" presName="parTrans" presStyleLbl="bgSibTrans2D1" presStyleIdx="1" presStyleCnt="7"/>
      <dgm:spPr/>
      <dgm:t>
        <a:bodyPr/>
        <a:lstStyle/>
        <a:p>
          <a:endParaRPr lang="pt-BR"/>
        </a:p>
      </dgm:t>
    </dgm:pt>
    <dgm:pt modelId="{187962FD-CE22-41DF-A71E-1FFBF50C1A50}" type="pres">
      <dgm:prSet presAssocID="{2C01F4BF-8190-4881-B844-5434949B1E13}" presName="node" presStyleLbl="node1" presStyleIdx="1" presStyleCnt="7" custRadScaleRad="96684" custRadScaleInc="-375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369F5A-9DB5-405C-A0EB-A5B54980A4CE}" type="pres">
      <dgm:prSet presAssocID="{180C8DFC-8EE4-4166-AB72-978041A51D2D}" presName="parTrans" presStyleLbl="bgSibTrans2D1" presStyleIdx="2" presStyleCnt="7"/>
      <dgm:spPr/>
      <dgm:t>
        <a:bodyPr/>
        <a:lstStyle/>
        <a:p>
          <a:endParaRPr lang="pt-BR"/>
        </a:p>
      </dgm:t>
    </dgm:pt>
    <dgm:pt modelId="{F4A46437-2798-4936-BBEC-6591F1D730AE}" type="pres">
      <dgm:prSet presAssocID="{F4335F1B-4558-4A74-AAA6-A9DD6A01C137}" presName="node" presStyleLbl="node1" presStyleIdx="2" presStyleCnt="7" custRadScaleRad="95417" custRadScaleInc="381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ABFB77-74B7-42BC-BDF7-FDB973AA1129}" type="pres">
      <dgm:prSet presAssocID="{908CA1FB-52C5-4832-A79C-F66D43DEB5AB}" presName="parTrans" presStyleLbl="bgSibTrans2D1" presStyleIdx="3" presStyleCnt="7"/>
      <dgm:spPr/>
      <dgm:t>
        <a:bodyPr/>
        <a:lstStyle/>
        <a:p>
          <a:endParaRPr lang="pt-BR"/>
        </a:p>
      </dgm:t>
    </dgm:pt>
    <dgm:pt modelId="{98391285-083B-4B22-9E42-B39DB8ACECF9}" type="pres">
      <dgm:prSet presAssocID="{2A6E7ADB-CB8A-45E4-AB3D-6B9774A61A15}" presName="node" presStyleLbl="node1" presStyleIdx="3" presStyleCnt="7" custRadScaleRad="89363" custRadScaleInc="1331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47FE04-F543-41DE-8541-9292146E4EE9}" type="pres">
      <dgm:prSet presAssocID="{8CF6FB3C-64FF-479C-BEBA-4E5B7D666150}" presName="parTrans" presStyleLbl="bgSibTrans2D1" presStyleIdx="4" presStyleCnt="7"/>
      <dgm:spPr/>
      <dgm:t>
        <a:bodyPr/>
        <a:lstStyle/>
        <a:p>
          <a:endParaRPr lang="pt-BR"/>
        </a:p>
      </dgm:t>
    </dgm:pt>
    <dgm:pt modelId="{4E55F337-C816-4929-A258-C0D7302B2C6C}" type="pres">
      <dgm:prSet presAssocID="{CD527875-5118-40FE-83A6-2304EFD40A5B}" presName="node" presStyleLbl="node1" presStyleIdx="4" presStyleCnt="7" custScaleX="119134" custScaleY="108852" custRadScaleRad="98838" custRadScaleInc="-268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11AF42-2550-4B51-87B4-BA2BF253F2E8}" type="pres">
      <dgm:prSet presAssocID="{E1022E12-D8D6-47FE-A2E9-A5D08DB260F0}" presName="parTrans" presStyleLbl="bgSibTrans2D1" presStyleIdx="5" presStyleCnt="7"/>
      <dgm:spPr/>
      <dgm:t>
        <a:bodyPr/>
        <a:lstStyle/>
        <a:p>
          <a:endParaRPr lang="pt-BR"/>
        </a:p>
      </dgm:t>
    </dgm:pt>
    <dgm:pt modelId="{5F0BB285-7B6B-4E56-A8C7-E80153E53DD2}" type="pres">
      <dgm:prSet presAssocID="{4CCDFA18-9D9D-499E-9CA3-45BF71A08D25}" presName="node" presStyleLbl="node1" presStyleIdx="5" presStyleCnt="7" custRadScaleRad="82041" custRadScaleInc="-2444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B243A-DD0F-4D15-A59C-41312FA1DDBD}" type="pres">
      <dgm:prSet presAssocID="{E2E80347-AC3A-4F75-A3E9-69820668521F}" presName="parTrans" presStyleLbl="bgSibTrans2D1" presStyleIdx="6" presStyleCnt="7"/>
      <dgm:spPr/>
      <dgm:t>
        <a:bodyPr/>
        <a:lstStyle/>
        <a:p>
          <a:endParaRPr lang="pt-BR"/>
        </a:p>
      </dgm:t>
    </dgm:pt>
    <dgm:pt modelId="{C63274B2-AB57-4BC8-AD3C-17402BBC5AFC}" type="pres">
      <dgm:prSet presAssocID="{B742EB00-153F-4499-9866-6EEA2C6E6892}" presName="node" presStyleLbl="node1" presStyleIdx="6" presStyleCnt="7" custScaleX="119704" custScaleY="107638" custRadScaleRad="84910" custRadScaleInc="542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AEF8AD-9AB9-4096-A70B-55241D44A505}" srcId="{4649A2F9-4DAE-4920-8FFB-3793E40F8E63}" destId="{96810956-0769-461B-AF46-DD6D9F4AABE7}" srcOrd="0" destOrd="0" parTransId="{7A89F990-7B3E-414C-9C81-CD8E7D00C211}" sibTransId="{ECDC354D-4F84-4BCC-8812-B2605AAD0052}"/>
    <dgm:cxn modelId="{EAC1F6AE-102B-4A39-84F1-E85DBEB53850}" type="presOf" srcId="{8B318031-0CC3-4742-A558-2830DA7BAF30}" destId="{C4DC2B64-0DA9-46E0-BB6D-8D3C407D2BA8}" srcOrd="0" destOrd="0" presId="urn:microsoft.com/office/officeart/2005/8/layout/radial4"/>
    <dgm:cxn modelId="{AFB928B6-2E2E-4113-B43C-463FCDBDA15F}" type="presOf" srcId="{96810956-0769-461B-AF46-DD6D9F4AABE7}" destId="{B6470576-D430-40A6-8942-DB2C8E617533}" srcOrd="0" destOrd="0" presId="urn:microsoft.com/office/officeart/2005/8/layout/radial4"/>
    <dgm:cxn modelId="{3E05BC50-9D8F-4792-B4DB-0A0E02073CA1}" srcId="{96810956-0769-461B-AF46-DD6D9F4AABE7}" destId="{B742EB00-153F-4499-9866-6EEA2C6E6892}" srcOrd="6" destOrd="0" parTransId="{E2E80347-AC3A-4F75-A3E9-69820668521F}" sibTransId="{831291C1-9E2C-4E35-84B3-826D1C77BFB8}"/>
    <dgm:cxn modelId="{796EA65A-AF4F-41E8-A622-98611FD77921}" srcId="{96810956-0769-461B-AF46-DD6D9F4AABE7}" destId="{2C01F4BF-8190-4881-B844-5434949B1E13}" srcOrd="1" destOrd="0" parTransId="{786CF180-B696-4CE6-9052-19446B32AF76}" sibTransId="{25994265-4B52-414B-8A3F-ACA804499745}"/>
    <dgm:cxn modelId="{D075093D-4DCD-4826-AB0B-E5BC59991F40}" srcId="{96810956-0769-461B-AF46-DD6D9F4AABE7}" destId="{4CCDFA18-9D9D-499E-9CA3-45BF71A08D25}" srcOrd="5" destOrd="0" parTransId="{E1022E12-D8D6-47FE-A2E9-A5D08DB260F0}" sibTransId="{4F906A25-AF39-4D58-A392-4FE984A4D198}"/>
    <dgm:cxn modelId="{4237C23D-1284-46F3-8497-62EE34BCD974}" type="presOf" srcId="{2A6E7ADB-CB8A-45E4-AB3D-6B9774A61A15}" destId="{98391285-083B-4B22-9E42-B39DB8ACECF9}" srcOrd="0" destOrd="0" presId="urn:microsoft.com/office/officeart/2005/8/layout/radial4"/>
    <dgm:cxn modelId="{402B3B51-24C7-4CE3-90EE-F7341B21BD2A}" type="presOf" srcId="{E2E80347-AC3A-4F75-A3E9-69820668521F}" destId="{5B4B243A-DD0F-4D15-A59C-41312FA1DDBD}" srcOrd="0" destOrd="0" presId="urn:microsoft.com/office/officeart/2005/8/layout/radial4"/>
    <dgm:cxn modelId="{9C4CD3AE-E758-4531-8CC4-EA4A7561B4A4}" type="presOf" srcId="{180C8DFC-8EE4-4166-AB72-978041A51D2D}" destId="{AB369F5A-9DB5-405C-A0EB-A5B54980A4CE}" srcOrd="0" destOrd="0" presId="urn:microsoft.com/office/officeart/2005/8/layout/radial4"/>
    <dgm:cxn modelId="{C470A9B4-7B7B-4AC6-A7B3-BEFF5075B7BB}" type="presOf" srcId="{F4335F1B-4558-4A74-AAA6-A9DD6A01C137}" destId="{F4A46437-2798-4936-BBEC-6591F1D730AE}" srcOrd="0" destOrd="0" presId="urn:microsoft.com/office/officeart/2005/8/layout/radial4"/>
    <dgm:cxn modelId="{D74DD8DF-81D1-4588-960F-1C359D5D5BC0}" srcId="{96810956-0769-461B-AF46-DD6D9F4AABE7}" destId="{CD527875-5118-40FE-83A6-2304EFD40A5B}" srcOrd="4" destOrd="0" parTransId="{8CF6FB3C-64FF-479C-BEBA-4E5B7D666150}" sibTransId="{CE3950C4-4E0A-4761-9A5F-C1DD4DAC29FB}"/>
    <dgm:cxn modelId="{ADD3D379-031C-4078-9EA0-8FF4E08AF4EF}" srcId="{96810956-0769-461B-AF46-DD6D9F4AABE7}" destId="{2A6E7ADB-CB8A-45E4-AB3D-6B9774A61A15}" srcOrd="3" destOrd="0" parTransId="{908CA1FB-52C5-4832-A79C-F66D43DEB5AB}" sibTransId="{2EABF9D5-CE82-4CC5-8914-5F92C66A43B2}"/>
    <dgm:cxn modelId="{7E6BC0D1-5568-469D-BE2E-28708C6C2D2C}" type="presOf" srcId="{908CA1FB-52C5-4832-A79C-F66D43DEB5AB}" destId="{28ABFB77-74B7-42BC-BDF7-FDB973AA1129}" srcOrd="0" destOrd="0" presId="urn:microsoft.com/office/officeart/2005/8/layout/radial4"/>
    <dgm:cxn modelId="{025B83C1-C206-4773-BF41-170BEE3F373B}" type="presOf" srcId="{0BBF68E4-269F-4FB2-BDE2-5696F4132800}" destId="{8B3B693E-3CAE-4C1F-8491-1DC2084CA7FD}" srcOrd="0" destOrd="0" presId="urn:microsoft.com/office/officeart/2005/8/layout/radial4"/>
    <dgm:cxn modelId="{C95FC306-5175-4554-A9F8-8B5529B259A6}" srcId="{96810956-0769-461B-AF46-DD6D9F4AABE7}" destId="{F4335F1B-4558-4A74-AAA6-A9DD6A01C137}" srcOrd="2" destOrd="0" parTransId="{180C8DFC-8EE4-4166-AB72-978041A51D2D}" sibTransId="{232705DA-6718-4B29-AFC1-011A02AB225C}"/>
    <dgm:cxn modelId="{5C7E3160-0190-4755-83A1-F2604F3655D8}" type="presOf" srcId="{4CCDFA18-9D9D-499E-9CA3-45BF71A08D25}" destId="{5F0BB285-7B6B-4E56-A8C7-E80153E53DD2}" srcOrd="0" destOrd="0" presId="urn:microsoft.com/office/officeart/2005/8/layout/radial4"/>
    <dgm:cxn modelId="{4786CF7F-200B-4E5B-BE54-B74988CDF9A1}" srcId="{96810956-0769-461B-AF46-DD6D9F4AABE7}" destId="{0BBF68E4-269F-4FB2-BDE2-5696F4132800}" srcOrd="0" destOrd="0" parTransId="{8B318031-0CC3-4742-A558-2830DA7BAF30}" sibTransId="{E80F616D-CA4F-414B-A5A6-BA4A9AC3254F}"/>
    <dgm:cxn modelId="{9B4F5F16-B6BB-46E1-80DB-0A2B4569E230}" type="presOf" srcId="{E1022E12-D8D6-47FE-A2E9-A5D08DB260F0}" destId="{A611AF42-2550-4B51-87B4-BA2BF253F2E8}" srcOrd="0" destOrd="0" presId="urn:microsoft.com/office/officeart/2005/8/layout/radial4"/>
    <dgm:cxn modelId="{D3C06E06-AB8B-48EE-9668-DD4CD3AB024F}" type="presOf" srcId="{4649A2F9-4DAE-4920-8FFB-3793E40F8E63}" destId="{54595BBB-0864-4FA6-AF27-1A84BFC57434}" srcOrd="0" destOrd="0" presId="urn:microsoft.com/office/officeart/2005/8/layout/radial4"/>
    <dgm:cxn modelId="{B32B48B9-C28D-4E19-8878-E0BEC4203434}" type="presOf" srcId="{B742EB00-153F-4499-9866-6EEA2C6E6892}" destId="{C63274B2-AB57-4BC8-AD3C-17402BBC5AFC}" srcOrd="0" destOrd="0" presId="urn:microsoft.com/office/officeart/2005/8/layout/radial4"/>
    <dgm:cxn modelId="{B916D9E1-A666-454A-B6EE-B09A8A9C98B9}" type="presOf" srcId="{786CF180-B696-4CE6-9052-19446B32AF76}" destId="{29F64540-3923-4C19-AEEE-8FD557AA69F5}" srcOrd="0" destOrd="0" presId="urn:microsoft.com/office/officeart/2005/8/layout/radial4"/>
    <dgm:cxn modelId="{C87D92B3-C328-459A-95B9-5F170287757C}" type="presOf" srcId="{8CF6FB3C-64FF-479C-BEBA-4E5B7D666150}" destId="{D747FE04-F543-41DE-8541-9292146E4EE9}" srcOrd="0" destOrd="0" presId="urn:microsoft.com/office/officeart/2005/8/layout/radial4"/>
    <dgm:cxn modelId="{0E0802A2-1F1D-479C-BEB1-7DBB46062F9E}" type="presOf" srcId="{2C01F4BF-8190-4881-B844-5434949B1E13}" destId="{187962FD-CE22-41DF-A71E-1FFBF50C1A50}" srcOrd="0" destOrd="0" presId="urn:microsoft.com/office/officeart/2005/8/layout/radial4"/>
    <dgm:cxn modelId="{179D1D53-3E9A-4647-A3A5-9F27A7343175}" type="presOf" srcId="{CD527875-5118-40FE-83A6-2304EFD40A5B}" destId="{4E55F337-C816-4929-A258-C0D7302B2C6C}" srcOrd="0" destOrd="0" presId="urn:microsoft.com/office/officeart/2005/8/layout/radial4"/>
    <dgm:cxn modelId="{7F62CC0A-D79B-4FDD-9AB2-0BCD7B7183EE}" type="presParOf" srcId="{54595BBB-0864-4FA6-AF27-1A84BFC57434}" destId="{B6470576-D430-40A6-8942-DB2C8E617533}" srcOrd="0" destOrd="0" presId="urn:microsoft.com/office/officeart/2005/8/layout/radial4"/>
    <dgm:cxn modelId="{514DC5AD-8EFA-4EC2-92F9-9BF7FD9951EA}" type="presParOf" srcId="{54595BBB-0864-4FA6-AF27-1A84BFC57434}" destId="{C4DC2B64-0DA9-46E0-BB6D-8D3C407D2BA8}" srcOrd="1" destOrd="0" presId="urn:microsoft.com/office/officeart/2005/8/layout/radial4"/>
    <dgm:cxn modelId="{5CAD8401-01F4-4BA8-ADBB-57DCC50EF0AC}" type="presParOf" srcId="{54595BBB-0864-4FA6-AF27-1A84BFC57434}" destId="{8B3B693E-3CAE-4C1F-8491-1DC2084CA7FD}" srcOrd="2" destOrd="0" presId="urn:microsoft.com/office/officeart/2005/8/layout/radial4"/>
    <dgm:cxn modelId="{1BFFF387-5059-4614-9D20-D988D1642CEA}" type="presParOf" srcId="{54595BBB-0864-4FA6-AF27-1A84BFC57434}" destId="{29F64540-3923-4C19-AEEE-8FD557AA69F5}" srcOrd="3" destOrd="0" presId="urn:microsoft.com/office/officeart/2005/8/layout/radial4"/>
    <dgm:cxn modelId="{34A17CD6-D5DF-4A19-9B17-04945F8A06E2}" type="presParOf" srcId="{54595BBB-0864-4FA6-AF27-1A84BFC57434}" destId="{187962FD-CE22-41DF-A71E-1FFBF50C1A50}" srcOrd="4" destOrd="0" presId="urn:microsoft.com/office/officeart/2005/8/layout/radial4"/>
    <dgm:cxn modelId="{1722AF27-630A-4E21-82A8-F65DDEACBFB7}" type="presParOf" srcId="{54595BBB-0864-4FA6-AF27-1A84BFC57434}" destId="{AB369F5A-9DB5-405C-A0EB-A5B54980A4CE}" srcOrd="5" destOrd="0" presId="urn:microsoft.com/office/officeart/2005/8/layout/radial4"/>
    <dgm:cxn modelId="{AFA2C26E-8C84-41D8-9E6F-030A4E5001CB}" type="presParOf" srcId="{54595BBB-0864-4FA6-AF27-1A84BFC57434}" destId="{F4A46437-2798-4936-BBEC-6591F1D730AE}" srcOrd="6" destOrd="0" presId="urn:microsoft.com/office/officeart/2005/8/layout/radial4"/>
    <dgm:cxn modelId="{E310A755-5681-4BA2-BD16-E73ECA5E2CC0}" type="presParOf" srcId="{54595BBB-0864-4FA6-AF27-1A84BFC57434}" destId="{28ABFB77-74B7-42BC-BDF7-FDB973AA1129}" srcOrd="7" destOrd="0" presId="urn:microsoft.com/office/officeart/2005/8/layout/radial4"/>
    <dgm:cxn modelId="{7380FD28-DC36-4E1A-94DD-FD1C04182109}" type="presParOf" srcId="{54595BBB-0864-4FA6-AF27-1A84BFC57434}" destId="{98391285-083B-4B22-9E42-B39DB8ACECF9}" srcOrd="8" destOrd="0" presId="urn:microsoft.com/office/officeart/2005/8/layout/radial4"/>
    <dgm:cxn modelId="{D91F10E4-BB65-46D1-BE4D-864737361B06}" type="presParOf" srcId="{54595BBB-0864-4FA6-AF27-1A84BFC57434}" destId="{D747FE04-F543-41DE-8541-9292146E4EE9}" srcOrd="9" destOrd="0" presId="urn:microsoft.com/office/officeart/2005/8/layout/radial4"/>
    <dgm:cxn modelId="{641188F5-62A2-4461-AA8B-7417C58DC7D2}" type="presParOf" srcId="{54595BBB-0864-4FA6-AF27-1A84BFC57434}" destId="{4E55F337-C816-4929-A258-C0D7302B2C6C}" srcOrd="10" destOrd="0" presId="urn:microsoft.com/office/officeart/2005/8/layout/radial4"/>
    <dgm:cxn modelId="{BC02CD60-74CF-44BE-AD75-0AAB71447548}" type="presParOf" srcId="{54595BBB-0864-4FA6-AF27-1A84BFC57434}" destId="{A611AF42-2550-4B51-87B4-BA2BF253F2E8}" srcOrd="11" destOrd="0" presId="urn:microsoft.com/office/officeart/2005/8/layout/radial4"/>
    <dgm:cxn modelId="{04D63E07-FB21-492A-AC00-B82616844FAE}" type="presParOf" srcId="{54595BBB-0864-4FA6-AF27-1A84BFC57434}" destId="{5F0BB285-7B6B-4E56-A8C7-E80153E53DD2}" srcOrd="12" destOrd="0" presId="urn:microsoft.com/office/officeart/2005/8/layout/radial4"/>
    <dgm:cxn modelId="{4AC4A643-1479-4D99-8298-037ECD50908F}" type="presParOf" srcId="{54595BBB-0864-4FA6-AF27-1A84BFC57434}" destId="{5B4B243A-DD0F-4D15-A59C-41312FA1DDBD}" srcOrd="13" destOrd="0" presId="urn:microsoft.com/office/officeart/2005/8/layout/radial4"/>
    <dgm:cxn modelId="{6EFEA967-80A8-474D-AC22-2DE2A2A69155}" type="presParOf" srcId="{54595BBB-0864-4FA6-AF27-1A84BFC57434}" destId="{C63274B2-AB57-4BC8-AD3C-17402BBC5AF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AF419-EC15-48B5-B8A8-3B3997FC1A89}" type="doc">
      <dgm:prSet loTypeId="urn:microsoft.com/office/officeart/2005/8/layout/hProcess10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4720A0D-CF49-45FC-B293-4878DB4128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/>
            <a:t>Análise dos sistemas de informação que afetam a PG</a:t>
          </a:r>
          <a:endParaRPr lang="pt-BR" sz="1400" dirty="0"/>
        </a:p>
      </dgm:t>
    </dgm:pt>
    <dgm:pt modelId="{B4A4A07A-B12C-44C5-9D4E-29E32C66885D}" type="parTrans" cxnId="{C0CCBEBD-AD9A-4EC8-B4B9-635441DFBC46}">
      <dgm:prSet/>
      <dgm:spPr/>
      <dgm:t>
        <a:bodyPr/>
        <a:lstStyle/>
        <a:p>
          <a:endParaRPr lang="pt-BR"/>
        </a:p>
      </dgm:t>
    </dgm:pt>
    <dgm:pt modelId="{94A8145F-F1A9-4718-9138-31848F20E5A5}" type="sibTrans" cxnId="{C0CCBEBD-AD9A-4EC8-B4B9-635441DFBC46}">
      <dgm:prSet/>
      <dgm:spPr/>
      <dgm:t>
        <a:bodyPr/>
        <a:lstStyle/>
        <a:p>
          <a:endParaRPr lang="pt-BR"/>
        </a:p>
      </dgm:t>
    </dgm:pt>
    <dgm:pt modelId="{FB4BA399-4D26-4CF5-8391-F4D519A82A6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/>
            <a:t>Avaliação da Plataforma Sucupira</a:t>
          </a:r>
          <a:endParaRPr lang="pt-BR" sz="1400" dirty="0"/>
        </a:p>
      </dgm:t>
    </dgm:pt>
    <dgm:pt modelId="{D764152F-5769-4499-B4C4-EB9C77026412}" type="parTrans" cxnId="{5861F47F-4AEF-4494-B52D-6CAEE5AE7376}">
      <dgm:prSet/>
      <dgm:spPr/>
      <dgm:t>
        <a:bodyPr/>
        <a:lstStyle/>
        <a:p>
          <a:endParaRPr lang="pt-BR"/>
        </a:p>
      </dgm:t>
    </dgm:pt>
    <dgm:pt modelId="{6F59CBE0-AFB6-4AFA-B205-6CA18CC7EB89}" type="sibTrans" cxnId="{5861F47F-4AEF-4494-B52D-6CAEE5AE7376}">
      <dgm:prSet/>
      <dgm:spPr/>
      <dgm:t>
        <a:bodyPr/>
        <a:lstStyle/>
        <a:p>
          <a:endParaRPr lang="pt-BR"/>
        </a:p>
      </dgm:t>
    </dgm:pt>
    <dgm:pt modelId="{4E452776-8B37-41B4-9F6A-9F71D55D86C0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400" dirty="0" smtClean="0"/>
            <a:t>Gestão Contrato Sucupira</a:t>
          </a:r>
          <a:endParaRPr lang="pt-BR" sz="1400" dirty="0"/>
        </a:p>
      </dgm:t>
    </dgm:pt>
    <dgm:pt modelId="{2466BB24-7A6D-4E16-AB82-22C2C7C71399}" type="parTrans" cxnId="{A4D6B261-D128-4FB4-B2AB-5B6A62F0BD0B}">
      <dgm:prSet/>
      <dgm:spPr/>
      <dgm:t>
        <a:bodyPr/>
        <a:lstStyle/>
        <a:p>
          <a:endParaRPr lang="pt-BR"/>
        </a:p>
      </dgm:t>
    </dgm:pt>
    <dgm:pt modelId="{8043113E-F06C-416B-91C1-67937404BACF}" type="sibTrans" cxnId="{A4D6B261-D128-4FB4-B2AB-5B6A62F0BD0B}">
      <dgm:prSet/>
      <dgm:spPr/>
      <dgm:t>
        <a:bodyPr/>
        <a:lstStyle/>
        <a:p>
          <a:endParaRPr lang="pt-BR"/>
        </a:p>
      </dgm:t>
    </dgm:pt>
    <dgm:pt modelId="{ADE9592C-CE93-4D71-B221-E190304DD62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/>
            <a:t>Aprimoramento Sucupira</a:t>
          </a:r>
          <a:endParaRPr lang="pt-BR" sz="1400" dirty="0"/>
        </a:p>
      </dgm:t>
    </dgm:pt>
    <dgm:pt modelId="{1654F9E0-C277-4E24-A229-9CE51AA2157B}" type="parTrans" cxnId="{6F58F3E0-375C-426B-A134-3E666FDBF51E}">
      <dgm:prSet/>
      <dgm:spPr/>
      <dgm:t>
        <a:bodyPr/>
        <a:lstStyle/>
        <a:p>
          <a:endParaRPr lang="pt-BR"/>
        </a:p>
      </dgm:t>
    </dgm:pt>
    <dgm:pt modelId="{4FCB6A13-FC1F-4A24-B07D-82C4BF9DDC5D}" type="sibTrans" cxnId="{6F58F3E0-375C-426B-A134-3E666FDBF51E}">
      <dgm:prSet/>
      <dgm:spPr/>
      <dgm:t>
        <a:bodyPr/>
        <a:lstStyle/>
        <a:p>
          <a:endParaRPr lang="pt-BR"/>
        </a:p>
      </dgm:t>
    </dgm:pt>
    <dgm:pt modelId="{DE5C3961-91D0-4F79-9E2C-A3E08A17EAC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/>
            <a:t>Interlocução com Comunidade Científica</a:t>
          </a:r>
          <a:endParaRPr lang="pt-BR" sz="1400" dirty="0"/>
        </a:p>
      </dgm:t>
    </dgm:pt>
    <dgm:pt modelId="{7F54C7F7-ED0C-45DB-A6C8-CF95929D5D51}" type="parTrans" cxnId="{35DE5E22-CD0D-44E3-9C1B-098B41D63F20}">
      <dgm:prSet/>
      <dgm:spPr/>
      <dgm:t>
        <a:bodyPr/>
        <a:lstStyle/>
        <a:p>
          <a:endParaRPr lang="pt-BR"/>
        </a:p>
      </dgm:t>
    </dgm:pt>
    <dgm:pt modelId="{572982C4-4435-4E96-9689-FCF132C306AB}" type="sibTrans" cxnId="{35DE5E22-CD0D-44E3-9C1B-098B41D63F20}">
      <dgm:prSet/>
      <dgm:spPr/>
      <dgm:t>
        <a:bodyPr/>
        <a:lstStyle/>
        <a:p>
          <a:endParaRPr lang="pt-BR"/>
        </a:p>
      </dgm:t>
    </dgm:pt>
    <dgm:pt modelId="{03D53453-56AF-4477-8822-F34573D49946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/>
            <a:t>Relatório Final</a:t>
          </a:r>
          <a:endParaRPr lang="pt-BR" sz="1400" dirty="0"/>
        </a:p>
      </dgm:t>
    </dgm:pt>
    <dgm:pt modelId="{1E2DCF38-C1FD-485C-A14F-940719DF495D}" type="parTrans" cxnId="{3576F1DA-D3F7-42BA-9679-12C9CE57F489}">
      <dgm:prSet/>
      <dgm:spPr/>
      <dgm:t>
        <a:bodyPr/>
        <a:lstStyle/>
        <a:p>
          <a:endParaRPr lang="pt-BR"/>
        </a:p>
      </dgm:t>
    </dgm:pt>
    <dgm:pt modelId="{B251D49A-D76B-447F-82ED-B9C0007E7DF0}" type="sibTrans" cxnId="{3576F1DA-D3F7-42BA-9679-12C9CE57F489}">
      <dgm:prSet/>
      <dgm:spPr/>
      <dgm:t>
        <a:bodyPr/>
        <a:lstStyle/>
        <a:p>
          <a:endParaRPr lang="pt-BR"/>
        </a:p>
      </dgm:t>
    </dgm:pt>
    <dgm:pt modelId="{7D2062ED-C10C-4BC1-9DC1-B055DE395862}" type="pres">
      <dgm:prSet presAssocID="{AE0AF419-EC15-48B5-B8A8-3B3997FC1A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267C2E-9B62-45D4-88E2-EFA72065C7A9}" type="pres">
      <dgm:prSet presAssocID="{04720A0D-CF49-45FC-B293-4878DB4128FC}" presName="composite" presStyleCnt="0"/>
      <dgm:spPr/>
    </dgm:pt>
    <dgm:pt modelId="{87313FE3-261A-48EA-9ADB-528183303F38}" type="pres">
      <dgm:prSet presAssocID="{04720A0D-CF49-45FC-B293-4878DB4128FC}" presName="imagSh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306F75-AFCA-4094-BB86-F0342087167A}" type="pres">
      <dgm:prSet presAssocID="{04720A0D-CF49-45FC-B293-4878DB4128FC}" presName="tx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14B134-2A9E-4940-84B0-1D68094C562A}" type="pres">
      <dgm:prSet presAssocID="{94A8145F-F1A9-4718-9138-31848F20E5A5}" presName="sibTrans" presStyleLbl="sibTrans2D1" presStyleIdx="0" presStyleCnt="5"/>
      <dgm:spPr/>
      <dgm:t>
        <a:bodyPr/>
        <a:lstStyle/>
        <a:p>
          <a:endParaRPr lang="pt-BR"/>
        </a:p>
      </dgm:t>
    </dgm:pt>
    <dgm:pt modelId="{278BB7F5-C6F1-4564-8CA3-DC758705B5DF}" type="pres">
      <dgm:prSet presAssocID="{94A8145F-F1A9-4718-9138-31848F20E5A5}" presName="connTx" presStyleLbl="sibTrans2D1" presStyleIdx="0" presStyleCnt="5"/>
      <dgm:spPr/>
      <dgm:t>
        <a:bodyPr/>
        <a:lstStyle/>
        <a:p>
          <a:endParaRPr lang="pt-BR"/>
        </a:p>
      </dgm:t>
    </dgm:pt>
    <dgm:pt modelId="{05F44839-E210-46D9-8ED6-C8AC8F0657FF}" type="pres">
      <dgm:prSet presAssocID="{FB4BA399-4D26-4CF5-8391-F4D519A82A61}" presName="composite" presStyleCnt="0"/>
      <dgm:spPr/>
    </dgm:pt>
    <dgm:pt modelId="{C16657CA-3392-4211-BA10-8D6E0CB6F95B}" type="pres">
      <dgm:prSet presAssocID="{FB4BA399-4D26-4CF5-8391-F4D519A82A61}" presName="imagSh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CCBACB-293E-4056-868A-1627DE055488}" type="pres">
      <dgm:prSet presAssocID="{FB4BA399-4D26-4CF5-8391-F4D519A82A61}" presName="txNode" presStyleLbl="node1" presStyleIdx="1" presStyleCnt="6" custLinFactNeighborX="3966" custLinFactNeighborY="-46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5B8ADC-B615-4B03-B7B6-6CE2381ECB63}" type="pres">
      <dgm:prSet presAssocID="{6F59CBE0-AFB6-4AFA-B205-6CA18CC7EB89}" presName="sibTrans" presStyleLbl="sibTrans2D1" presStyleIdx="1" presStyleCnt="5"/>
      <dgm:spPr/>
      <dgm:t>
        <a:bodyPr/>
        <a:lstStyle/>
        <a:p>
          <a:endParaRPr lang="pt-BR"/>
        </a:p>
      </dgm:t>
    </dgm:pt>
    <dgm:pt modelId="{DCDCE513-ED19-4238-8C48-6846887EFCCD}" type="pres">
      <dgm:prSet presAssocID="{6F59CBE0-AFB6-4AFA-B205-6CA18CC7EB89}" presName="connTx" presStyleLbl="sibTrans2D1" presStyleIdx="1" presStyleCnt="5"/>
      <dgm:spPr/>
      <dgm:t>
        <a:bodyPr/>
        <a:lstStyle/>
        <a:p>
          <a:endParaRPr lang="pt-BR"/>
        </a:p>
      </dgm:t>
    </dgm:pt>
    <dgm:pt modelId="{75B55808-CC34-40FD-B99E-C1B5F69079EF}" type="pres">
      <dgm:prSet presAssocID="{4E452776-8B37-41B4-9F6A-9F71D55D86C0}" presName="composite" presStyleCnt="0"/>
      <dgm:spPr/>
    </dgm:pt>
    <dgm:pt modelId="{E894A1FA-E9AC-4C08-853A-470FB29710A4}" type="pres">
      <dgm:prSet presAssocID="{4E452776-8B37-41B4-9F6A-9F71D55D86C0}" presName="imagSh" presStyleLbl="b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665F31-602F-4F34-9A59-BBAB04B4776F}" type="pres">
      <dgm:prSet presAssocID="{4E452776-8B37-41B4-9F6A-9F71D55D86C0}" presName="tx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E65B79-372D-410B-9C27-A2C57C680382}" type="pres">
      <dgm:prSet presAssocID="{8043113E-F06C-416B-91C1-67937404BACF}" presName="sibTrans" presStyleLbl="sibTrans2D1" presStyleIdx="2" presStyleCnt="5"/>
      <dgm:spPr/>
      <dgm:t>
        <a:bodyPr/>
        <a:lstStyle/>
        <a:p>
          <a:endParaRPr lang="pt-BR"/>
        </a:p>
      </dgm:t>
    </dgm:pt>
    <dgm:pt modelId="{66938447-1AA7-4F05-9005-54F9D4A3129E}" type="pres">
      <dgm:prSet presAssocID="{8043113E-F06C-416B-91C1-67937404BACF}" presName="connTx" presStyleLbl="sibTrans2D1" presStyleIdx="2" presStyleCnt="5"/>
      <dgm:spPr/>
      <dgm:t>
        <a:bodyPr/>
        <a:lstStyle/>
        <a:p>
          <a:endParaRPr lang="pt-BR"/>
        </a:p>
      </dgm:t>
    </dgm:pt>
    <dgm:pt modelId="{2A060CC3-8F82-46E3-9F3B-13C344B75FFB}" type="pres">
      <dgm:prSet presAssocID="{ADE9592C-CE93-4D71-B221-E190304DD628}" presName="composite" presStyleCnt="0"/>
      <dgm:spPr/>
    </dgm:pt>
    <dgm:pt modelId="{FEC51C3F-6297-4C91-9FED-954A35F6B5FC}" type="pres">
      <dgm:prSet presAssocID="{ADE9592C-CE93-4D71-B221-E190304DD628}" presName="imagSh" presStyleLbl="bgImgPlace1" presStyleIdx="3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EB44C9-C9A9-4031-94B3-1D18431D1E1D}" type="pres">
      <dgm:prSet presAssocID="{ADE9592C-CE93-4D71-B221-E190304DD628}" presName="txNode" presStyleLbl="node1" presStyleIdx="3" presStyleCnt="6" custScaleX="1216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C04FD5-FE8E-4206-9919-9F22838334D5}" type="pres">
      <dgm:prSet presAssocID="{4FCB6A13-FC1F-4A24-B07D-82C4BF9DDC5D}" presName="sibTrans" presStyleLbl="sibTrans2D1" presStyleIdx="3" presStyleCnt="5"/>
      <dgm:spPr/>
      <dgm:t>
        <a:bodyPr/>
        <a:lstStyle/>
        <a:p>
          <a:endParaRPr lang="pt-BR"/>
        </a:p>
      </dgm:t>
    </dgm:pt>
    <dgm:pt modelId="{DEB2C42A-CA8B-4F2B-A619-EBE9C07C01AE}" type="pres">
      <dgm:prSet presAssocID="{4FCB6A13-FC1F-4A24-B07D-82C4BF9DDC5D}" presName="connTx" presStyleLbl="sibTrans2D1" presStyleIdx="3" presStyleCnt="5"/>
      <dgm:spPr/>
      <dgm:t>
        <a:bodyPr/>
        <a:lstStyle/>
        <a:p>
          <a:endParaRPr lang="pt-BR"/>
        </a:p>
      </dgm:t>
    </dgm:pt>
    <dgm:pt modelId="{498917E3-05C7-491B-96CD-604ED4B37CB4}" type="pres">
      <dgm:prSet presAssocID="{DE5C3961-91D0-4F79-9E2C-A3E08A17EAC1}" presName="composite" presStyleCnt="0"/>
      <dgm:spPr/>
    </dgm:pt>
    <dgm:pt modelId="{01825561-075D-4B76-9DDC-87E8AEEC756C}" type="pres">
      <dgm:prSet presAssocID="{DE5C3961-91D0-4F79-9E2C-A3E08A17EAC1}" presName="imagSh" presStyleLbl="bgImgPlace1" presStyleIdx="4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390A600-0546-48F4-8C34-487AF6B62EC9}" type="pres">
      <dgm:prSet presAssocID="{DE5C3961-91D0-4F79-9E2C-A3E08A17EAC1}" presName="txNode" presStyleLbl="node1" presStyleIdx="4" presStyleCnt="6" custScaleX="1157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170811-C405-47DC-88CD-2D81AAE635EF}" type="pres">
      <dgm:prSet presAssocID="{572982C4-4435-4E96-9689-FCF132C306AB}" presName="sibTrans" presStyleLbl="sibTrans2D1" presStyleIdx="4" presStyleCnt="5"/>
      <dgm:spPr/>
      <dgm:t>
        <a:bodyPr/>
        <a:lstStyle/>
        <a:p>
          <a:endParaRPr lang="pt-BR"/>
        </a:p>
      </dgm:t>
    </dgm:pt>
    <dgm:pt modelId="{7D7F4B31-2376-44DA-A3C1-D86A7ED09E0E}" type="pres">
      <dgm:prSet presAssocID="{572982C4-4435-4E96-9689-FCF132C306AB}" presName="connTx" presStyleLbl="sibTrans2D1" presStyleIdx="4" presStyleCnt="5"/>
      <dgm:spPr/>
      <dgm:t>
        <a:bodyPr/>
        <a:lstStyle/>
        <a:p>
          <a:endParaRPr lang="pt-BR"/>
        </a:p>
      </dgm:t>
    </dgm:pt>
    <dgm:pt modelId="{DFA00480-C2E2-4B02-AD2D-4D49D0A95B1A}" type="pres">
      <dgm:prSet presAssocID="{03D53453-56AF-4477-8822-F34573D49946}" presName="composite" presStyleCnt="0"/>
      <dgm:spPr/>
    </dgm:pt>
    <dgm:pt modelId="{E28BC558-2612-46B8-AB24-4B65B7CBF546}" type="pres">
      <dgm:prSet presAssocID="{03D53453-56AF-4477-8822-F34573D49946}" presName="imagSh" presStyleLbl="bgImgPlace1" presStyleIdx="5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8716A59-1A6E-4DA5-A13C-0044A9859EFD}" type="pres">
      <dgm:prSet presAssocID="{03D53453-56AF-4477-8822-F34573D49946}" presName="tx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C1B659-532C-4459-A47F-55E21EDD85CF}" type="presOf" srcId="{572982C4-4435-4E96-9689-FCF132C306AB}" destId="{7D7F4B31-2376-44DA-A3C1-D86A7ED09E0E}" srcOrd="1" destOrd="0" presId="urn:microsoft.com/office/officeart/2005/8/layout/hProcess10"/>
    <dgm:cxn modelId="{13A80329-0AD7-4D41-8E45-F2017CCB6F07}" type="presOf" srcId="{03D53453-56AF-4477-8822-F34573D49946}" destId="{A8716A59-1A6E-4DA5-A13C-0044A9859EFD}" srcOrd="0" destOrd="0" presId="urn:microsoft.com/office/officeart/2005/8/layout/hProcess10"/>
    <dgm:cxn modelId="{35DE5E22-CD0D-44E3-9C1B-098B41D63F20}" srcId="{AE0AF419-EC15-48B5-B8A8-3B3997FC1A89}" destId="{DE5C3961-91D0-4F79-9E2C-A3E08A17EAC1}" srcOrd="4" destOrd="0" parTransId="{7F54C7F7-ED0C-45DB-A6C8-CF95929D5D51}" sibTransId="{572982C4-4435-4E96-9689-FCF132C306AB}"/>
    <dgm:cxn modelId="{40002C57-4FD1-432E-8F21-7AC2142DA7D4}" type="presOf" srcId="{04720A0D-CF49-45FC-B293-4878DB4128FC}" destId="{32306F75-AFCA-4094-BB86-F0342087167A}" srcOrd="0" destOrd="0" presId="urn:microsoft.com/office/officeart/2005/8/layout/hProcess10"/>
    <dgm:cxn modelId="{A4D6B261-D128-4FB4-B2AB-5B6A62F0BD0B}" srcId="{AE0AF419-EC15-48B5-B8A8-3B3997FC1A89}" destId="{4E452776-8B37-41B4-9F6A-9F71D55D86C0}" srcOrd="2" destOrd="0" parTransId="{2466BB24-7A6D-4E16-AB82-22C2C7C71399}" sibTransId="{8043113E-F06C-416B-91C1-67937404BACF}"/>
    <dgm:cxn modelId="{C0CCBEBD-AD9A-4EC8-B4B9-635441DFBC46}" srcId="{AE0AF419-EC15-48B5-B8A8-3B3997FC1A89}" destId="{04720A0D-CF49-45FC-B293-4878DB4128FC}" srcOrd="0" destOrd="0" parTransId="{B4A4A07A-B12C-44C5-9D4E-29E32C66885D}" sibTransId="{94A8145F-F1A9-4718-9138-31848F20E5A5}"/>
    <dgm:cxn modelId="{0D82DE75-01A0-409D-8DFD-3D453303F846}" type="presOf" srcId="{FB4BA399-4D26-4CF5-8391-F4D519A82A61}" destId="{C6CCBACB-293E-4056-868A-1627DE055488}" srcOrd="0" destOrd="0" presId="urn:microsoft.com/office/officeart/2005/8/layout/hProcess10"/>
    <dgm:cxn modelId="{493EB3B6-D981-4687-AE2D-03AF89EEEB7C}" type="presOf" srcId="{DE5C3961-91D0-4F79-9E2C-A3E08A17EAC1}" destId="{6390A600-0546-48F4-8C34-487AF6B62EC9}" srcOrd="0" destOrd="0" presId="urn:microsoft.com/office/officeart/2005/8/layout/hProcess10"/>
    <dgm:cxn modelId="{0BF96F23-A85F-4D76-A013-67DCCAAB9FC7}" type="presOf" srcId="{8043113E-F06C-416B-91C1-67937404BACF}" destId="{66938447-1AA7-4F05-9005-54F9D4A3129E}" srcOrd="1" destOrd="0" presId="urn:microsoft.com/office/officeart/2005/8/layout/hProcess10"/>
    <dgm:cxn modelId="{3576F1DA-D3F7-42BA-9679-12C9CE57F489}" srcId="{AE0AF419-EC15-48B5-B8A8-3B3997FC1A89}" destId="{03D53453-56AF-4477-8822-F34573D49946}" srcOrd="5" destOrd="0" parTransId="{1E2DCF38-C1FD-485C-A14F-940719DF495D}" sibTransId="{B251D49A-D76B-447F-82ED-B9C0007E7DF0}"/>
    <dgm:cxn modelId="{286E129A-2758-4D25-8ABC-C29FD0B93BC4}" type="presOf" srcId="{6F59CBE0-AFB6-4AFA-B205-6CA18CC7EB89}" destId="{015B8ADC-B615-4B03-B7B6-6CE2381ECB63}" srcOrd="0" destOrd="0" presId="urn:microsoft.com/office/officeart/2005/8/layout/hProcess10"/>
    <dgm:cxn modelId="{A6348CD0-BD7F-4DB7-A8E0-B74A455F0858}" type="presOf" srcId="{ADE9592C-CE93-4D71-B221-E190304DD628}" destId="{C5EB44C9-C9A9-4031-94B3-1D18431D1E1D}" srcOrd="0" destOrd="0" presId="urn:microsoft.com/office/officeart/2005/8/layout/hProcess10"/>
    <dgm:cxn modelId="{2868C6FB-8085-4EF7-975A-921E6DE7C328}" type="presOf" srcId="{572982C4-4435-4E96-9689-FCF132C306AB}" destId="{4C170811-C405-47DC-88CD-2D81AAE635EF}" srcOrd="0" destOrd="0" presId="urn:microsoft.com/office/officeart/2005/8/layout/hProcess10"/>
    <dgm:cxn modelId="{5861F47F-4AEF-4494-B52D-6CAEE5AE7376}" srcId="{AE0AF419-EC15-48B5-B8A8-3B3997FC1A89}" destId="{FB4BA399-4D26-4CF5-8391-F4D519A82A61}" srcOrd="1" destOrd="0" parTransId="{D764152F-5769-4499-B4C4-EB9C77026412}" sibTransId="{6F59CBE0-AFB6-4AFA-B205-6CA18CC7EB89}"/>
    <dgm:cxn modelId="{B607EE28-109A-4AAA-AE5A-911F2EE586C5}" type="presOf" srcId="{6F59CBE0-AFB6-4AFA-B205-6CA18CC7EB89}" destId="{DCDCE513-ED19-4238-8C48-6846887EFCCD}" srcOrd="1" destOrd="0" presId="urn:microsoft.com/office/officeart/2005/8/layout/hProcess10"/>
    <dgm:cxn modelId="{6F58F3E0-375C-426B-A134-3E666FDBF51E}" srcId="{AE0AF419-EC15-48B5-B8A8-3B3997FC1A89}" destId="{ADE9592C-CE93-4D71-B221-E190304DD628}" srcOrd="3" destOrd="0" parTransId="{1654F9E0-C277-4E24-A229-9CE51AA2157B}" sibTransId="{4FCB6A13-FC1F-4A24-B07D-82C4BF9DDC5D}"/>
    <dgm:cxn modelId="{067F1650-E291-4153-A37A-3A0C4A95832B}" type="presOf" srcId="{4FCB6A13-FC1F-4A24-B07D-82C4BF9DDC5D}" destId="{30C04FD5-FE8E-4206-9919-9F22838334D5}" srcOrd="0" destOrd="0" presId="urn:microsoft.com/office/officeart/2005/8/layout/hProcess10"/>
    <dgm:cxn modelId="{00A5918B-A7C5-4455-9C2E-BD5C2A5B3A74}" type="presOf" srcId="{94A8145F-F1A9-4718-9138-31848F20E5A5}" destId="{278BB7F5-C6F1-4564-8CA3-DC758705B5DF}" srcOrd="1" destOrd="0" presId="urn:microsoft.com/office/officeart/2005/8/layout/hProcess10"/>
    <dgm:cxn modelId="{9B11261F-348E-4130-8250-F2CF87963C9E}" type="presOf" srcId="{AE0AF419-EC15-48B5-B8A8-3B3997FC1A89}" destId="{7D2062ED-C10C-4BC1-9DC1-B055DE395862}" srcOrd="0" destOrd="0" presId="urn:microsoft.com/office/officeart/2005/8/layout/hProcess10"/>
    <dgm:cxn modelId="{45645CB3-6A90-44DF-AF63-DB2A59FBB2C8}" type="presOf" srcId="{94A8145F-F1A9-4718-9138-31848F20E5A5}" destId="{2814B134-2A9E-4940-84B0-1D68094C562A}" srcOrd="0" destOrd="0" presId="urn:microsoft.com/office/officeart/2005/8/layout/hProcess10"/>
    <dgm:cxn modelId="{023873E3-172A-4827-9611-7D40DFAF6B76}" type="presOf" srcId="{4E452776-8B37-41B4-9F6A-9F71D55D86C0}" destId="{25665F31-602F-4F34-9A59-BBAB04B4776F}" srcOrd="0" destOrd="0" presId="urn:microsoft.com/office/officeart/2005/8/layout/hProcess10"/>
    <dgm:cxn modelId="{05030F2E-136F-4CC2-B291-614E7B0A2774}" type="presOf" srcId="{8043113E-F06C-416B-91C1-67937404BACF}" destId="{E1E65B79-372D-410B-9C27-A2C57C680382}" srcOrd="0" destOrd="0" presId="urn:microsoft.com/office/officeart/2005/8/layout/hProcess10"/>
    <dgm:cxn modelId="{2639D94D-7A0B-495B-ACCC-C9B4DEF1BCD0}" type="presOf" srcId="{4FCB6A13-FC1F-4A24-B07D-82C4BF9DDC5D}" destId="{DEB2C42A-CA8B-4F2B-A619-EBE9C07C01AE}" srcOrd="1" destOrd="0" presId="urn:microsoft.com/office/officeart/2005/8/layout/hProcess10"/>
    <dgm:cxn modelId="{154E003F-F0CC-4345-8F5C-A4DB4B1F0C4E}" type="presParOf" srcId="{7D2062ED-C10C-4BC1-9DC1-B055DE395862}" destId="{5C267C2E-9B62-45D4-88E2-EFA72065C7A9}" srcOrd="0" destOrd="0" presId="urn:microsoft.com/office/officeart/2005/8/layout/hProcess10"/>
    <dgm:cxn modelId="{C250081F-D434-48E6-824F-E91D833BAC51}" type="presParOf" srcId="{5C267C2E-9B62-45D4-88E2-EFA72065C7A9}" destId="{87313FE3-261A-48EA-9ADB-528183303F38}" srcOrd="0" destOrd="0" presId="urn:microsoft.com/office/officeart/2005/8/layout/hProcess10"/>
    <dgm:cxn modelId="{4A359321-D3CE-44B4-8F5A-34F52FFDAFF3}" type="presParOf" srcId="{5C267C2E-9B62-45D4-88E2-EFA72065C7A9}" destId="{32306F75-AFCA-4094-BB86-F0342087167A}" srcOrd="1" destOrd="0" presId="urn:microsoft.com/office/officeart/2005/8/layout/hProcess10"/>
    <dgm:cxn modelId="{45534EE6-09A4-49DF-BB87-E6C37F3BA2D5}" type="presParOf" srcId="{7D2062ED-C10C-4BC1-9DC1-B055DE395862}" destId="{2814B134-2A9E-4940-84B0-1D68094C562A}" srcOrd="1" destOrd="0" presId="urn:microsoft.com/office/officeart/2005/8/layout/hProcess10"/>
    <dgm:cxn modelId="{7590AC15-7EA7-4E2B-8E90-802A662BB118}" type="presParOf" srcId="{2814B134-2A9E-4940-84B0-1D68094C562A}" destId="{278BB7F5-C6F1-4564-8CA3-DC758705B5DF}" srcOrd="0" destOrd="0" presId="urn:microsoft.com/office/officeart/2005/8/layout/hProcess10"/>
    <dgm:cxn modelId="{7DD8347A-2C29-41A2-81CD-7A3A5A5A9A54}" type="presParOf" srcId="{7D2062ED-C10C-4BC1-9DC1-B055DE395862}" destId="{05F44839-E210-46D9-8ED6-C8AC8F0657FF}" srcOrd="2" destOrd="0" presId="urn:microsoft.com/office/officeart/2005/8/layout/hProcess10"/>
    <dgm:cxn modelId="{C15C28F7-BACA-4072-A9EB-CB629B8D22B4}" type="presParOf" srcId="{05F44839-E210-46D9-8ED6-C8AC8F0657FF}" destId="{C16657CA-3392-4211-BA10-8D6E0CB6F95B}" srcOrd="0" destOrd="0" presId="urn:microsoft.com/office/officeart/2005/8/layout/hProcess10"/>
    <dgm:cxn modelId="{922A5DD3-2237-47B1-9CBC-29EF40837FCA}" type="presParOf" srcId="{05F44839-E210-46D9-8ED6-C8AC8F0657FF}" destId="{C6CCBACB-293E-4056-868A-1627DE055488}" srcOrd="1" destOrd="0" presId="urn:microsoft.com/office/officeart/2005/8/layout/hProcess10"/>
    <dgm:cxn modelId="{417EC5D8-F910-42A9-A7E5-288C389E68EC}" type="presParOf" srcId="{7D2062ED-C10C-4BC1-9DC1-B055DE395862}" destId="{015B8ADC-B615-4B03-B7B6-6CE2381ECB63}" srcOrd="3" destOrd="0" presId="urn:microsoft.com/office/officeart/2005/8/layout/hProcess10"/>
    <dgm:cxn modelId="{8BAA99D0-6A38-4240-80A6-820F41598F00}" type="presParOf" srcId="{015B8ADC-B615-4B03-B7B6-6CE2381ECB63}" destId="{DCDCE513-ED19-4238-8C48-6846887EFCCD}" srcOrd="0" destOrd="0" presId="urn:microsoft.com/office/officeart/2005/8/layout/hProcess10"/>
    <dgm:cxn modelId="{5C245B45-5AD4-407B-924C-E5E40212593E}" type="presParOf" srcId="{7D2062ED-C10C-4BC1-9DC1-B055DE395862}" destId="{75B55808-CC34-40FD-B99E-C1B5F69079EF}" srcOrd="4" destOrd="0" presId="urn:microsoft.com/office/officeart/2005/8/layout/hProcess10"/>
    <dgm:cxn modelId="{3AF0EF27-98C4-4431-8C94-E38F8039AB5E}" type="presParOf" srcId="{75B55808-CC34-40FD-B99E-C1B5F69079EF}" destId="{E894A1FA-E9AC-4C08-853A-470FB29710A4}" srcOrd="0" destOrd="0" presId="urn:microsoft.com/office/officeart/2005/8/layout/hProcess10"/>
    <dgm:cxn modelId="{1E435596-90C3-4B13-B28A-57E10A96A0F0}" type="presParOf" srcId="{75B55808-CC34-40FD-B99E-C1B5F69079EF}" destId="{25665F31-602F-4F34-9A59-BBAB04B4776F}" srcOrd="1" destOrd="0" presId="urn:microsoft.com/office/officeart/2005/8/layout/hProcess10"/>
    <dgm:cxn modelId="{864B0917-0CE7-4391-A248-DE85A689F237}" type="presParOf" srcId="{7D2062ED-C10C-4BC1-9DC1-B055DE395862}" destId="{E1E65B79-372D-410B-9C27-A2C57C680382}" srcOrd="5" destOrd="0" presId="urn:microsoft.com/office/officeart/2005/8/layout/hProcess10"/>
    <dgm:cxn modelId="{4E25CC1A-4505-4BC8-9208-6139B7A92314}" type="presParOf" srcId="{E1E65B79-372D-410B-9C27-A2C57C680382}" destId="{66938447-1AA7-4F05-9005-54F9D4A3129E}" srcOrd="0" destOrd="0" presId="urn:microsoft.com/office/officeart/2005/8/layout/hProcess10"/>
    <dgm:cxn modelId="{29A5AB3C-A055-4833-AA60-95FCC83BE99C}" type="presParOf" srcId="{7D2062ED-C10C-4BC1-9DC1-B055DE395862}" destId="{2A060CC3-8F82-46E3-9F3B-13C344B75FFB}" srcOrd="6" destOrd="0" presId="urn:microsoft.com/office/officeart/2005/8/layout/hProcess10"/>
    <dgm:cxn modelId="{14797DAD-9AC9-4310-B308-3EFD39C5B0FE}" type="presParOf" srcId="{2A060CC3-8F82-46E3-9F3B-13C344B75FFB}" destId="{FEC51C3F-6297-4C91-9FED-954A35F6B5FC}" srcOrd="0" destOrd="0" presId="urn:microsoft.com/office/officeart/2005/8/layout/hProcess10"/>
    <dgm:cxn modelId="{97D2E1E6-F6D8-4AAE-963E-28FCD87692F7}" type="presParOf" srcId="{2A060CC3-8F82-46E3-9F3B-13C344B75FFB}" destId="{C5EB44C9-C9A9-4031-94B3-1D18431D1E1D}" srcOrd="1" destOrd="0" presId="urn:microsoft.com/office/officeart/2005/8/layout/hProcess10"/>
    <dgm:cxn modelId="{BCB339EE-C61A-491D-80C0-FE4D00768777}" type="presParOf" srcId="{7D2062ED-C10C-4BC1-9DC1-B055DE395862}" destId="{30C04FD5-FE8E-4206-9919-9F22838334D5}" srcOrd="7" destOrd="0" presId="urn:microsoft.com/office/officeart/2005/8/layout/hProcess10"/>
    <dgm:cxn modelId="{3B8F588B-5882-44AC-840F-2B84487C527D}" type="presParOf" srcId="{30C04FD5-FE8E-4206-9919-9F22838334D5}" destId="{DEB2C42A-CA8B-4F2B-A619-EBE9C07C01AE}" srcOrd="0" destOrd="0" presId="urn:microsoft.com/office/officeart/2005/8/layout/hProcess10"/>
    <dgm:cxn modelId="{6F3300FF-6756-415D-83D0-15166CB0CF45}" type="presParOf" srcId="{7D2062ED-C10C-4BC1-9DC1-B055DE395862}" destId="{498917E3-05C7-491B-96CD-604ED4B37CB4}" srcOrd="8" destOrd="0" presId="urn:microsoft.com/office/officeart/2005/8/layout/hProcess10"/>
    <dgm:cxn modelId="{4588CA7F-323B-4F73-A725-79B0308F2D21}" type="presParOf" srcId="{498917E3-05C7-491B-96CD-604ED4B37CB4}" destId="{01825561-075D-4B76-9DDC-87E8AEEC756C}" srcOrd="0" destOrd="0" presId="urn:microsoft.com/office/officeart/2005/8/layout/hProcess10"/>
    <dgm:cxn modelId="{EC6A61DB-4EBD-4A09-BE61-3B93107C8869}" type="presParOf" srcId="{498917E3-05C7-491B-96CD-604ED4B37CB4}" destId="{6390A600-0546-48F4-8C34-487AF6B62EC9}" srcOrd="1" destOrd="0" presId="urn:microsoft.com/office/officeart/2005/8/layout/hProcess10"/>
    <dgm:cxn modelId="{67271458-62AF-4DFA-8423-6AF2D29D824D}" type="presParOf" srcId="{7D2062ED-C10C-4BC1-9DC1-B055DE395862}" destId="{4C170811-C405-47DC-88CD-2D81AAE635EF}" srcOrd="9" destOrd="0" presId="urn:microsoft.com/office/officeart/2005/8/layout/hProcess10"/>
    <dgm:cxn modelId="{FC3A486A-FC79-4F9A-9659-9303F2AE489F}" type="presParOf" srcId="{4C170811-C405-47DC-88CD-2D81AAE635EF}" destId="{7D7F4B31-2376-44DA-A3C1-D86A7ED09E0E}" srcOrd="0" destOrd="0" presId="urn:microsoft.com/office/officeart/2005/8/layout/hProcess10"/>
    <dgm:cxn modelId="{173526BC-FA18-41AB-B1F4-53A4D183AEE1}" type="presParOf" srcId="{7D2062ED-C10C-4BC1-9DC1-B055DE395862}" destId="{DFA00480-C2E2-4B02-AD2D-4D49D0A95B1A}" srcOrd="10" destOrd="0" presId="urn:microsoft.com/office/officeart/2005/8/layout/hProcess10"/>
    <dgm:cxn modelId="{30EF959D-BB9E-4F47-8736-3243094E1FA6}" type="presParOf" srcId="{DFA00480-C2E2-4B02-AD2D-4D49D0A95B1A}" destId="{E28BC558-2612-46B8-AB24-4B65B7CBF546}" srcOrd="0" destOrd="0" presId="urn:microsoft.com/office/officeart/2005/8/layout/hProcess10"/>
    <dgm:cxn modelId="{E1CBEC84-36DE-4B21-8EAC-29D0D70A9D5A}" type="presParOf" srcId="{DFA00480-C2E2-4B02-AD2D-4D49D0A95B1A}" destId="{A8716A59-1A6E-4DA5-A13C-0044A9859EF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70576-D430-40A6-8942-DB2C8E617533}">
      <dsp:nvSpPr>
        <dsp:cNvPr id="0" name=""/>
        <dsp:cNvSpPr/>
      </dsp:nvSpPr>
      <dsp:spPr>
        <a:xfrm>
          <a:off x="3208397" y="3091368"/>
          <a:ext cx="2148035" cy="214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0" kern="1200" dirty="0"/>
        </a:p>
      </dsp:txBody>
      <dsp:txXfrm>
        <a:off x="3522969" y="3405940"/>
        <a:ext cx="1518891" cy="1518891"/>
      </dsp:txXfrm>
    </dsp:sp>
    <dsp:sp modelId="{C4DC2B64-0DA9-46E0-BB6D-8D3C407D2BA8}">
      <dsp:nvSpPr>
        <dsp:cNvPr id="0" name=""/>
        <dsp:cNvSpPr/>
      </dsp:nvSpPr>
      <dsp:spPr>
        <a:xfrm rot="10261098">
          <a:off x="1171920" y="4196859"/>
          <a:ext cx="1949525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B693E-3CAE-4C1F-8491-1DC2084CA7FD}">
      <dsp:nvSpPr>
        <dsp:cNvPr id="0" name=""/>
        <dsp:cNvSpPr/>
      </dsp:nvSpPr>
      <dsp:spPr>
        <a:xfrm>
          <a:off x="432060" y="4053683"/>
          <a:ext cx="1503625" cy="120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Coleta</a:t>
          </a:r>
          <a:endParaRPr lang="pt-BR" sz="1800" b="0" kern="1200" dirty="0"/>
        </a:p>
      </dsp:txBody>
      <dsp:txXfrm>
        <a:off x="467292" y="4088915"/>
        <a:ext cx="1433161" cy="1132436"/>
      </dsp:txXfrm>
    </dsp:sp>
    <dsp:sp modelId="{29F64540-3923-4C19-AEEE-8FD557AA69F5}">
      <dsp:nvSpPr>
        <dsp:cNvPr id="0" name=""/>
        <dsp:cNvSpPr/>
      </dsp:nvSpPr>
      <dsp:spPr>
        <a:xfrm rot="12006995">
          <a:off x="971271" y="3058257"/>
          <a:ext cx="2248353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962FD-CE22-41DF-A71E-1FFBF50C1A50}">
      <dsp:nvSpPr>
        <dsp:cNvPr id="0" name=""/>
        <dsp:cNvSpPr/>
      </dsp:nvSpPr>
      <dsp:spPr>
        <a:xfrm>
          <a:off x="288039" y="2376262"/>
          <a:ext cx="1503625" cy="120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Gestão do SNPG</a:t>
          </a:r>
          <a:endParaRPr lang="pt-BR" sz="1800" b="0" kern="1200" dirty="0"/>
        </a:p>
      </dsp:txBody>
      <dsp:txXfrm>
        <a:off x="323271" y="2411494"/>
        <a:ext cx="1433161" cy="1132436"/>
      </dsp:txXfrm>
    </dsp:sp>
    <dsp:sp modelId="{AB369F5A-9DB5-405C-A0EB-A5B54980A4CE}">
      <dsp:nvSpPr>
        <dsp:cNvPr id="0" name=""/>
        <dsp:cNvSpPr/>
      </dsp:nvSpPr>
      <dsp:spPr>
        <a:xfrm rot="20298265">
          <a:off x="5321496" y="3007213"/>
          <a:ext cx="2205156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46437-2798-4936-BBEC-6591F1D730AE}">
      <dsp:nvSpPr>
        <dsp:cNvPr id="0" name=""/>
        <dsp:cNvSpPr/>
      </dsp:nvSpPr>
      <dsp:spPr>
        <a:xfrm>
          <a:off x="6696734" y="2304262"/>
          <a:ext cx="1503625" cy="120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Ficha de Avaliação</a:t>
          </a:r>
          <a:endParaRPr lang="pt-BR" sz="1800" b="0" kern="1200" dirty="0"/>
        </a:p>
      </dsp:txBody>
      <dsp:txXfrm>
        <a:off x="6731966" y="2339494"/>
        <a:ext cx="1433161" cy="1132436"/>
      </dsp:txXfrm>
    </dsp:sp>
    <dsp:sp modelId="{28ABFB77-74B7-42BC-BDF7-FDB973AA1129}">
      <dsp:nvSpPr>
        <dsp:cNvPr id="0" name=""/>
        <dsp:cNvSpPr/>
      </dsp:nvSpPr>
      <dsp:spPr>
        <a:xfrm rot="18262815">
          <a:off x="4520417" y="2054285"/>
          <a:ext cx="1993995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91285-083B-4B22-9E42-B39DB8ACECF9}">
      <dsp:nvSpPr>
        <dsp:cNvPr id="0" name=""/>
        <dsp:cNvSpPr/>
      </dsp:nvSpPr>
      <dsp:spPr>
        <a:xfrm>
          <a:off x="5328589" y="936100"/>
          <a:ext cx="1503625" cy="120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Qualis</a:t>
          </a:r>
          <a:endParaRPr lang="pt-BR" sz="1800" b="0" kern="1200" dirty="0"/>
        </a:p>
      </dsp:txBody>
      <dsp:txXfrm>
        <a:off x="5363821" y="971332"/>
        <a:ext cx="1433161" cy="1132436"/>
      </dsp:txXfrm>
    </dsp:sp>
    <dsp:sp modelId="{D747FE04-F543-41DE-8541-9292146E4EE9}">
      <dsp:nvSpPr>
        <dsp:cNvPr id="0" name=""/>
        <dsp:cNvSpPr/>
      </dsp:nvSpPr>
      <dsp:spPr>
        <a:xfrm rot="13849734">
          <a:off x="1630298" y="2024822"/>
          <a:ext cx="2314999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5F337-C816-4929-A258-C0D7302B2C6C}">
      <dsp:nvSpPr>
        <dsp:cNvPr id="0" name=""/>
        <dsp:cNvSpPr/>
      </dsp:nvSpPr>
      <dsp:spPr>
        <a:xfrm>
          <a:off x="1161012" y="778860"/>
          <a:ext cx="1791328" cy="13093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Submissão e analise de APCN</a:t>
          </a:r>
          <a:endParaRPr lang="pt-BR" sz="1800" b="0" kern="1200" dirty="0"/>
        </a:p>
      </dsp:txBody>
      <dsp:txXfrm>
        <a:off x="1199362" y="817210"/>
        <a:ext cx="1714628" cy="1232680"/>
      </dsp:txXfrm>
    </dsp:sp>
    <dsp:sp modelId="{A611AF42-2550-4B51-87B4-BA2BF253F2E8}">
      <dsp:nvSpPr>
        <dsp:cNvPr id="0" name=""/>
        <dsp:cNvSpPr/>
      </dsp:nvSpPr>
      <dsp:spPr>
        <a:xfrm rot="16027750">
          <a:off x="3307860" y="1814333"/>
          <a:ext cx="1744011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BB285-7B6B-4E56-A8C7-E80153E53DD2}">
      <dsp:nvSpPr>
        <dsp:cNvPr id="0" name=""/>
        <dsp:cNvSpPr/>
      </dsp:nvSpPr>
      <dsp:spPr>
        <a:xfrm>
          <a:off x="3384379" y="648067"/>
          <a:ext cx="1503625" cy="120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Minter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Dinter</a:t>
          </a:r>
          <a:endParaRPr lang="pt-BR" sz="1800" b="0" kern="1200" dirty="0"/>
        </a:p>
      </dsp:txBody>
      <dsp:txXfrm>
        <a:off x="3419611" y="683299"/>
        <a:ext cx="1433161" cy="1132436"/>
      </dsp:txXfrm>
    </dsp:sp>
    <dsp:sp modelId="{5B4B243A-DD0F-4D15-A59C-41312FA1DDBD}">
      <dsp:nvSpPr>
        <dsp:cNvPr id="0" name=""/>
        <dsp:cNvSpPr/>
      </dsp:nvSpPr>
      <dsp:spPr>
        <a:xfrm rot="513743">
          <a:off x="5438128" y="4168956"/>
          <a:ext cx="1801967" cy="612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274B2-AB57-4BC8-AD3C-17402BBC5AFC}">
      <dsp:nvSpPr>
        <dsp:cNvPr id="0" name=""/>
        <dsp:cNvSpPr/>
      </dsp:nvSpPr>
      <dsp:spPr>
        <a:xfrm>
          <a:off x="6330103" y="3961806"/>
          <a:ext cx="1799899" cy="12947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Acompanham. reuniões e visitas</a:t>
          </a:r>
          <a:endParaRPr lang="pt-BR" sz="1800" b="0" kern="1200" dirty="0"/>
        </a:p>
      </dsp:txBody>
      <dsp:txXfrm>
        <a:off x="6368026" y="3999729"/>
        <a:ext cx="1724053" cy="1218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3FE3-261A-48EA-9ADB-528183303F38}">
      <dsp:nvSpPr>
        <dsp:cNvPr id="0" name=""/>
        <dsp:cNvSpPr/>
      </dsp:nvSpPr>
      <dsp:spPr>
        <a:xfrm>
          <a:off x="2502" y="1401992"/>
          <a:ext cx="958827" cy="9588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06F75-AFCA-4094-BB86-F0342087167A}">
      <dsp:nvSpPr>
        <dsp:cNvPr id="0" name=""/>
        <dsp:cNvSpPr/>
      </dsp:nvSpPr>
      <dsp:spPr>
        <a:xfrm>
          <a:off x="158590" y="1977289"/>
          <a:ext cx="958827" cy="9588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Análise dos sistemas de informação que afetam a PG</a:t>
          </a:r>
          <a:endParaRPr lang="pt-BR" sz="1400" kern="1200" dirty="0"/>
        </a:p>
      </dsp:txBody>
      <dsp:txXfrm>
        <a:off x="186673" y="2005372"/>
        <a:ext cx="902661" cy="902661"/>
      </dsp:txXfrm>
    </dsp:sp>
    <dsp:sp modelId="{2814B134-2A9E-4940-84B0-1D68094C562A}">
      <dsp:nvSpPr>
        <dsp:cNvPr id="0" name=""/>
        <dsp:cNvSpPr/>
      </dsp:nvSpPr>
      <dsp:spPr>
        <a:xfrm>
          <a:off x="1146020" y="1766209"/>
          <a:ext cx="184691" cy="230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146020" y="1812287"/>
        <a:ext cx="129284" cy="138236"/>
      </dsp:txXfrm>
    </dsp:sp>
    <dsp:sp modelId="{C16657CA-3392-4211-BA10-8D6E0CB6F95B}">
      <dsp:nvSpPr>
        <dsp:cNvPr id="0" name=""/>
        <dsp:cNvSpPr/>
      </dsp:nvSpPr>
      <dsp:spPr>
        <a:xfrm>
          <a:off x="1489018" y="1401992"/>
          <a:ext cx="958827" cy="9588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CBACB-293E-4056-868A-1627DE055488}">
      <dsp:nvSpPr>
        <dsp:cNvPr id="0" name=""/>
        <dsp:cNvSpPr/>
      </dsp:nvSpPr>
      <dsp:spPr>
        <a:xfrm>
          <a:off x="1683134" y="1932924"/>
          <a:ext cx="958827" cy="9588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Avaliação da Plataforma Sucupira</a:t>
          </a:r>
          <a:endParaRPr lang="pt-BR" sz="1400" kern="1200" dirty="0"/>
        </a:p>
      </dsp:txBody>
      <dsp:txXfrm>
        <a:off x="1711217" y="1961007"/>
        <a:ext cx="902661" cy="902661"/>
      </dsp:txXfrm>
    </dsp:sp>
    <dsp:sp modelId="{015B8ADC-B615-4B03-B7B6-6CE2381ECB63}">
      <dsp:nvSpPr>
        <dsp:cNvPr id="0" name=""/>
        <dsp:cNvSpPr/>
      </dsp:nvSpPr>
      <dsp:spPr>
        <a:xfrm>
          <a:off x="2632537" y="1766209"/>
          <a:ext cx="184691" cy="230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632537" y="1812287"/>
        <a:ext cx="129284" cy="138236"/>
      </dsp:txXfrm>
    </dsp:sp>
    <dsp:sp modelId="{E894A1FA-E9AC-4C08-853A-470FB29710A4}">
      <dsp:nvSpPr>
        <dsp:cNvPr id="0" name=""/>
        <dsp:cNvSpPr/>
      </dsp:nvSpPr>
      <dsp:spPr>
        <a:xfrm>
          <a:off x="2975535" y="1401992"/>
          <a:ext cx="958827" cy="9588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65F31-602F-4F34-9A59-BBAB04B4776F}">
      <dsp:nvSpPr>
        <dsp:cNvPr id="0" name=""/>
        <dsp:cNvSpPr/>
      </dsp:nvSpPr>
      <dsp:spPr>
        <a:xfrm>
          <a:off x="3131623" y="1977289"/>
          <a:ext cx="958827" cy="9588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Gestão Contrato Sucupira</a:t>
          </a:r>
          <a:endParaRPr lang="pt-BR" sz="1400" kern="1200" dirty="0"/>
        </a:p>
      </dsp:txBody>
      <dsp:txXfrm>
        <a:off x="3159706" y="2005372"/>
        <a:ext cx="902661" cy="902661"/>
      </dsp:txXfrm>
    </dsp:sp>
    <dsp:sp modelId="{E1E65B79-372D-410B-9C27-A2C57C680382}">
      <dsp:nvSpPr>
        <dsp:cNvPr id="0" name=""/>
        <dsp:cNvSpPr/>
      </dsp:nvSpPr>
      <dsp:spPr>
        <a:xfrm>
          <a:off x="4119054" y="1766209"/>
          <a:ext cx="184691" cy="230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4119054" y="1812287"/>
        <a:ext cx="129284" cy="138236"/>
      </dsp:txXfrm>
    </dsp:sp>
    <dsp:sp modelId="{FEC51C3F-6297-4C91-9FED-954A35F6B5FC}">
      <dsp:nvSpPr>
        <dsp:cNvPr id="0" name=""/>
        <dsp:cNvSpPr/>
      </dsp:nvSpPr>
      <dsp:spPr>
        <a:xfrm>
          <a:off x="4462052" y="1401992"/>
          <a:ext cx="958827" cy="9588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B44C9-C9A9-4031-94B3-1D18431D1E1D}">
      <dsp:nvSpPr>
        <dsp:cNvPr id="0" name=""/>
        <dsp:cNvSpPr/>
      </dsp:nvSpPr>
      <dsp:spPr>
        <a:xfrm>
          <a:off x="4514500" y="1977289"/>
          <a:ext cx="1166106" cy="9588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Aprimoramento Sucupira</a:t>
          </a:r>
          <a:endParaRPr lang="pt-BR" sz="1400" kern="1200" dirty="0"/>
        </a:p>
      </dsp:txBody>
      <dsp:txXfrm>
        <a:off x="4542583" y="2005372"/>
        <a:ext cx="1109940" cy="902661"/>
      </dsp:txXfrm>
    </dsp:sp>
    <dsp:sp modelId="{30C04FD5-FE8E-4206-9919-9F22838334D5}">
      <dsp:nvSpPr>
        <dsp:cNvPr id="0" name=""/>
        <dsp:cNvSpPr/>
      </dsp:nvSpPr>
      <dsp:spPr>
        <a:xfrm>
          <a:off x="5641844" y="1766209"/>
          <a:ext cx="220965" cy="230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5641844" y="1812287"/>
        <a:ext cx="154676" cy="138236"/>
      </dsp:txXfrm>
    </dsp:sp>
    <dsp:sp modelId="{01825561-075D-4B76-9DDC-87E8AEEC756C}">
      <dsp:nvSpPr>
        <dsp:cNvPr id="0" name=""/>
        <dsp:cNvSpPr/>
      </dsp:nvSpPr>
      <dsp:spPr>
        <a:xfrm>
          <a:off x="6052208" y="1401992"/>
          <a:ext cx="958827" cy="9588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0A600-0546-48F4-8C34-487AF6B62EC9}">
      <dsp:nvSpPr>
        <dsp:cNvPr id="0" name=""/>
        <dsp:cNvSpPr/>
      </dsp:nvSpPr>
      <dsp:spPr>
        <a:xfrm>
          <a:off x="6132712" y="1977289"/>
          <a:ext cx="1109995" cy="9588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Interlocução com Comunidade Científica</a:t>
          </a:r>
          <a:endParaRPr lang="pt-BR" sz="1400" kern="1200" dirty="0"/>
        </a:p>
      </dsp:txBody>
      <dsp:txXfrm>
        <a:off x="6160795" y="2005372"/>
        <a:ext cx="1053829" cy="902661"/>
      </dsp:txXfrm>
    </dsp:sp>
    <dsp:sp modelId="{4C170811-C405-47DC-88CD-2D81AAE635EF}">
      <dsp:nvSpPr>
        <dsp:cNvPr id="0" name=""/>
        <dsp:cNvSpPr/>
      </dsp:nvSpPr>
      <dsp:spPr>
        <a:xfrm>
          <a:off x="7222181" y="1766209"/>
          <a:ext cx="211145" cy="230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7222181" y="1812287"/>
        <a:ext cx="147802" cy="138236"/>
      </dsp:txXfrm>
    </dsp:sp>
    <dsp:sp modelId="{E28BC558-2612-46B8-AB24-4B65B7CBF546}">
      <dsp:nvSpPr>
        <dsp:cNvPr id="0" name=""/>
        <dsp:cNvSpPr/>
      </dsp:nvSpPr>
      <dsp:spPr>
        <a:xfrm>
          <a:off x="7614309" y="1401992"/>
          <a:ext cx="958827" cy="9588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16A59-1A6E-4DA5-A13C-0044A9859EFD}">
      <dsp:nvSpPr>
        <dsp:cNvPr id="0" name=""/>
        <dsp:cNvSpPr/>
      </dsp:nvSpPr>
      <dsp:spPr>
        <a:xfrm>
          <a:off x="7770397" y="1977289"/>
          <a:ext cx="958827" cy="9588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Relatório Final</a:t>
          </a:r>
          <a:endParaRPr lang="pt-BR" sz="1400" kern="1200" dirty="0"/>
        </a:p>
      </dsp:txBody>
      <dsp:txXfrm>
        <a:off x="7798480" y="2005372"/>
        <a:ext cx="902661" cy="90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542" y="0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E0ED-F754-4876-9D10-C48F9EBE1AB9}" type="datetime9">
              <a:rPr lang="pt-BR" smtClean="0"/>
              <a:t>14/06/2016 11:52:05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731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542" y="9431731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7561-7F34-4E49-B01C-5C20F73C6A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7105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542" y="0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EFE7-DD6F-4F42-9579-8FC7DDD72131}" type="datetime9">
              <a:rPr lang="pt-BR" smtClean="0"/>
              <a:t>14/06/2016 11:52:05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244" y="4716661"/>
            <a:ext cx="5438776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731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542" y="9431731"/>
            <a:ext cx="294613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42AC-3D22-47EA-BDC7-9CB6F68A3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1706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42AC-3D22-47EA-BDC7-9CB6F68A3A1D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16C9DAB-531D-40EF-8BE1-FFC88D11A940}" type="datetime9">
              <a:rPr lang="pt-BR" smtClean="0"/>
              <a:t>14/06/2016 11:52:05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99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EBB1B7-1B85-47A8-A1F0-1F055E09CDA4}" type="slidenum">
              <a:rPr lang="pt-BR" altLang="pt-B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5FFECB-4418-4AA9-8108-CDF4365510D6}" type="datetime9">
              <a:rPr lang="pt-BR" smtClean="0"/>
              <a:t>14/06/2016 11:52:05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EBB1B7-1B85-47A8-A1F0-1F055E09CDA4}" type="slidenum">
              <a:rPr lang="pt-BR" altLang="pt-B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D52A2A-C65B-48E5-9D9B-F1A899831CED}" type="datetime9">
              <a:rPr lang="pt-BR" smtClean="0"/>
              <a:t>14/06/2016 11:52:05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FC (</a:t>
            </a:r>
            <a:r>
              <a:rPr lang="pt-BR" dirty="0" err="1" smtClean="0"/>
              <a:t>Fractional</a:t>
            </a:r>
            <a:r>
              <a:rPr lang="pt-BR" dirty="0" smtClean="0"/>
              <a:t> </a:t>
            </a:r>
            <a:r>
              <a:rPr lang="pt-BR" dirty="0" err="1" smtClean="0"/>
              <a:t>Count</a:t>
            </a:r>
            <a:r>
              <a:rPr lang="pt-BR" dirty="0" smtClean="0"/>
              <a:t>): considera o percentual de autores do país e o número de afiliações.</a:t>
            </a:r>
          </a:p>
          <a:p>
            <a:endParaRPr lang="pt-BR" dirty="0" smtClean="0"/>
          </a:p>
          <a:p>
            <a:r>
              <a:rPr lang="pt-BR" dirty="0" smtClean="0"/>
              <a:t>Para cada artigo, o FC TOTAL é total a um 1, cada autor conta como uma parte igual desse 1, considera-se a participação igualitária entre eles.</a:t>
            </a:r>
          </a:p>
          <a:p>
            <a:r>
              <a:rPr lang="pt-BR" dirty="0" smtClean="0"/>
              <a:t>Então, se são 10 autores, cada um conta 0.1</a:t>
            </a:r>
          </a:p>
          <a:p>
            <a:r>
              <a:rPr lang="pt-BR" dirty="0" smtClean="0"/>
              <a:t>A análise será feita primeiro por autor=0.1</a:t>
            </a:r>
          </a:p>
          <a:p>
            <a:r>
              <a:rPr lang="pt-BR" dirty="0" smtClean="0"/>
              <a:t>Esse 0.1 será dividido entre as instituições colaboradoras.</a:t>
            </a:r>
          </a:p>
          <a:p>
            <a:r>
              <a:rPr lang="pt-BR" dirty="0" smtClean="0"/>
              <a:t>Se são 5 instituições colaboradoras, cada instituição tem 0.02.</a:t>
            </a:r>
          </a:p>
          <a:p>
            <a:r>
              <a:rPr lang="pt-BR" dirty="0" smtClean="0"/>
              <a:t>Agora a soma é feita por instituições colaboradoras do país de interesse (Brasil)</a:t>
            </a:r>
          </a:p>
          <a:p>
            <a:r>
              <a:rPr lang="pt-BR" dirty="0" smtClean="0"/>
              <a:t>Se aquele autor é filiado a duas instituições brasileiras, a soma é 0.02+0.02</a:t>
            </a:r>
          </a:p>
          <a:p>
            <a:r>
              <a:rPr lang="pt-BR" dirty="0" smtClean="0"/>
              <a:t>Para o brasil, para aquele autor, FC=0.04.</a:t>
            </a:r>
          </a:p>
          <a:p>
            <a:r>
              <a:rPr lang="pt-BR" dirty="0" smtClean="0"/>
              <a:t>O MESMO RACIOCÍNIO É FEITO PARA TODOS OS AUTORES.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FF0000"/>
                </a:solidFill>
              </a:rPr>
              <a:t>Se um país A tem relação com outros dois países, B  e C, o score de colaboração será A SOMA DO FC de A+B e de FC  de A+C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66B2-4A8A-408C-97A7-8E78C09411D7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D914A8-DCCA-4CB9-AEB6-4F6E39681612}" type="datetime9">
              <a:rPr lang="pt-BR" smtClean="0"/>
              <a:t>14/06/2016 11:52:05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9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32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4869160"/>
            <a:ext cx="9144000" cy="19888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166"/>
            <a:ext cx="1636051" cy="3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166"/>
            <a:ext cx="1636051" cy="3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2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C8EDB6-10B6-4757-8DB7-ABF43A6AD38E}" type="datetimeFigureOut">
              <a:rPr lang="pt-BR" smtClean="0"/>
              <a:pPr>
                <a:defRPr/>
              </a:pPr>
              <a:t>14/06/2016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BF2572-9226-40D2-8ED1-143E54D13D2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367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4775DC-8AEE-4FB5-9789-AFEB2407826E}" type="datetimeFigureOut">
              <a:rPr lang="pt-BR" smtClean="0"/>
              <a:pPr>
                <a:defRPr/>
              </a:pPr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1E384A-6D3C-4F71-BFC0-6AF081AB649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43759F-BED1-40E7-B1DD-6B6EA947FEFE}" type="datetimeFigureOut">
              <a:rPr lang="pt-BR" smtClean="0"/>
              <a:pPr>
                <a:defRPr/>
              </a:pPr>
              <a:t>14/06/2016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350164-89B7-48BE-8C83-604E9AEE69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905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53342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-32274"/>
            <a:ext cx="9144000" cy="12687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683568" y="3212976"/>
            <a:ext cx="7632848" cy="32403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pt-BR" altLang="pt-BR" sz="2800" dirty="0" smtClean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endParaRPr lang="pt-BR" altLang="pt-BR" sz="2800" dirty="0" smtClean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endParaRPr lang="pt-BR" altLang="pt-BR" sz="2800" dirty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endParaRPr lang="pt-BR" altLang="pt-BR" sz="2800" dirty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endParaRPr lang="pt-BR" altLang="pt-BR" sz="1600" dirty="0">
              <a:latin typeface="+mn-lt"/>
              <a:cs typeface="Arial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dirty="0" smtClean="0">
                <a:latin typeface="+mn-lt"/>
                <a:cs typeface="Arial" pitchFamily="34" charset="0"/>
              </a:rPr>
              <a:t>Brasília, 14 de junho de 2016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41490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Arlindo </a:t>
            </a:r>
            <a:r>
              <a:rPr lang="pt-BR" b="1" dirty="0" err="1" smtClean="0"/>
              <a:t>Philippi</a:t>
            </a:r>
            <a:r>
              <a:rPr lang="pt-BR" b="1" dirty="0" smtClean="0"/>
              <a:t> Jr</a:t>
            </a:r>
          </a:p>
          <a:p>
            <a:pPr algn="ctr"/>
            <a:r>
              <a:rPr lang="pt-BR" dirty="0" smtClean="0"/>
              <a:t>USP</a:t>
            </a:r>
            <a:endParaRPr lang="pt-BR" dirty="0"/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0" y="836712"/>
            <a:ext cx="9144000" cy="28803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800" b="1" dirty="0">
                <a:latin typeface="+mn-lt"/>
                <a:cs typeface="Arial" pitchFamily="34" charset="0"/>
              </a:rPr>
              <a:t>E</a:t>
            </a:r>
            <a:r>
              <a:rPr lang="pt-BR" altLang="pt-BR" sz="4800" b="1" dirty="0" smtClean="0">
                <a:latin typeface="+mn-lt"/>
                <a:cs typeface="Arial" pitchFamily="34" charset="0"/>
              </a:rPr>
              <a:t>volução da Pós-Graduação </a:t>
            </a:r>
            <a:r>
              <a:rPr lang="pt-BR" altLang="pt-BR" sz="4800" b="1" i="1" dirty="0" smtClean="0">
                <a:latin typeface="+mn-lt"/>
                <a:cs typeface="Arial" pitchFamily="34" charset="0"/>
              </a:rPr>
              <a:t>stricto sensu</a:t>
            </a:r>
            <a:r>
              <a:rPr lang="pt-BR" altLang="pt-BR" sz="4800" b="1" dirty="0">
                <a:latin typeface="+mn-lt"/>
                <a:cs typeface="Arial" pitchFamily="34" charset="0"/>
              </a:rPr>
              <a:t> </a:t>
            </a:r>
            <a:r>
              <a:rPr lang="pt-BR" altLang="pt-BR" sz="4800" b="1" dirty="0" smtClean="0">
                <a:latin typeface="+mn-lt"/>
                <a:cs typeface="Arial" pitchFamily="34" charset="0"/>
              </a:rPr>
              <a:t>em IES particulares</a:t>
            </a:r>
          </a:p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Plataforma Sucupira e seus </a:t>
            </a:r>
            <a:r>
              <a:rPr lang="pt-BR" altLang="pt-BR" sz="3600" b="1" dirty="0" smtClean="0">
                <a:solidFill>
                  <a:prstClr val="black"/>
                </a:solidFill>
                <a:cs typeface="Arial" pitchFamily="34" charset="0"/>
              </a:rPr>
              <a:t>Desafios </a:t>
            </a:r>
            <a:endParaRPr lang="pt-BR" altLang="pt-BR" sz="3600" b="1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3200" b="1" dirty="0" smtClean="0">
                <a:latin typeface="+mn-lt"/>
              </a:rPr>
              <a:t>Ficha de Avaliação</a:t>
            </a:r>
          </a:p>
          <a:p>
            <a:pPr algn="ctr"/>
            <a:r>
              <a:rPr lang="pt-BR" altLang="pt-BR" sz="2400" b="1" dirty="0" smtClean="0">
                <a:latin typeface="+mn-lt"/>
              </a:rPr>
              <a:t>Pesos dados aos quesitos dos cursos acadêmicos e profissionais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08657"/>
              </p:ext>
            </p:extLst>
          </p:nvPr>
        </p:nvGraphicFramePr>
        <p:xfrm>
          <a:off x="251520" y="1844824"/>
          <a:ext cx="8640960" cy="4056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Quesitos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Peso Mestrado </a:t>
                      </a:r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Acadêmico</a:t>
                      </a:r>
                      <a:b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Doutorado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Peso Mestrado Profissional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b">
                        <a:tabLst>
                          <a:tab pos="355600" algn="l"/>
                        </a:tabLst>
                      </a:pPr>
                      <a:r>
                        <a:rPr lang="pt-BR" sz="2400" u="none" strike="noStrike" dirty="0" smtClean="0">
                          <a:effectLst/>
                        </a:rPr>
                        <a:t> 1	Proposta </a:t>
                      </a:r>
                      <a:r>
                        <a:rPr lang="pt-BR" sz="2400" u="none" strike="noStrike" dirty="0">
                          <a:effectLst/>
                        </a:rPr>
                        <a:t>do programa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-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-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b">
                        <a:tabLst>
                          <a:tab pos="355600" algn="l"/>
                        </a:tabLst>
                      </a:pPr>
                      <a:r>
                        <a:rPr lang="pt-BR" sz="2400" u="none" strike="noStrike" dirty="0" smtClean="0">
                          <a:effectLst/>
                        </a:rPr>
                        <a:t> 2	Corpo </a:t>
                      </a:r>
                      <a:r>
                        <a:rPr lang="pt-BR" sz="2400" u="none" strike="noStrike" dirty="0">
                          <a:effectLst/>
                        </a:rPr>
                        <a:t>docente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15%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15%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355600" indent="-355600" algn="l" fontAlgn="b">
                        <a:tabLst>
                          <a:tab pos="355600" algn="l"/>
                        </a:tabLst>
                      </a:pPr>
                      <a:r>
                        <a:rPr lang="pt-BR" sz="2400" u="none" strike="noStrike" dirty="0" smtClean="0">
                          <a:effectLst/>
                        </a:rPr>
                        <a:t> 3	Corpo </a:t>
                      </a:r>
                      <a:r>
                        <a:rPr lang="pt-BR" sz="2400" u="none" strike="noStrike" dirty="0">
                          <a:effectLst/>
                        </a:rPr>
                        <a:t>discente, teses e </a:t>
                      </a:r>
                      <a:r>
                        <a:rPr lang="pt-BR" sz="2400" u="none" strike="noStrike" dirty="0" smtClean="0">
                          <a:effectLst/>
                        </a:rPr>
                        <a:t>dissertações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35%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30%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355600" indent="-355600" algn="l" fontAlgn="b">
                        <a:tabLst>
                          <a:tab pos="355600" algn="l"/>
                        </a:tabLst>
                      </a:pPr>
                      <a:r>
                        <a:rPr lang="pt-BR" sz="2400" u="none" strike="noStrike" dirty="0" smtClean="0">
                          <a:effectLst/>
                        </a:rPr>
                        <a:t> 4	Produção </a:t>
                      </a:r>
                      <a:r>
                        <a:rPr lang="pt-BR" sz="2400" u="none" strike="noStrike" dirty="0">
                          <a:effectLst/>
                        </a:rPr>
                        <a:t>intelectual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35%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30%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b">
                        <a:tabLst>
                          <a:tab pos="355600" algn="l"/>
                        </a:tabLst>
                      </a:pPr>
                      <a:r>
                        <a:rPr lang="pt-BR" sz="2400" u="none" strike="noStrike" dirty="0" smtClean="0">
                          <a:effectLst/>
                        </a:rPr>
                        <a:t> 5	Inserção </a:t>
                      </a:r>
                      <a:r>
                        <a:rPr lang="pt-BR" sz="2400" u="none" strike="noStrike" dirty="0">
                          <a:effectLst/>
                        </a:rPr>
                        <a:t>Social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15%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25%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9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Ações </a:t>
            </a:r>
            <a:r>
              <a:rPr lang="pt-BR" sz="3600" b="1" dirty="0"/>
              <a:t>em </a:t>
            </a:r>
            <a:r>
              <a:rPr lang="pt-BR" sz="3600" b="1" dirty="0" smtClean="0"/>
              <a:t>curso </a:t>
            </a:r>
            <a:r>
              <a:rPr lang="pt-BR" sz="3600" b="1" dirty="0"/>
              <a:t>– médio </a:t>
            </a:r>
            <a:r>
              <a:rPr lang="pt-BR" sz="3600" b="1" dirty="0" smtClean="0"/>
              <a:t>prazo</a:t>
            </a:r>
          </a:p>
          <a:p>
            <a:r>
              <a:rPr lang="pt-BR" sz="3600" b="1" dirty="0" smtClean="0"/>
              <a:t>Comissão Especial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0399" y="1556792"/>
            <a:ext cx="896448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600" b="1" dirty="0" smtClean="0"/>
              <a:t>Objetivos </a:t>
            </a:r>
            <a:r>
              <a:rPr lang="pt-BR" sz="2600" dirty="0" smtClean="0">
                <a:cs typeface="Times New Roman"/>
              </a:rPr>
              <a:t>da </a:t>
            </a:r>
            <a:r>
              <a:rPr lang="pt-BR" sz="2600" dirty="0">
                <a:cs typeface="Times New Roman"/>
              </a:rPr>
              <a:t>Comissão Especial para </a:t>
            </a:r>
            <a:r>
              <a:rPr lang="pt-BR" sz="2600" b="1" dirty="0">
                <a:cs typeface="Times New Roman"/>
              </a:rPr>
              <a:t>Análise do Sistema e Processo de Avaliação</a:t>
            </a:r>
            <a:r>
              <a:rPr lang="pt-BR" sz="2600" dirty="0">
                <a:cs typeface="Times New Roman"/>
              </a:rPr>
              <a:t> da Qualidade da Pós-Graduação </a:t>
            </a:r>
            <a:r>
              <a:rPr lang="pt-BR" sz="2600" dirty="0" smtClean="0">
                <a:cs typeface="Times New Roman"/>
              </a:rPr>
              <a:t>Brasileira</a:t>
            </a:r>
            <a:r>
              <a:rPr lang="pt-BR" sz="2600" b="1" dirty="0" smtClean="0"/>
              <a:t>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Analisar </a:t>
            </a:r>
            <a:r>
              <a:rPr lang="pt-BR" sz="2600" b="1" dirty="0" smtClean="0"/>
              <a:t>impacto dos recursos humanos formados pela pós-graduação</a:t>
            </a:r>
            <a:r>
              <a:rPr lang="pt-BR" sz="2600" dirty="0" smtClean="0"/>
              <a:t> para o desenvolvimento do país</a:t>
            </a:r>
            <a:endParaRPr lang="pt-BR" sz="26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Analisar </a:t>
            </a:r>
            <a:r>
              <a:rPr lang="pt-BR" sz="2600" b="1" dirty="0" smtClean="0"/>
              <a:t>impacto da produção científica e tecnológica da pós-graduação</a:t>
            </a:r>
            <a:r>
              <a:rPr lang="pt-BR" sz="2600" dirty="0" smtClean="0"/>
              <a:t> brasileira no desenvolvimento do país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Apresentar </a:t>
            </a:r>
            <a:r>
              <a:rPr lang="pt-BR" sz="2600" b="1" dirty="0" smtClean="0"/>
              <a:t>recomendações</a:t>
            </a:r>
            <a:r>
              <a:rPr lang="pt-BR" sz="2600" dirty="0" smtClean="0"/>
              <a:t> que contribuam para o aperfeiçoamento da qualidade da pós-graduação brasileira e sua missão para o desenvolvimento do país, particularmente sobre sistema e processo de avaliação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0209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Ações </a:t>
            </a:r>
            <a:r>
              <a:rPr lang="pt-BR" sz="3600" b="1" dirty="0"/>
              <a:t>em </a:t>
            </a:r>
            <a:r>
              <a:rPr lang="pt-BR" sz="3600" b="1" dirty="0" smtClean="0"/>
              <a:t>curso </a:t>
            </a:r>
            <a:r>
              <a:rPr lang="pt-BR" sz="3600" b="1" dirty="0"/>
              <a:t>– médio </a:t>
            </a:r>
            <a:r>
              <a:rPr lang="pt-BR" sz="3600" b="1" dirty="0" smtClean="0"/>
              <a:t>prazo</a:t>
            </a:r>
          </a:p>
          <a:p>
            <a:r>
              <a:rPr lang="pt-BR" sz="3600" b="1" dirty="0" smtClean="0"/>
              <a:t>Grupos de Trabalho em atividade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8431" y="1517297"/>
            <a:ext cx="8496057" cy="480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1:	Sistemas </a:t>
            </a:r>
            <a:r>
              <a:rPr lang="pt-BR" sz="2400" dirty="0">
                <a:solidFill>
                  <a:prstClr val="black"/>
                </a:solidFill>
              </a:rPr>
              <a:t>de informações para </a:t>
            </a:r>
            <a:r>
              <a:rPr lang="pt-BR" sz="2400" dirty="0" smtClean="0">
                <a:solidFill>
                  <a:prstClr val="black"/>
                </a:solidFill>
              </a:rPr>
              <a:t>Pós-Graduação</a:t>
            </a:r>
            <a:endParaRPr lang="pt-BR" sz="2400" dirty="0">
              <a:solidFill>
                <a:prstClr val="black"/>
              </a:solidFill>
            </a:endParaRP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2:	Pós-Graduação e </a:t>
            </a:r>
            <a:r>
              <a:rPr lang="pt-BR" sz="2400" dirty="0">
                <a:solidFill>
                  <a:prstClr val="black"/>
                </a:solidFill>
              </a:rPr>
              <a:t>Educação Básica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3:	Análise </a:t>
            </a:r>
            <a:r>
              <a:rPr lang="pt-BR" sz="2400" dirty="0">
                <a:solidFill>
                  <a:prstClr val="black"/>
                </a:solidFill>
              </a:rPr>
              <a:t>do Sistema CAPES de Avaliação da Pós-Graduação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4:	</a:t>
            </a:r>
            <a:r>
              <a:rPr lang="pt-BR" sz="2400" i="1" dirty="0" err="1" smtClean="0">
                <a:solidFill>
                  <a:prstClr val="black"/>
                </a:solidFill>
              </a:rPr>
              <a:t>Qualis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Referência Periódicos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5:	</a:t>
            </a:r>
            <a:r>
              <a:rPr lang="pt-BR" sz="2400" i="1" dirty="0" err="1" smtClean="0">
                <a:solidFill>
                  <a:prstClr val="black"/>
                </a:solidFill>
              </a:rPr>
              <a:t>Qualis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Livros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6:	</a:t>
            </a:r>
            <a:r>
              <a:rPr lang="pt-BR" sz="2400" i="1" dirty="0" err="1" smtClean="0">
                <a:solidFill>
                  <a:prstClr val="black"/>
                </a:solidFill>
              </a:rPr>
              <a:t>Qualis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Produção Técnica e Tecnológica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7:	</a:t>
            </a:r>
            <a:r>
              <a:rPr lang="pt-BR" sz="2400" i="1" dirty="0" err="1" smtClean="0">
                <a:solidFill>
                  <a:prstClr val="black"/>
                </a:solidFill>
              </a:rPr>
              <a:t>Qualis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Eventos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8:	Mestrado </a:t>
            </a:r>
            <a:r>
              <a:rPr lang="pt-BR" sz="2400" dirty="0">
                <a:solidFill>
                  <a:prstClr val="black"/>
                </a:solidFill>
              </a:rPr>
              <a:t>Profissional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9:	Árvore </a:t>
            </a:r>
            <a:r>
              <a:rPr lang="pt-BR" sz="2400" dirty="0">
                <a:solidFill>
                  <a:prstClr val="black"/>
                </a:solidFill>
              </a:rPr>
              <a:t>do Conhecimento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10:	Avaliação </a:t>
            </a:r>
            <a:r>
              <a:rPr lang="pt-BR" sz="2400" dirty="0">
                <a:solidFill>
                  <a:prstClr val="black"/>
                </a:solidFill>
              </a:rPr>
              <a:t>de Impacto de Programas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11:	Análise </a:t>
            </a:r>
            <a:r>
              <a:rPr lang="pt-BR" sz="2400" dirty="0">
                <a:solidFill>
                  <a:prstClr val="black"/>
                </a:solidFill>
              </a:rPr>
              <a:t>de Risco de Programas</a:t>
            </a:r>
          </a:p>
          <a:p>
            <a:pPr>
              <a:spcAft>
                <a:spcPts val="200"/>
              </a:spcAft>
              <a:tabLst>
                <a:tab pos="893763" algn="l"/>
              </a:tabLst>
            </a:pPr>
            <a:r>
              <a:rPr lang="pt-BR" sz="2400" dirty="0" smtClean="0">
                <a:solidFill>
                  <a:prstClr val="black"/>
                </a:solidFill>
              </a:rPr>
              <a:t>GT 12:	RBPG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0" y="2241247"/>
            <a:ext cx="9144000" cy="23762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Pós-Graduação Brasileira:</a:t>
            </a:r>
          </a:p>
          <a:p>
            <a:pPr algn="ctr" eaLnBrk="1" hangingPunct="1">
              <a:defRPr/>
            </a:pPr>
            <a:endParaRPr lang="pt-BR" altLang="pt-BR" sz="4000" b="1" dirty="0" smtClean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pt-BR" altLang="pt-BR" sz="3600" b="1" dirty="0" smtClean="0">
                <a:latin typeface="+mn-lt"/>
                <a:cs typeface="Arial" pitchFamily="34" charset="0"/>
              </a:rPr>
              <a:t>Caracterização, evolução, expansão e redução de assimetrias regionais e de gênero</a:t>
            </a:r>
          </a:p>
        </p:txBody>
      </p:sp>
    </p:spTree>
    <p:extLst>
      <p:ext uri="{BB962C8B-B14F-4D97-AF65-F5344CB8AC3E}">
        <p14:creationId xmlns:p14="http://schemas.microsoft.com/office/powerpoint/2010/main" val="40608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411298"/>
              </p:ext>
            </p:extLst>
          </p:nvPr>
        </p:nvGraphicFramePr>
        <p:xfrm>
          <a:off x="251520" y="1124744"/>
          <a:ext cx="835292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55541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Doutores 2010: estudos da demografia da base técnico-científica brasileira. Brasília, DF: Centro de Gestão e Estudos Estratégicos (CGEE), 2010.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Doutores por 1000 habitantes</a:t>
            </a:r>
          </a:p>
          <a:p>
            <a:r>
              <a:rPr lang="pt-BR" sz="2000" b="1" dirty="0" smtClean="0"/>
              <a:t>(idade entre 15 e 64 anos)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751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5" y="2686228"/>
            <a:ext cx="5879896" cy="302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6817403" y="4459778"/>
            <a:ext cx="1901926" cy="1033512"/>
            <a:chOff x="6876826" y="4119281"/>
            <a:chExt cx="1872208" cy="1033512"/>
          </a:xfrm>
        </p:grpSpPr>
        <p:sp>
          <p:nvSpPr>
            <p:cNvPr id="7" name="Subtítulo 3"/>
            <p:cNvSpPr txBox="1">
              <a:spLocks/>
            </p:cNvSpPr>
            <p:nvPr/>
          </p:nvSpPr>
          <p:spPr>
            <a:xfrm>
              <a:off x="7092850" y="4119281"/>
              <a:ext cx="1656184" cy="10335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Doutorado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Mestrado Profissional 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Mestrado Acadêmico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826" y="4173817"/>
              <a:ext cx="257175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6926462" y="1657259"/>
            <a:ext cx="1903261" cy="1159907"/>
            <a:chOff x="6875511" y="2205038"/>
            <a:chExt cx="1873523" cy="1159907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511" y="2205038"/>
              <a:ext cx="157162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6875511" y="2995613"/>
              <a:ext cx="187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5F27"/>
                  </a:solidFill>
                </a:rPr>
                <a:t>205%        312%</a:t>
              </a:r>
              <a:endParaRPr lang="pt-BR" b="1" dirty="0">
                <a:solidFill>
                  <a:srgbClr val="005F27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055379" y="2817166"/>
            <a:ext cx="2035458" cy="1309200"/>
            <a:chOff x="180082" y="5445224"/>
            <a:chExt cx="2003653" cy="1309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40" y="5694362"/>
              <a:ext cx="371475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Subtítulo 3"/>
            <p:cNvSpPr txBox="1">
              <a:spLocks/>
            </p:cNvSpPr>
            <p:nvPr/>
          </p:nvSpPr>
          <p:spPr>
            <a:xfrm>
              <a:off x="491547" y="5859074"/>
              <a:ext cx="1692188" cy="895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Matriculados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Titulados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180082" y="5445224"/>
              <a:ext cx="360040" cy="504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Seta para Cima 11"/>
          <p:cNvSpPr/>
          <p:nvPr/>
        </p:nvSpPr>
        <p:spPr>
          <a:xfrm>
            <a:off x="4320647" y="2426568"/>
            <a:ext cx="512057" cy="820542"/>
          </a:xfrm>
          <a:prstGeom prst="upArrow">
            <a:avLst/>
          </a:prstGeom>
          <a:solidFill>
            <a:srgbClr val="66C1BF"/>
          </a:solidFill>
          <a:ln>
            <a:solidFill>
              <a:srgbClr val="66C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635896" y="1427437"/>
            <a:ext cx="1872208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Entre 1998 e 2014 o número de cursos cresceu 172%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90123" y="1219975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4C00"/>
                </a:solidFill>
              </a:rPr>
              <a:t>Var % entre 1998 e 2014</a:t>
            </a:r>
            <a:endParaRPr lang="pt-BR" b="1" dirty="0">
              <a:solidFill>
                <a:srgbClr val="004C00"/>
              </a:solidFill>
            </a:endParaRPr>
          </a:p>
        </p:txBody>
      </p:sp>
      <p:sp>
        <p:nvSpPr>
          <p:cNvPr id="18" name="Subtítulo 3"/>
          <p:cNvSpPr txBox="1">
            <a:spLocks/>
          </p:cNvSpPr>
          <p:nvPr/>
        </p:nvSpPr>
        <p:spPr>
          <a:xfrm>
            <a:off x="918477" y="5805264"/>
            <a:ext cx="80460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 (23/08/2015)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0" y="-2738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Crescimento da pós-graduação brasileira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58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444208" y="1411260"/>
            <a:ext cx="1609321" cy="864096"/>
            <a:chOff x="180082" y="5445224"/>
            <a:chExt cx="2055986" cy="12241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41" y="5649247"/>
              <a:ext cx="371475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Subtítulo 3"/>
            <p:cNvSpPr txBox="1">
              <a:spLocks/>
            </p:cNvSpPr>
            <p:nvPr/>
          </p:nvSpPr>
          <p:spPr>
            <a:xfrm>
              <a:off x="543880" y="5774010"/>
              <a:ext cx="1692188" cy="895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Matriculados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Titulados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80082" y="5445224"/>
              <a:ext cx="360040" cy="504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7" name="Título 1"/>
          <p:cNvSpPr txBox="1">
            <a:spLocks/>
          </p:cNvSpPr>
          <p:nvPr/>
        </p:nvSpPr>
        <p:spPr>
          <a:xfrm>
            <a:off x="182940" y="116633"/>
            <a:ext cx="8778118" cy="936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1800" dirty="0" smtClean="0">
              <a:solidFill>
                <a:srgbClr val="003611"/>
              </a:solidFill>
            </a:endParaRPr>
          </a:p>
          <a:p>
            <a:pPr algn="l"/>
            <a:endParaRPr lang="pt-BR" sz="3300" b="1" spc="-150" dirty="0">
              <a:solidFill>
                <a:srgbClr val="0036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" y="2522030"/>
            <a:ext cx="4242757" cy="34016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2" y="2287420"/>
            <a:ext cx="4111625" cy="3708296"/>
          </a:xfrm>
          <a:prstGeom prst="rect">
            <a:avLst/>
          </a:prstGeom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719193" y="6067724"/>
            <a:ext cx="80460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 (23/08/2015)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742922" y="1435465"/>
            <a:ext cx="1903261" cy="1114474"/>
            <a:chOff x="6925605" y="2213578"/>
            <a:chExt cx="1873523" cy="111447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755" y="2213578"/>
              <a:ext cx="157162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6925605" y="2958720"/>
              <a:ext cx="187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5F27"/>
                  </a:solidFill>
                </a:rPr>
                <a:t>99,9%      92,7%</a:t>
              </a:r>
              <a:endParaRPr lang="pt-BR" b="1" dirty="0">
                <a:solidFill>
                  <a:srgbClr val="005F27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51520" y="1577828"/>
            <a:ext cx="1901926" cy="1033512"/>
            <a:chOff x="6876826" y="4119281"/>
            <a:chExt cx="1872208" cy="1033512"/>
          </a:xfrm>
        </p:grpSpPr>
        <p:sp>
          <p:nvSpPr>
            <p:cNvPr id="16" name="Subtítulo 3"/>
            <p:cNvSpPr txBox="1">
              <a:spLocks/>
            </p:cNvSpPr>
            <p:nvPr/>
          </p:nvSpPr>
          <p:spPr>
            <a:xfrm>
              <a:off x="7092850" y="4119281"/>
              <a:ext cx="1656184" cy="10335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Doutorado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Mestrado Profissional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Mestrado Acadêmico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826" y="4173817"/>
              <a:ext cx="257175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ítulo 1"/>
          <p:cNvSpPr txBox="1">
            <a:spLocks/>
          </p:cNvSpPr>
          <p:nvPr/>
        </p:nvSpPr>
        <p:spPr>
          <a:xfrm>
            <a:off x="0" y="-2738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Crescimento do número de matriculados</a:t>
            </a:r>
          </a:p>
          <a:p>
            <a:r>
              <a:rPr lang="pt-BR" sz="3200" b="1" dirty="0" smtClean="0"/>
              <a:t>e titulados no Brasil</a:t>
            </a:r>
            <a:endParaRPr lang="pt-BR" sz="1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313528" y="1106328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4C00"/>
                </a:solidFill>
              </a:rPr>
              <a:t>Var % entre 2004 e 2014</a:t>
            </a:r>
            <a:endParaRPr lang="pt-BR" b="1" dirty="0">
              <a:solidFill>
                <a:srgbClr val="004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4325"/>
              </p:ext>
            </p:extLst>
          </p:nvPr>
        </p:nvGraphicFramePr>
        <p:xfrm>
          <a:off x="426913" y="908720"/>
          <a:ext cx="8290173" cy="55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ítulo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Evolução Programas Pós-Graduação IES Particulares</a:t>
            </a:r>
          </a:p>
          <a:p>
            <a:r>
              <a:rPr lang="pt-BR" sz="2800" b="1" dirty="0" smtClean="0"/>
              <a:t>(2006-2010-2014)</a:t>
            </a:r>
          </a:p>
        </p:txBody>
      </p:sp>
      <p:sp>
        <p:nvSpPr>
          <p:cNvPr id="51" name="CaixaDeTexto 1"/>
          <p:cNvSpPr txBox="1"/>
          <p:nvPr/>
        </p:nvSpPr>
        <p:spPr>
          <a:xfrm>
            <a:off x="1754303" y="3023197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4</a:t>
            </a:r>
            <a:endParaRPr lang="pt-BR" sz="1400" b="1" dirty="0"/>
          </a:p>
        </p:txBody>
      </p:sp>
      <p:sp>
        <p:nvSpPr>
          <p:cNvPr id="52" name="CaixaDeTexto 1"/>
          <p:cNvSpPr txBox="1"/>
          <p:nvPr/>
        </p:nvSpPr>
        <p:spPr>
          <a:xfrm>
            <a:off x="3803765" y="2508798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6</a:t>
            </a:r>
            <a:endParaRPr lang="pt-BR" sz="1400" b="1" dirty="0"/>
          </a:p>
        </p:txBody>
      </p:sp>
      <p:sp>
        <p:nvSpPr>
          <p:cNvPr id="53" name="CaixaDeTexto 1"/>
          <p:cNvSpPr txBox="1"/>
          <p:nvPr/>
        </p:nvSpPr>
        <p:spPr>
          <a:xfrm>
            <a:off x="5852242" y="1644702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7</a:t>
            </a:r>
            <a:endParaRPr lang="pt-BR" sz="1400" b="1" dirty="0"/>
          </a:p>
        </p:txBody>
      </p:sp>
      <p:sp>
        <p:nvSpPr>
          <p:cNvPr id="54" name="CaixaDeTexto 1"/>
          <p:cNvSpPr txBox="1"/>
          <p:nvPr/>
        </p:nvSpPr>
        <p:spPr>
          <a:xfrm>
            <a:off x="2206100" y="2887558"/>
            <a:ext cx="80147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447</a:t>
            </a:r>
            <a:endParaRPr lang="pt-BR" sz="1800" b="1" dirty="0"/>
          </a:p>
        </p:txBody>
      </p:sp>
      <p:sp>
        <p:nvSpPr>
          <p:cNvPr id="55" name="CaixaDeTexto 1"/>
          <p:cNvSpPr txBox="1"/>
          <p:nvPr/>
        </p:nvSpPr>
        <p:spPr>
          <a:xfrm>
            <a:off x="4374397" y="2364782"/>
            <a:ext cx="80147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535</a:t>
            </a:r>
            <a:endParaRPr lang="pt-BR" sz="1800" b="1" dirty="0"/>
          </a:p>
        </p:txBody>
      </p:sp>
      <p:sp>
        <p:nvSpPr>
          <p:cNvPr id="56" name="CaixaDeTexto 1"/>
          <p:cNvSpPr txBox="1"/>
          <p:nvPr/>
        </p:nvSpPr>
        <p:spPr>
          <a:xfrm>
            <a:off x="6248665" y="1500686"/>
            <a:ext cx="178479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676 (</a:t>
            </a:r>
            <a:r>
              <a:rPr lang="pt-BR" sz="1800" b="1" dirty="0" smtClean="0">
                <a:sym typeface="Wingdings"/>
              </a:rPr>
              <a:t></a:t>
            </a:r>
            <a:r>
              <a:rPr lang="pt-BR" sz="1800" b="1" dirty="0" smtClean="0"/>
              <a:t>51%)</a:t>
            </a:r>
            <a:endParaRPr lang="pt-BR" sz="1800" b="1" dirty="0"/>
          </a:p>
        </p:txBody>
      </p:sp>
      <p:sp>
        <p:nvSpPr>
          <p:cNvPr id="57" name="Subtítulo 3"/>
          <p:cNvSpPr txBox="1">
            <a:spLocks/>
          </p:cNvSpPr>
          <p:nvPr/>
        </p:nvSpPr>
        <p:spPr>
          <a:xfrm>
            <a:off x="6767736" y="6247744"/>
            <a:ext cx="237626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 (13/06/2016)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257613"/>
              </p:ext>
            </p:extLst>
          </p:nvPr>
        </p:nvGraphicFramePr>
        <p:xfrm>
          <a:off x="282897" y="1209840"/>
          <a:ext cx="8578205" cy="520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ítulo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Evolução Discentes Matriculados</a:t>
            </a:r>
          </a:p>
          <a:p>
            <a:r>
              <a:rPr lang="pt-BR" sz="2800" b="1" dirty="0" smtClean="0"/>
              <a:t>Pós-Graduação IES Particulares (2006-2010-2014)</a:t>
            </a:r>
          </a:p>
        </p:txBody>
      </p:sp>
      <p:sp>
        <p:nvSpPr>
          <p:cNvPr id="51" name="CaixaDeTexto 1"/>
          <p:cNvSpPr txBox="1"/>
          <p:nvPr/>
        </p:nvSpPr>
        <p:spPr>
          <a:xfrm>
            <a:off x="1836637" y="2876340"/>
            <a:ext cx="4320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83</a:t>
            </a:r>
          </a:p>
        </p:txBody>
      </p:sp>
      <p:sp>
        <p:nvSpPr>
          <p:cNvPr id="52" name="CaixaDeTexto 1"/>
          <p:cNvSpPr txBox="1"/>
          <p:nvPr/>
        </p:nvSpPr>
        <p:spPr>
          <a:xfrm>
            <a:off x="3788355" y="2472285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141</a:t>
            </a:r>
          </a:p>
        </p:txBody>
      </p:sp>
      <p:sp>
        <p:nvSpPr>
          <p:cNvPr id="53" name="CaixaDeTexto 1"/>
          <p:cNvSpPr txBox="1"/>
          <p:nvPr/>
        </p:nvSpPr>
        <p:spPr>
          <a:xfrm>
            <a:off x="5899948" y="1532041"/>
            <a:ext cx="57606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206</a:t>
            </a:r>
          </a:p>
        </p:txBody>
      </p:sp>
      <p:sp>
        <p:nvSpPr>
          <p:cNvPr id="54" name="CaixaDeTexto 1"/>
          <p:cNvSpPr txBox="1"/>
          <p:nvPr/>
        </p:nvSpPr>
        <p:spPr>
          <a:xfrm>
            <a:off x="2483768" y="2732324"/>
            <a:ext cx="80147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24780</a:t>
            </a:r>
            <a:endParaRPr lang="pt-BR" sz="1800" b="1" dirty="0"/>
          </a:p>
        </p:txBody>
      </p:sp>
      <p:sp>
        <p:nvSpPr>
          <p:cNvPr id="55" name="CaixaDeTexto 1"/>
          <p:cNvSpPr txBox="1"/>
          <p:nvPr/>
        </p:nvSpPr>
        <p:spPr>
          <a:xfrm>
            <a:off x="4572000" y="2320318"/>
            <a:ext cx="80147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28497</a:t>
            </a:r>
            <a:endParaRPr lang="pt-BR" sz="1800" b="1" dirty="0"/>
          </a:p>
        </p:txBody>
      </p:sp>
      <p:sp>
        <p:nvSpPr>
          <p:cNvPr id="56" name="CaixaDeTexto 1"/>
          <p:cNvSpPr txBox="1"/>
          <p:nvPr/>
        </p:nvSpPr>
        <p:spPr>
          <a:xfrm>
            <a:off x="6616703" y="1388025"/>
            <a:ext cx="178479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36845 (</a:t>
            </a:r>
            <a:r>
              <a:rPr lang="pt-BR" sz="1800" b="1" dirty="0" smtClean="0">
                <a:sym typeface="Wingdings"/>
              </a:rPr>
              <a:t>48,7</a:t>
            </a:r>
            <a:r>
              <a:rPr lang="pt-BR" sz="1800" b="1" dirty="0" smtClean="0"/>
              <a:t>%)</a:t>
            </a:r>
            <a:endParaRPr lang="pt-BR" sz="1800" b="1" dirty="0"/>
          </a:p>
        </p:txBody>
      </p:sp>
      <p:sp>
        <p:nvSpPr>
          <p:cNvPr id="12" name="Subtítulo 3"/>
          <p:cNvSpPr txBox="1">
            <a:spLocks/>
          </p:cNvSpPr>
          <p:nvPr/>
        </p:nvSpPr>
        <p:spPr>
          <a:xfrm>
            <a:off x="6767736" y="6247744"/>
            <a:ext cx="237626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 (13/06/2016)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Evolução Docentes Pós-Graduação IES Particulares</a:t>
            </a:r>
          </a:p>
          <a:p>
            <a:r>
              <a:rPr lang="pt-BR" sz="2800" b="1" dirty="0" smtClean="0"/>
              <a:t>(2006-2010-2014)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343074"/>
              </p:ext>
            </p:extLst>
          </p:nvPr>
        </p:nvGraphicFramePr>
        <p:xfrm>
          <a:off x="318901" y="941820"/>
          <a:ext cx="8506197" cy="55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"/>
          <p:cNvSpPr txBox="1"/>
          <p:nvPr/>
        </p:nvSpPr>
        <p:spPr>
          <a:xfrm>
            <a:off x="2477938" y="3068960"/>
            <a:ext cx="80147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47571</a:t>
            </a:r>
            <a:endParaRPr lang="pt-BR" sz="1800" b="1" dirty="0"/>
          </a:p>
        </p:txBody>
      </p:sp>
      <p:sp>
        <p:nvSpPr>
          <p:cNvPr id="13" name="CaixaDeTexto 1"/>
          <p:cNvSpPr txBox="1"/>
          <p:nvPr/>
        </p:nvSpPr>
        <p:spPr>
          <a:xfrm>
            <a:off x="4527400" y="2348880"/>
            <a:ext cx="80147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60038</a:t>
            </a:r>
            <a:endParaRPr lang="pt-BR" sz="1800" b="1" dirty="0"/>
          </a:p>
        </p:txBody>
      </p:sp>
      <p:sp>
        <p:nvSpPr>
          <p:cNvPr id="14" name="CaixaDeTexto 1"/>
          <p:cNvSpPr txBox="1"/>
          <p:nvPr/>
        </p:nvSpPr>
        <p:spPr>
          <a:xfrm>
            <a:off x="6493224" y="1108887"/>
            <a:ext cx="178479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/>
              <a:t>84242(</a:t>
            </a:r>
            <a:r>
              <a:rPr lang="pt-BR" sz="1800" b="1" dirty="0" smtClean="0">
                <a:sym typeface="Wingdings"/>
              </a:rPr>
              <a:t>77</a:t>
            </a:r>
            <a:r>
              <a:rPr lang="pt-BR" sz="1800" b="1" dirty="0" smtClean="0"/>
              <a:t>%)</a:t>
            </a:r>
            <a:endParaRPr lang="pt-BR" sz="1800" b="1" dirty="0"/>
          </a:p>
        </p:txBody>
      </p:sp>
      <p:sp>
        <p:nvSpPr>
          <p:cNvPr id="15" name="Subtítulo 3"/>
          <p:cNvSpPr txBox="1">
            <a:spLocks/>
          </p:cNvSpPr>
          <p:nvPr/>
        </p:nvSpPr>
        <p:spPr>
          <a:xfrm>
            <a:off x="6767736" y="6247744"/>
            <a:ext cx="237626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 (13/06/2016)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CAPES</a:t>
            </a:r>
            <a:endParaRPr lang="pt-BR" sz="28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-5868" y="2492896"/>
            <a:ext cx="7099640" cy="2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600" dirty="0" smtClean="0">
                <a:ea typeface="ＭＳ Ｐゴシック" pitchFamily="34" charset="-128"/>
                <a:cs typeface="Arial" charset="0"/>
              </a:rPr>
              <a:t>Fundação vinculada ao Ministério da Educação criada em 1951</a:t>
            </a: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600" b="1" dirty="0" smtClean="0">
              <a:ea typeface="ＭＳ Ｐゴシック" pitchFamily="34" charset="-128"/>
              <a:cs typeface="Arial" charset="0"/>
            </a:endParaRP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b="1" dirty="0" smtClean="0">
                <a:ea typeface="ＭＳ Ｐゴシック" pitchFamily="34" charset="-128"/>
                <a:cs typeface="Arial" charset="0"/>
              </a:rPr>
              <a:t>Missão: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ea typeface="ＭＳ Ｐゴシック" pitchFamily="34" charset="-128"/>
                <a:cs typeface="Arial" charset="0"/>
              </a:rPr>
              <a:t>Construção da Pós-Graduação brasileira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ea typeface="ＭＳ Ｐゴシック" pitchFamily="34" charset="-128"/>
                <a:cs typeface="Arial" charset="0"/>
              </a:rPr>
              <a:t>Formação de professores da Educação Básica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7" t="5888" r="31958" b="18500"/>
          <a:stretch>
            <a:fillRect/>
          </a:stretch>
        </p:blipFill>
        <p:spPr bwMode="auto">
          <a:xfrm>
            <a:off x="7093772" y="1890085"/>
            <a:ext cx="2051115" cy="36865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1" y="1175557"/>
            <a:ext cx="5298730" cy="51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5652120" y="5820073"/>
            <a:ext cx="338209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GEOCAPES. Data de acesso: 23/08/2015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278586" y="4468592"/>
            <a:ext cx="1527414" cy="895822"/>
            <a:chOff x="183840" y="5694362"/>
            <a:chExt cx="2052228" cy="89582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40" y="5694362"/>
              <a:ext cx="371475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Subtítulo 3"/>
            <p:cNvSpPr txBox="1">
              <a:spLocks/>
            </p:cNvSpPr>
            <p:nvPr/>
          </p:nvSpPr>
          <p:spPr>
            <a:xfrm>
              <a:off x="543880" y="5694834"/>
              <a:ext cx="1692188" cy="895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Programas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Matriculados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Titulados</a:t>
              </a:r>
            </a:p>
          </p:txBody>
        </p:sp>
      </p:grpSp>
      <p:sp>
        <p:nvSpPr>
          <p:cNvPr id="10" name="Subtítulo 3"/>
          <p:cNvSpPr txBox="1">
            <a:spLocks/>
          </p:cNvSpPr>
          <p:nvPr/>
        </p:nvSpPr>
        <p:spPr>
          <a:xfrm>
            <a:off x="5815567" y="1643609"/>
            <a:ext cx="3072341" cy="326132"/>
          </a:xfrm>
          <a:prstGeom prst="rect">
            <a:avLst/>
          </a:prstGeom>
          <a:solidFill>
            <a:srgbClr val="43AB3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500" b="1" dirty="0" smtClean="0">
                <a:solidFill>
                  <a:schemeClr val="bg1"/>
                </a:solidFill>
              </a:rPr>
              <a:t>Evolução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1" name="Subtítulo 3"/>
          <p:cNvSpPr txBox="1">
            <a:spLocks/>
          </p:cNvSpPr>
          <p:nvPr/>
        </p:nvSpPr>
        <p:spPr>
          <a:xfrm>
            <a:off x="5815566" y="1969741"/>
            <a:ext cx="197507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Programas de Pós-Graduação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15566" y="1643609"/>
            <a:ext cx="3072341" cy="2448272"/>
          </a:xfrm>
          <a:prstGeom prst="rect">
            <a:avLst/>
          </a:prstGeom>
          <a:noFill/>
          <a:ln>
            <a:solidFill>
              <a:srgbClr val="43A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1" y="4145354"/>
            <a:ext cx="73778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5" y="2225256"/>
            <a:ext cx="29313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0" y="5013176"/>
            <a:ext cx="2631192" cy="1169551"/>
          </a:xfrm>
          <a:prstGeom prst="rect">
            <a:avLst/>
          </a:prstGeom>
          <a:solidFill>
            <a:srgbClr val="43AB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Crescimento da pós-graduação nas regiões Nordeste, Centro-Oeste e Norte representa o esforço do país para a redução das assimetrias regionais</a:t>
            </a:r>
            <a:endParaRPr lang="pt-BR" sz="1400" dirty="0"/>
          </a:p>
        </p:txBody>
      </p:sp>
      <p:sp>
        <p:nvSpPr>
          <p:cNvPr id="7" name="Seta Curva para a Direita 6"/>
          <p:cNvSpPr/>
          <p:nvPr/>
        </p:nvSpPr>
        <p:spPr>
          <a:xfrm rot="1620756">
            <a:off x="1018623" y="2759110"/>
            <a:ext cx="802930" cy="2209928"/>
          </a:xfrm>
          <a:prstGeom prst="curvedRightArrow">
            <a:avLst/>
          </a:prstGeom>
          <a:solidFill>
            <a:srgbClr val="43AB34"/>
          </a:solidFill>
          <a:ln>
            <a:solidFill>
              <a:srgbClr val="43AB3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26507" y="2210381"/>
            <a:ext cx="10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NORTE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86791" y="2795737"/>
            <a:ext cx="1389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3611"/>
                </a:solidFill>
              </a:rPr>
              <a:t>NORDESTE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21037" y="4091881"/>
            <a:ext cx="111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SUDESTE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23772" y="3443810"/>
            <a:ext cx="113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CENTRO-OESTE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08980" y="5049471"/>
            <a:ext cx="532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3611"/>
                </a:solidFill>
              </a:rPr>
              <a:t>SUL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563888" y="1325960"/>
            <a:ext cx="129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Nº de Cursos:</a:t>
            </a:r>
          </a:p>
          <a:p>
            <a:pPr algn="ctr"/>
            <a:r>
              <a:rPr lang="pt-BR" sz="1200" b="1" dirty="0" smtClean="0"/>
              <a:t>386 → 720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66890" y="1124744"/>
            <a:ext cx="138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Nº de Cursos:</a:t>
            </a:r>
          </a:p>
          <a:p>
            <a:pPr algn="ctr"/>
            <a:r>
              <a:rPr lang="pt-BR" sz="1200" b="1" dirty="0" smtClean="0"/>
              <a:t>93 → 185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99592" y="3731841"/>
            <a:ext cx="12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Nº de Cursos:</a:t>
            </a:r>
          </a:p>
          <a:p>
            <a:pPr algn="ctr"/>
            <a:r>
              <a:rPr lang="pt-BR" sz="1200" b="1" dirty="0" smtClean="0"/>
              <a:t>156 → 300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206245" y="5892082"/>
            <a:ext cx="11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3611"/>
                </a:solidFill>
              </a:rPr>
              <a:t>Nº de Cursos:</a:t>
            </a:r>
          </a:p>
          <a:p>
            <a:pPr algn="ctr"/>
            <a:r>
              <a:rPr lang="pt-BR" sz="1200" b="1" dirty="0" smtClean="0">
                <a:solidFill>
                  <a:srgbClr val="003611"/>
                </a:solidFill>
              </a:rPr>
              <a:t>449 → 784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161395" y="4422305"/>
            <a:ext cx="131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3611"/>
                </a:solidFill>
              </a:rPr>
              <a:t>Nº de Cursos:</a:t>
            </a:r>
          </a:p>
          <a:p>
            <a:pPr algn="ctr"/>
            <a:r>
              <a:rPr lang="pt-BR" sz="1200" b="1" dirty="0" smtClean="0">
                <a:solidFill>
                  <a:srgbClr val="003611"/>
                </a:solidFill>
              </a:rPr>
              <a:t>1181 → 1689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90" y="2186137"/>
            <a:ext cx="89021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3" y="2764206"/>
            <a:ext cx="861181" cy="4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61" y="3065384"/>
            <a:ext cx="495732" cy="1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92">
            <a:off x="8045862" y="3049427"/>
            <a:ext cx="358081" cy="1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860296" y="2766121"/>
            <a:ext cx="101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Var % entre 2006 e 2014</a:t>
            </a:r>
            <a:endParaRPr lang="pt-BR" sz="1200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Resultado da Política Pública de Expansão da</a:t>
            </a:r>
            <a:br>
              <a:rPr lang="pt-BR" sz="2800" b="1" dirty="0" smtClean="0"/>
            </a:br>
            <a:r>
              <a:rPr lang="pt-BR" sz="2800" b="1" dirty="0" smtClean="0"/>
              <a:t>Pós-Graduação Brasileira (2006-2014)</a:t>
            </a:r>
            <a:br>
              <a:rPr lang="pt-BR" sz="2800" b="1" dirty="0" smtClean="0"/>
            </a:br>
            <a:r>
              <a:rPr lang="pt-BR" sz="1800" dirty="0"/>
              <a:t>Comparativo de Cursos de PG, Matriculados e Titulados </a:t>
            </a:r>
            <a:endParaRPr lang="pt-BR" sz="2800" dirty="0"/>
          </a:p>
          <a:p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485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1" y="1268560"/>
            <a:ext cx="763747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827549" y="1052736"/>
            <a:ext cx="5488900" cy="360040"/>
            <a:chOff x="1289510" y="1268960"/>
            <a:chExt cx="5403136" cy="360040"/>
          </a:xfrm>
        </p:grpSpPr>
        <p:sp>
          <p:nvSpPr>
            <p:cNvPr id="7" name="Subtítulo 3"/>
            <p:cNvSpPr txBox="1">
              <a:spLocks/>
            </p:cNvSpPr>
            <p:nvPr/>
          </p:nvSpPr>
          <p:spPr>
            <a:xfrm>
              <a:off x="1289510" y="1268960"/>
              <a:ext cx="1514704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b="1" dirty="0" smtClean="0">
                  <a:solidFill>
                    <a:schemeClr val="tx1"/>
                  </a:solidFill>
                </a:rPr>
                <a:t>1970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Subtítulo 3"/>
            <p:cNvSpPr txBox="1">
              <a:spLocks/>
            </p:cNvSpPr>
            <p:nvPr/>
          </p:nvSpPr>
          <p:spPr>
            <a:xfrm>
              <a:off x="5177942" y="1268960"/>
              <a:ext cx="1514704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b="1" dirty="0" smtClean="0">
                  <a:solidFill>
                    <a:schemeClr val="tx1"/>
                  </a:solidFill>
                </a:rPr>
                <a:t>2010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Subtítulo 3"/>
          <p:cNvSpPr txBox="1">
            <a:spLocks/>
          </p:cNvSpPr>
          <p:nvPr/>
        </p:nvSpPr>
        <p:spPr>
          <a:xfrm>
            <a:off x="918477" y="5804664"/>
            <a:ext cx="8046011" cy="6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AVELLAR, Sergio Oswaldo de Carvalho.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Migração interna de mestres e doutores no Brasil: algumas considerações. Revista Brasileira de Pós-Graduação, v.11, n. 24, 2015.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255282" y="3932137"/>
            <a:ext cx="2749251" cy="1792121"/>
            <a:chOff x="3204418" y="4326550"/>
            <a:chExt cx="2748120" cy="1830355"/>
          </a:xfrm>
        </p:grpSpPr>
        <p:sp>
          <p:nvSpPr>
            <p:cNvPr id="16" name="Subtítulo 3"/>
            <p:cNvSpPr txBox="1">
              <a:spLocks/>
            </p:cNvSpPr>
            <p:nvPr/>
          </p:nvSpPr>
          <p:spPr>
            <a:xfrm>
              <a:off x="3720290" y="4595389"/>
              <a:ext cx="864096" cy="1561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 – 9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– 22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23 -31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32 - 52</a:t>
              </a:r>
            </a:p>
          </p:txBody>
        </p:sp>
        <p:sp>
          <p:nvSpPr>
            <p:cNvPr id="17" name="Subtítulo 3"/>
            <p:cNvSpPr txBox="1">
              <a:spLocks/>
            </p:cNvSpPr>
            <p:nvPr/>
          </p:nvSpPr>
          <p:spPr>
            <a:xfrm>
              <a:off x="3204418" y="4326550"/>
              <a:ext cx="2592288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Curso de Pós-Graduação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450" y="4672901"/>
              <a:ext cx="252000" cy="1484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402" y="4672901"/>
              <a:ext cx="252000" cy="1484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Subtítulo 3"/>
            <p:cNvSpPr txBox="1">
              <a:spLocks/>
            </p:cNvSpPr>
            <p:nvPr/>
          </p:nvSpPr>
          <p:spPr>
            <a:xfrm>
              <a:off x="4944426" y="4595389"/>
              <a:ext cx="1008112" cy="1561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53 - 76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77 - 85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86 - 144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145 - 177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178 - 1176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0" y="3356472"/>
            <a:ext cx="73778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67844" y="4271010"/>
            <a:ext cx="1614249" cy="1195100"/>
          </a:xfrm>
          <a:prstGeom prst="rect">
            <a:avLst/>
          </a:prstGeom>
          <a:solidFill>
            <a:srgbClr val="66C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 maioria dos estados brasileiros não contava com nenhum curso de pós-graduação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300192" y="4869160"/>
            <a:ext cx="2671923" cy="738664"/>
          </a:xfrm>
          <a:prstGeom prst="rect">
            <a:avLst/>
          </a:prstGeom>
          <a:solidFill>
            <a:srgbClr val="0098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2010</a:t>
            </a:r>
            <a:r>
              <a:rPr lang="pt-BR" sz="1400" dirty="0"/>
              <a:t> </a:t>
            </a:r>
            <a:r>
              <a:rPr lang="pt-BR" sz="1400" dirty="0" smtClean="0"/>
              <a:t>todos os estados brasileiros contavam com pelo menos 5 cursos de pós-graduação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Redução de Assimetrias Regionais na</a:t>
            </a:r>
            <a:br>
              <a:rPr lang="pt-BR" sz="2800" b="1" dirty="0" smtClean="0"/>
            </a:br>
            <a:r>
              <a:rPr lang="pt-BR" sz="2800" b="1" dirty="0" smtClean="0"/>
              <a:t>Pós-Graduação Brasileira</a:t>
            </a:r>
          </a:p>
        </p:txBody>
      </p:sp>
    </p:spTree>
    <p:extLst>
      <p:ext uri="{BB962C8B-B14F-4D97-AF65-F5344CB8AC3E}">
        <p14:creationId xmlns:p14="http://schemas.microsoft.com/office/powerpoint/2010/main" val="18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Programas </a:t>
            </a:r>
            <a:r>
              <a:rPr lang="pt-BR" sz="2800" b="1" dirty="0"/>
              <a:t>de </a:t>
            </a:r>
            <a:r>
              <a:rPr lang="pt-BR" sz="2800" b="1" dirty="0" smtClean="0"/>
              <a:t>Pós-Graduação por</a:t>
            </a:r>
          </a:p>
          <a:p>
            <a:r>
              <a:rPr lang="pt-BR" sz="2800" b="1" dirty="0" smtClean="0"/>
              <a:t>Milhão </a:t>
            </a:r>
            <a:r>
              <a:rPr lang="pt-BR" sz="2800" b="1" dirty="0"/>
              <a:t>de H</a:t>
            </a:r>
            <a:r>
              <a:rPr lang="pt-BR" sz="2800" b="1" dirty="0" smtClean="0"/>
              <a:t>abitantes (2010, 2013 e 2015)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09401"/>
              </p:ext>
            </p:extLst>
          </p:nvPr>
        </p:nvGraphicFramePr>
        <p:xfrm>
          <a:off x="143508" y="1340768"/>
          <a:ext cx="8856984" cy="492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694644" y="6371613"/>
            <a:ext cx="58983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</a:tabLst>
            </a:pPr>
            <a:r>
              <a:rPr lang="pt-BR" sz="1100" b="1" dirty="0" smtClean="0"/>
              <a:t>Fontes</a:t>
            </a:r>
            <a:r>
              <a:rPr lang="pt-BR" sz="1100" dirty="0" smtClean="0"/>
              <a:t>:</a:t>
            </a:r>
            <a:r>
              <a:rPr lang="pt-BR" sz="1100" dirty="0"/>
              <a:t>	GEOCAPES (04/04/2016) para os </a:t>
            </a:r>
            <a:r>
              <a:rPr lang="pt-BR" sz="1100" dirty="0" smtClean="0"/>
              <a:t>dados até </a:t>
            </a:r>
            <a:r>
              <a:rPr lang="pt-BR" sz="1100" dirty="0"/>
              <a:t>2014; dados de 2015 são </a:t>
            </a:r>
            <a:r>
              <a:rPr lang="pt-BR" sz="1100" dirty="0" smtClean="0"/>
              <a:t>preliminares</a:t>
            </a:r>
            <a:endParaRPr lang="pt-BR" sz="1200" dirty="0"/>
          </a:p>
          <a:p>
            <a:pPr>
              <a:tabLst>
                <a:tab pos="534988" algn="l"/>
              </a:tabLst>
            </a:pPr>
            <a:r>
              <a:rPr lang="pt-BR" sz="1100" dirty="0" smtClean="0"/>
              <a:t>	IBGE (Diretoria </a:t>
            </a:r>
            <a:r>
              <a:rPr lang="pt-BR" sz="1100" dirty="0"/>
              <a:t>de Pesquisas, Coordenação de População e Indicadores </a:t>
            </a:r>
            <a:r>
              <a:rPr lang="pt-BR" sz="1100" dirty="0" smtClean="0"/>
              <a:t>Sociais)</a:t>
            </a:r>
          </a:p>
        </p:txBody>
      </p:sp>
    </p:spTree>
    <p:extLst>
      <p:ext uri="{BB962C8B-B14F-4D97-AF65-F5344CB8AC3E}">
        <p14:creationId xmlns:p14="http://schemas.microsoft.com/office/powerpoint/2010/main" val="275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7" y="1472567"/>
            <a:ext cx="763747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ítulo 3"/>
          <p:cNvSpPr txBox="1">
            <a:spLocks/>
          </p:cNvSpPr>
          <p:nvPr/>
        </p:nvSpPr>
        <p:spPr>
          <a:xfrm>
            <a:off x="1827549" y="1052736"/>
            <a:ext cx="153874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b="1" dirty="0" smtClean="0">
                <a:solidFill>
                  <a:schemeClr val="tx1"/>
                </a:solidFill>
              </a:rPr>
              <a:t>2006</a:t>
            </a:r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10" name="Subtítulo 3"/>
          <p:cNvSpPr txBox="1">
            <a:spLocks/>
          </p:cNvSpPr>
          <p:nvPr/>
        </p:nvSpPr>
        <p:spPr>
          <a:xfrm>
            <a:off x="5777703" y="1052736"/>
            <a:ext cx="153874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b="1" dirty="0" smtClean="0">
                <a:solidFill>
                  <a:schemeClr val="tx1"/>
                </a:solidFill>
              </a:rPr>
              <a:t>2014</a:t>
            </a:r>
            <a:endParaRPr lang="pt-BR" sz="1300" b="1" dirty="0">
              <a:solidFill>
                <a:schemeClr val="tx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361851" y="4603789"/>
            <a:ext cx="1109268" cy="1561515"/>
            <a:chOff x="6588794" y="4595389"/>
            <a:chExt cx="1091936" cy="156151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794" y="4672901"/>
              <a:ext cx="252000" cy="14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Subtítulo 3"/>
            <p:cNvSpPr txBox="1">
              <a:spLocks/>
            </p:cNvSpPr>
            <p:nvPr/>
          </p:nvSpPr>
          <p:spPr>
            <a:xfrm>
              <a:off x="6816634" y="4595389"/>
              <a:ext cx="864096" cy="1561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– 19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 – 59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60 - 159</a:t>
              </a:r>
              <a:b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160 - 362</a:t>
              </a:r>
            </a:p>
          </p:txBody>
        </p:sp>
      </p:grpSp>
      <p:sp>
        <p:nvSpPr>
          <p:cNvPr id="12" name="Subtítulo 3"/>
          <p:cNvSpPr txBox="1">
            <a:spLocks/>
          </p:cNvSpPr>
          <p:nvPr/>
        </p:nvSpPr>
        <p:spPr>
          <a:xfrm>
            <a:off x="3255282" y="4110446"/>
            <a:ext cx="2779737" cy="6147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Programas  de excelência internacional  por estado: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0" y="4509000"/>
            <a:ext cx="73778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36639" y="2780928"/>
            <a:ext cx="245826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Desconsiderando o DF, havia somente 4 programas de pós-graduação nas regiões Norte e Centro-Oeste em 2006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702260" y="4149080"/>
            <a:ext cx="233423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Em 2014 havia 24 programas de pós-graduação nessas regiões, desconsiderando novamente o DF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893" y="3882682"/>
            <a:ext cx="438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277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76515" y="3010363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11</a:t>
            </a:r>
            <a:endParaRPr lang="pt-BR" sz="1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513439" y="231848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13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726032" y="3212777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20</a:t>
            </a:r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407614" y="3644825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</a:t>
            </a:r>
            <a:endParaRPr lang="pt-BR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029798" y="3510425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68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041859" y="2204665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</a:t>
            </a:r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327542" y="2211541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3</a:t>
            </a:r>
            <a:endParaRPr lang="pt-BR" sz="1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88597" y="2534508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8</a:t>
            </a:r>
            <a:endParaRPr lang="pt-BR" sz="1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94188" y="2636713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22</a:t>
            </a:r>
            <a:endParaRPr lang="pt-BR" sz="10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383500" y="4084493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19</a:t>
            </a:r>
            <a:endParaRPr lang="pt-BR" sz="1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218377" y="3932857"/>
            <a:ext cx="402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114</a:t>
            </a:r>
            <a:endParaRPr lang="pt-BR" sz="1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237198" y="4508921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71</a:t>
            </a:r>
            <a:endParaRPr lang="pt-BR" sz="1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831038" y="2382872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8</a:t>
            </a:r>
            <a:endParaRPr lang="pt-BR" sz="10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490211" y="433071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24</a:t>
            </a:r>
            <a:endParaRPr lang="pt-BR" sz="10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34491" y="338731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</a:t>
            </a:r>
            <a:endParaRPr lang="pt-BR" sz="10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572119" y="3882682"/>
            <a:ext cx="438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362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7257742" y="3010363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24</a:t>
            </a:r>
            <a:endParaRPr lang="pt-BR" sz="1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494666" y="231848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22</a:t>
            </a:r>
            <a:endParaRPr lang="pt-BR" sz="10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699408" y="3212777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27</a:t>
            </a:r>
            <a:endParaRPr lang="pt-BR" sz="10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388840" y="3644825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6</a:t>
            </a:r>
            <a:endParaRPr lang="pt-BR" sz="1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011025" y="3510425"/>
            <a:ext cx="38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117</a:t>
            </a:r>
            <a:endParaRPr lang="pt-BR" sz="10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7023086" y="2204665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</a:t>
            </a:r>
            <a:endParaRPr lang="pt-BR" sz="10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308768" y="2211541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7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869824" y="2534508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16</a:t>
            </a:r>
            <a:endParaRPr lang="pt-BR" sz="1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675414" y="2636713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35</a:t>
            </a:r>
            <a:endParaRPr lang="pt-BR" sz="1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364727" y="4084493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55</a:t>
            </a:r>
            <a:endParaRPr lang="pt-BR" sz="10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7199604" y="3932857"/>
            <a:ext cx="402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157</a:t>
            </a:r>
            <a:endParaRPr lang="pt-BR" sz="10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6150248" y="4550732"/>
            <a:ext cx="46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122</a:t>
            </a:r>
            <a:endParaRPr lang="pt-BR" sz="10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7812264" y="2382872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9</a:t>
            </a:r>
            <a:endParaRPr lang="pt-BR" sz="10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471438" y="433071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43</a:t>
            </a:r>
            <a:endParaRPr lang="pt-BR" sz="10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6515718" y="338731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8</a:t>
            </a:r>
            <a:endParaRPr lang="pt-BR" sz="10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7827637" y="2780729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</a:t>
            </a:r>
            <a:endParaRPr lang="pt-BR" sz="1000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7700299" y="2852737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2</a:t>
            </a:r>
            <a:endParaRPr lang="pt-BR" sz="10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5157207" y="2211541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5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108170" y="3686636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2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6041049" y="3038564"/>
            <a:ext cx="3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2</a:t>
            </a:r>
          </a:p>
        </p:txBody>
      </p:sp>
      <p:sp>
        <p:nvSpPr>
          <p:cNvPr id="53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Redução de Assimetrias na Distribuição dos</a:t>
            </a:r>
            <a:br>
              <a:rPr lang="pt-BR" sz="2800" b="1" dirty="0" smtClean="0"/>
            </a:br>
            <a:r>
              <a:rPr lang="pt-BR" sz="2800" b="1" dirty="0" smtClean="0"/>
              <a:t>Programas de Pós-Graduação de Qualidade Internacional</a:t>
            </a:r>
          </a:p>
        </p:txBody>
      </p:sp>
      <p:sp>
        <p:nvSpPr>
          <p:cNvPr id="54" name="Subtítulo 3"/>
          <p:cNvSpPr txBox="1">
            <a:spLocks/>
          </p:cNvSpPr>
          <p:nvPr/>
        </p:nvSpPr>
        <p:spPr>
          <a:xfrm>
            <a:off x="5652120" y="5820073"/>
            <a:ext cx="338209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GEOCAPES. Data de acesso: 23/08/2015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em curva para a esquerda 6"/>
          <p:cNvSpPr/>
          <p:nvPr/>
        </p:nvSpPr>
        <p:spPr>
          <a:xfrm>
            <a:off x="8460432" y="2112740"/>
            <a:ext cx="648071" cy="2852936"/>
          </a:xfrm>
          <a:prstGeom prst="curvedLeftArrow">
            <a:avLst/>
          </a:prstGeom>
          <a:solidFill>
            <a:srgbClr val="005F27"/>
          </a:solidFill>
          <a:ln>
            <a:solidFill>
              <a:srgbClr val="005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548994" y="5832648"/>
            <a:ext cx="8046011" cy="6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Censo Demográfico - 1980 e 2010.</a:t>
            </a: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5" name="Chart 3" title="Pirâmide Etária Mestres e Doutores Censo 19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256569"/>
              </p:ext>
            </p:extLst>
          </p:nvPr>
        </p:nvGraphicFramePr>
        <p:xfrm>
          <a:off x="288815" y="980728"/>
          <a:ext cx="4283184" cy="469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92524"/>
              </p:ext>
            </p:extLst>
          </p:nvPr>
        </p:nvGraphicFramePr>
        <p:xfrm>
          <a:off x="4572000" y="1007158"/>
          <a:ext cx="4315908" cy="513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36" y="2376264"/>
            <a:ext cx="5700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0" y="2376264"/>
            <a:ext cx="5700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77" y="2376264"/>
            <a:ext cx="5700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43" y="2376264"/>
            <a:ext cx="5700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em curva para a esquerda 2"/>
          <p:cNvSpPr/>
          <p:nvPr/>
        </p:nvSpPr>
        <p:spPr>
          <a:xfrm rot="10800000">
            <a:off x="791060" y="4391526"/>
            <a:ext cx="720081" cy="1584176"/>
          </a:xfrm>
          <a:prstGeom prst="curvedLeftArrow">
            <a:avLst/>
          </a:prstGeom>
          <a:solidFill>
            <a:srgbClr val="005F27"/>
          </a:solidFill>
          <a:ln>
            <a:solidFill>
              <a:srgbClr val="005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2393" y="5714092"/>
            <a:ext cx="490111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36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1980, a pós-graduação brasileira era composta majoritariamente de homens na faixa etária entre 30 a 39 anos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1152128"/>
            <a:ext cx="1897555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0036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2010, a população de mestres e doutores mulheres entre 30 e 34 anos era maior do que a de homens</a:t>
            </a:r>
            <a:endParaRPr lang="pt-BR" sz="1400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Democratização da Pós-Graduação Brasileira</a:t>
            </a:r>
            <a:br>
              <a:rPr lang="pt-BR" sz="2800" b="1" dirty="0" smtClean="0"/>
            </a:br>
            <a:r>
              <a:rPr lang="pt-BR" sz="1800" dirty="0" smtClean="0"/>
              <a:t>Pirâmide Etária da População de Mestres e Doutores no Brasil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454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9" y="2132856"/>
            <a:ext cx="6000632" cy="271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3"/>
          <p:cNvSpPr txBox="1">
            <a:spLocks/>
          </p:cNvSpPr>
          <p:nvPr/>
        </p:nvSpPr>
        <p:spPr>
          <a:xfrm>
            <a:off x="142078" y="5396966"/>
            <a:ext cx="46020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</a:t>
            </a:r>
            <a:r>
              <a:rPr lang="pt-B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InCites</a:t>
            </a: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Thomson Reuters. Acessado em 31/04/2015.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6116470" y="1052736"/>
            <a:ext cx="2559986" cy="5007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1° USA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2° CHINA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3° GERMANY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4° ENGLAND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5° JAPAN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6° FRANCE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7° CANADA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8° ITALY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9° SPAIN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10° INDIA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11° AUSTRALIA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12° SOUTH KOREA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13° BRAZIL</a:t>
            </a: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14° NETHERLANDS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15° RUSSIA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16° TAIWAN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17° SWITZERLAND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18° TURKEY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19° IRAN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20° SWEDEN</a:t>
            </a:r>
          </a:p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1" y="4365104"/>
            <a:ext cx="73778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O Brasil Ocupa a 13ª Posição no Ranking da</a:t>
            </a:r>
            <a:br>
              <a:rPr lang="pt-BR" sz="2800" b="1" dirty="0" smtClean="0"/>
            </a:br>
            <a:r>
              <a:rPr lang="pt-BR" sz="2800" b="1" dirty="0" smtClean="0"/>
              <a:t>Produção Científica Internacional (2010 a 2014)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28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20" y="1384943"/>
            <a:ext cx="3933551" cy="492437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2940" y="116633"/>
            <a:ext cx="8778118" cy="936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000" b="1">
                <a:solidFill>
                  <a:srgbClr val="00361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500" b="0" dirty="0"/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990485" y="6021288"/>
            <a:ext cx="80460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</a:t>
            </a:r>
            <a:r>
              <a:rPr lang="pt-B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InCites</a:t>
            </a: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Thomson Reuters. Acessado em 31/04/2015.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Crescimento da Produção Científica Brasileira</a:t>
            </a:r>
            <a:br>
              <a:rPr lang="pt-BR" sz="2800" b="1" dirty="0" smtClean="0"/>
            </a:br>
            <a:r>
              <a:rPr lang="pt-BR" sz="2800" b="1" dirty="0" smtClean="0"/>
              <a:t>Acima da Média Mundial (2010 a 2014)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760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39752" y="620769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Fonte: 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InCites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 Thomson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Reuters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Acessado em 31/07/2015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54229"/>
              </p:ext>
            </p:extLst>
          </p:nvPr>
        </p:nvGraphicFramePr>
        <p:xfrm>
          <a:off x="251520" y="1153912"/>
          <a:ext cx="8640960" cy="50113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Country/</a:t>
                      </a:r>
                      <a:r>
                        <a:rPr lang="pt-BR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Territory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Web </a:t>
                      </a:r>
                      <a:r>
                        <a:rPr lang="pt-BR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</a:t>
                      </a:r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Science </a:t>
                      </a:r>
                      <a:r>
                        <a:rPr lang="pt-BR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Documents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Cites per </a:t>
                      </a:r>
                      <a:r>
                        <a:rPr lang="pt-BR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Document</a:t>
                      </a:r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pt-BR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Impact</a:t>
                      </a:r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SWITZERLAND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130.691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9,79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NETHERLANDS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179.721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9,05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SWEDEN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116.155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8,05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ENGLAND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455.025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8,03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USA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1.878.643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7,8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GERMANY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495.832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7,73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FRANCE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347.472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7,3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CANADA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308.219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7,3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ITALY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294.939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7,01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AUSTRALIA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248.251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6,88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SPAIN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265.039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6,53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JAPAN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388.844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5,66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SOUTH KOREA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243.989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4,86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TAIWAN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135.558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4,81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CHINA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966.030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4,8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INDIA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250.427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3,98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BRAZIL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187.936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3,61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IRAN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117.803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3,36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RUSSIA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145.504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3,12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20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  <a:latin typeface="+mj-lt"/>
                        </a:rPr>
                        <a:t>TURKEY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126.236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3,1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Produção Científica – Top 20</a:t>
            </a:r>
            <a:br>
              <a:rPr lang="pt-BR" sz="2800" b="1" dirty="0" smtClean="0"/>
            </a:br>
            <a:r>
              <a:rPr lang="pt-BR" sz="2800" b="1" dirty="0" smtClean="0"/>
              <a:t>Ranking por Impacto (2010 a 2014)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84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3"/>
          <p:cNvSpPr txBox="1">
            <a:spLocks/>
          </p:cNvSpPr>
          <p:nvPr/>
        </p:nvSpPr>
        <p:spPr>
          <a:xfrm>
            <a:off x="961867" y="5949280"/>
            <a:ext cx="80460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</a:t>
            </a:r>
            <a:r>
              <a:rPr lang="pt-B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InCites</a:t>
            </a: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Thomson Reuters. Acesso: 31/04/2015.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15336"/>
              </p:ext>
            </p:extLst>
          </p:nvPr>
        </p:nvGraphicFramePr>
        <p:xfrm>
          <a:off x="931050" y="1268758"/>
          <a:ext cx="7241350" cy="46085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3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Subject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Area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Cites per 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Document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pt-BR" sz="12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Impact</a:t>
                      </a:r>
                      <a:r>
                        <a:rPr lang="pt-BR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 smtClean="0">
                          <a:effectLst/>
                        </a:rPr>
                        <a:t>MULTIDISCIPLINARY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11,45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SPACE SCIENCE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7,84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PHYSICS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6,58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IMMUNOLOGY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5,84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NEUROSCIENCE &amp; BEHAVIOR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5,5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MOLECULAR BIOLOGY &amp; GENETICS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5,45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BIOLOGY &amp; BIOCHEMISTRY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4,3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MICROBIOLOGY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4,21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CLINICAL MEDICINE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4,12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CHEMISTRY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4,12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ENVIRONMENT/ECOLOGY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4,06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GEOSCIENCES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3,9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PHARMACOLOGY &amp; TOXICOLOGY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3,83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PSYCHIATRY/PSYCHOLOGY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3,72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 smtClean="0">
                          <a:effectLst/>
                        </a:rPr>
                        <a:t>3,61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MATERIALS SCIENCE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3,31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ENGINEERING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3,03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COMPUTER SCIENCE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2,55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PLANT &amp; ANIMAL SCIENCE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2,17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AGRICULTURAL SCIENCES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1,82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SOCIAL SCIENCES, GENERAL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1,73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MATHEMATICS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1,72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ECONOMICS &amp; BUSINESS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1,33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698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Das 22 Áreas Analisadas na Base </a:t>
            </a:r>
            <a:r>
              <a:rPr lang="pt-BR" sz="2800" b="1" i="1" dirty="0" err="1" smtClean="0"/>
              <a:t>WoS</a:t>
            </a:r>
            <a:r>
              <a:rPr lang="pt-BR" sz="2800" b="1" dirty="0" smtClean="0"/>
              <a:t>, 14 Áreas Estão com Seus Impactos Acima do Impacto Brasileiro (2010 a 2014)</a:t>
            </a:r>
          </a:p>
        </p:txBody>
      </p:sp>
    </p:spTree>
    <p:extLst>
      <p:ext uri="{BB962C8B-B14F-4D97-AF65-F5344CB8AC3E}">
        <p14:creationId xmlns:p14="http://schemas.microsoft.com/office/powerpoint/2010/main" val="22909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555450"/>
              </p:ext>
            </p:extLst>
          </p:nvPr>
        </p:nvGraphicFramePr>
        <p:xfrm>
          <a:off x="359532" y="980728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ítulo 3"/>
          <p:cNvSpPr txBox="1">
            <a:spLocks/>
          </p:cNvSpPr>
          <p:nvPr/>
        </p:nvSpPr>
        <p:spPr>
          <a:xfrm>
            <a:off x="1014661" y="5949280"/>
            <a:ext cx="80460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</a:t>
            </a:r>
            <a:r>
              <a:rPr lang="pt-B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InCites</a:t>
            </a: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Thomson Reuters. Acesso: 31/04/2015.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Maioria das Áreas Melhorou Impacto da sua Produção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35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0399" y="1425545"/>
            <a:ext cx="89644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Avaliação</a:t>
            </a:r>
            <a:r>
              <a:rPr lang="pt-BR" sz="2800" dirty="0"/>
              <a:t> </a:t>
            </a:r>
            <a:r>
              <a:rPr lang="pt-BR" sz="2800" dirty="0" smtClean="0"/>
              <a:t>da Pós-Graduação </a:t>
            </a:r>
            <a:r>
              <a:rPr lang="pt-BR" sz="2800" i="1" dirty="0"/>
              <a:t>stricto </a:t>
            </a:r>
            <a:r>
              <a:rPr lang="pt-BR" sz="2800" i="1" dirty="0" smtClean="0"/>
              <a:t>sensu</a:t>
            </a:r>
            <a:endParaRPr lang="pt-BR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Formação </a:t>
            </a:r>
            <a:r>
              <a:rPr lang="pt-BR" sz="2800" b="1" dirty="0" smtClean="0">
                <a:solidFill>
                  <a:srgbClr val="FF0000"/>
                </a:solidFill>
              </a:rPr>
              <a:t>de recursos </a:t>
            </a:r>
            <a:r>
              <a:rPr lang="pt-BR" sz="2800" b="1" dirty="0">
                <a:solidFill>
                  <a:srgbClr val="FF0000"/>
                </a:solidFill>
              </a:rPr>
              <a:t>humanos qualificados </a:t>
            </a:r>
            <a:r>
              <a:rPr lang="pt-BR" sz="2800" dirty="0">
                <a:solidFill>
                  <a:srgbClr val="FF0000"/>
                </a:solidFill>
              </a:rPr>
              <a:t>no país e no </a:t>
            </a:r>
            <a:r>
              <a:rPr lang="pt-BR" sz="2800" dirty="0" smtClean="0">
                <a:solidFill>
                  <a:srgbClr val="FF0000"/>
                </a:solidFill>
              </a:rPr>
              <a:t>exterior</a:t>
            </a:r>
            <a:endParaRPr lang="pt-BR" sz="28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Promoção da </a:t>
            </a:r>
            <a:r>
              <a:rPr lang="pt-BR" sz="2800" b="1" dirty="0"/>
              <a:t>cooperação científica </a:t>
            </a:r>
            <a:r>
              <a:rPr lang="pt-BR" sz="2800" dirty="0"/>
              <a:t>nacional e </a:t>
            </a:r>
            <a:r>
              <a:rPr lang="pt-BR" sz="2800" dirty="0" smtClean="0"/>
              <a:t>internacional</a:t>
            </a:r>
            <a:endParaRPr lang="pt-BR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Formação de professores </a:t>
            </a:r>
            <a:r>
              <a:rPr lang="pt-BR" sz="2800" dirty="0"/>
              <a:t>para Educação </a:t>
            </a:r>
            <a:r>
              <a:rPr lang="pt-BR" sz="2800" dirty="0" smtClean="0"/>
              <a:t>Básica</a:t>
            </a:r>
            <a:endParaRPr lang="pt-BR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Acesso à produção científica e </a:t>
            </a:r>
            <a:r>
              <a:rPr lang="pt-BR" sz="2800" b="1" dirty="0" smtClean="0"/>
              <a:t>tecnológica </a:t>
            </a:r>
            <a:r>
              <a:rPr lang="pt-BR" sz="2800" dirty="0" smtClean="0"/>
              <a:t>(Portal </a:t>
            </a:r>
            <a:r>
              <a:rPr lang="pt-BR" sz="2800" dirty="0"/>
              <a:t>de </a:t>
            </a:r>
            <a:r>
              <a:rPr lang="pt-BR" sz="2800" dirty="0" smtClean="0"/>
              <a:t>Periódicos)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</a:rPr>
              <a:t>Indução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rgbClr val="FF0000"/>
                </a:solidFill>
              </a:rPr>
              <a:t>de áreas </a:t>
            </a:r>
            <a:r>
              <a:rPr lang="pt-BR" sz="2800" dirty="0" smtClean="0">
                <a:solidFill>
                  <a:srgbClr val="FF0000"/>
                </a:solidFill>
              </a:rPr>
              <a:t>estratégicas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Linhas de Ação da CAPES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478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0" y="2241247"/>
            <a:ext cx="9144000" cy="23762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Pós-Graduação Brasileira:</a:t>
            </a:r>
          </a:p>
          <a:p>
            <a:pPr algn="ctr" eaLnBrk="1" hangingPunct="1">
              <a:defRPr/>
            </a:pPr>
            <a:endParaRPr lang="pt-BR" altLang="pt-BR" sz="4000" b="1" dirty="0" smtClean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Internacionalização</a:t>
            </a:r>
          </a:p>
        </p:txBody>
      </p:sp>
    </p:spTree>
    <p:extLst>
      <p:ext uri="{BB962C8B-B14F-4D97-AF65-F5344CB8AC3E}">
        <p14:creationId xmlns:p14="http://schemas.microsoft.com/office/powerpoint/2010/main" val="31323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i\Downloads\Na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/>
          <a:stretch/>
        </p:blipFill>
        <p:spPr bwMode="auto">
          <a:xfrm>
            <a:off x="834315" y="1052736"/>
            <a:ext cx="6405109" cy="53285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400774" y="2150897"/>
            <a:ext cx="950963" cy="990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6923276" y="3356992"/>
            <a:ext cx="428462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24889" y="2204864"/>
            <a:ext cx="1580746" cy="2862322"/>
          </a:xfrm>
          <a:prstGeom prst="rect">
            <a:avLst/>
          </a:prstGeom>
          <a:noFill/>
          <a:ln>
            <a:solidFill>
              <a:srgbClr val="00361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Colaboração </a:t>
            </a:r>
            <a:r>
              <a:rPr lang="pt-BR" b="1" dirty="0">
                <a:solidFill>
                  <a:prstClr val="black"/>
                </a:solidFill>
              </a:rPr>
              <a:t>Científica </a:t>
            </a:r>
            <a:r>
              <a:rPr lang="pt-BR" b="1" dirty="0" smtClean="0">
                <a:solidFill>
                  <a:prstClr val="black"/>
                </a:solidFill>
              </a:rPr>
              <a:t>da América  Latina liderada </a:t>
            </a:r>
            <a:r>
              <a:rPr lang="pt-BR" b="1" dirty="0">
                <a:solidFill>
                  <a:prstClr val="black"/>
                </a:solidFill>
              </a:rPr>
              <a:t>por Brasil, </a:t>
            </a:r>
            <a:r>
              <a:rPr lang="pt-BR" b="1" dirty="0" smtClean="0">
                <a:solidFill>
                  <a:prstClr val="black"/>
                </a:solidFill>
              </a:rPr>
              <a:t> seguido por Chile</a:t>
            </a:r>
            <a:r>
              <a:rPr lang="pt-BR" b="1" dirty="0">
                <a:solidFill>
                  <a:prstClr val="black"/>
                </a:solidFill>
              </a:rPr>
              <a:t>, Argentina e </a:t>
            </a:r>
            <a:r>
              <a:rPr lang="pt-BR" b="1" dirty="0" smtClean="0">
                <a:solidFill>
                  <a:prstClr val="black"/>
                </a:solidFill>
              </a:rPr>
              <a:t>México.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372200" y="1124744"/>
            <a:ext cx="2633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O índice (Score) leva em consideração o percentual de autores de cada país e o número de instituições afiliadas por artigo.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33903" y="1286801"/>
            <a:ext cx="950963" cy="990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Subtítulo 3"/>
          <p:cNvSpPr txBox="1">
            <a:spLocks/>
          </p:cNvSpPr>
          <p:nvPr/>
        </p:nvSpPr>
        <p:spPr>
          <a:xfrm>
            <a:off x="109789" y="6093296"/>
            <a:ext cx="885126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  <a:buClr>
                <a:srgbClr val="1F497D"/>
              </a:buClr>
            </a:pP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Fonte: </a:t>
            </a:r>
            <a:r>
              <a:rPr lang="pt-BR" sz="1200" dirty="0" err="1" smtClean="0">
                <a:solidFill>
                  <a:prstClr val="white">
                    <a:lumMod val="50000"/>
                  </a:prstClr>
                </a:solidFill>
              </a:rPr>
              <a:t>Nature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 527, 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S50–S51 (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12/11/2015)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 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(http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://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www.nature.com/nature/journal/v527/n7577_supp/full/527S50a.html)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Existe Forte Colaboração entre</a:t>
            </a:r>
            <a:br>
              <a:rPr lang="pt-BR" sz="2800" b="1" dirty="0" smtClean="0"/>
            </a:br>
            <a:r>
              <a:rPr lang="pt-BR" sz="2800" b="1" dirty="0" smtClean="0"/>
              <a:t>os Países da América Latina (2014)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74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03509" y="1661899"/>
            <a:ext cx="3145492" cy="830997"/>
          </a:xfrm>
          <a:prstGeom prst="rect">
            <a:avLst/>
          </a:prstGeom>
          <a:solidFill>
            <a:srgbClr val="66C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prstClr val="black"/>
                </a:solidFill>
              </a:rPr>
              <a:t>A maior parte dos estudantes estrangeiros está matriculada em cursos de Doutorado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78586" y="4365104"/>
            <a:ext cx="65835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46102"/>
              </p:ext>
            </p:extLst>
          </p:nvPr>
        </p:nvGraphicFramePr>
        <p:xfrm>
          <a:off x="1280205" y="1376772"/>
          <a:ext cx="643728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btítulo 3"/>
          <p:cNvSpPr txBox="1">
            <a:spLocks/>
          </p:cNvSpPr>
          <p:nvPr/>
        </p:nvSpPr>
        <p:spPr>
          <a:xfrm>
            <a:off x="1260220" y="5976664"/>
            <a:ext cx="7920292" cy="6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rgbClr val="1F497D"/>
              </a:buClr>
            </a:pPr>
            <a:r>
              <a:rPr lang="pt-BR" sz="13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Fonte: Plataforma Sucupira</a:t>
            </a:r>
            <a:r>
              <a:rPr lang="pt-B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pt-BR" sz="1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Internacionalização dos Programas de</a:t>
            </a:r>
            <a:br>
              <a:rPr lang="pt-BR" sz="2800" b="1" dirty="0" smtClean="0"/>
            </a:br>
            <a:r>
              <a:rPr lang="pt-BR" sz="2800" b="1" dirty="0" smtClean="0"/>
              <a:t>Pós-Graduação Brasileiros (2014)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517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79851"/>
              </p:ext>
            </p:extLst>
          </p:nvPr>
        </p:nvGraphicFramePr>
        <p:xfrm>
          <a:off x="181226" y="1835290"/>
          <a:ext cx="878154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75656" y="1484784"/>
            <a:ext cx="303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Doutorandos Matriculados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4604" y="4838214"/>
            <a:ext cx="3438096" cy="646331"/>
          </a:xfrm>
          <a:prstGeom prst="rect">
            <a:avLst/>
          </a:prstGeom>
          <a:solidFill>
            <a:srgbClr val="66C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</a:rPr>
              <a:t>65</a:t>
            </a:r>
            <a:r>
              <a:rPr lang="pt-BR" dirty="0">
                <a:solidFill>
                  <a:prstClr val="black"/>
                </a:solidFill>
              </a:rPr>
              <a:t>% dos estudantes internacionais no Brasil são do sexo masculino</a:t>
            </a:r>
          </a:p>
        </p:txBody>
      </p:sp>
      <p:sp>
        <p:nvSpPr>
          <p:cNvPr id="9" name="Subtítulo 3"/>
          <p:cNvSpPr txBox="1">
            <a:spLocks/>
          </p:cNvSpPr>
          <p:nvPr/>
        </p:nvSpPr>
        <p:spPr>
          <a:xfrm>
            <a:off x="1260220" y="5976664"/>
            <a:ext cx="7920292" cy="6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Aft>
                <a:spcPts val="600"/>
              </a:spcAft>
              <a:buClr>
                <a:srgbClr val="1F497D"/>
              </a:buClr>
            </a:pPr>
            <a:r>
              <a:rPr lang="pt-BR" sz="13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Fonte: Plataforma Sucupira</a:t>
            </a:r>
            <a:r>
              <a:rPr lang="pt-B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pt-BR" sz="1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Principais Nacionalidades dos</a:t>
            </a:r>
            <a:br>
              <a:rPr lang="pt-BR" sz="2800" b="1" dirty="0" smtClean="0"/>
            </a:br>
            <a:r>
              <a:rPr lang="pt-BR" sz="2800" b="1" dirty="0" smtClean="0"/>
              <a:t>Estudantes Estrangeiros no Brasil (2014)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55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06538"/>
            <a:ext cx="82296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0" y="2241247"/>
            <a:ext cx="9144000" cy="23762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Plataforma Sucupira</a:t>
            </a:r>
          </a:p>
          <a:p>
            <a:pPr algn="ctr" eaLnBrk="1" hangingPunct="1">
              <a:defRPr/>
            </a:pPr>
            <a:endParaRPr lang="pt-BR" altLang="pt-BR" sz="4000" b="1" dirty="0" smtClean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pt-BR" sz="3600" dirty="0"/>
              <a:t>Coleta de Dados para fins de acompanhamento e avaliação do SNPG</a:t>
            </a:r>
          </a:p>
          <a:p>
            <a:pPr algn="ctr" eaLnBrk="1" hangingPunct="1">
              <a:defRPr/>
            </a:pPr>
            <a:endParaRPr lang="pt-BR" altLang="pt-BR" sz="4000" b="1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1" y="981075"/>
            <a:ext cx="8640959" cy="4406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altLang="pt-BR" sz="2800" dirty="0"/>
              <a:t>N</a:t>
            </a:r>
            <a:r>
              <a:rPr lang="pt-BR" altLang="pt-BR" sz="2800" dirty="0" smtClean="0"/>
              <a:t>ova e importante </a:t>
            </a:r>
            <a:r>
              <a:rPr lang="pt-BR" altLang="pt-BR" sz="2800" b="1" dirty="0" smtClean="0"/>
              <a:t>ferramenta para coletar informações</a:t>
            </a:r>
            <a:r>
              <a:rPr lang="pt-BR" altLang="pt-BR" sz="2800" dirty="0" smtClean="0"/>
              <a:t>, </a:t>
            </a:r>
            <a:r>
              <a:rPr lang="pt-BR" altLang="pt-BR" sz="2800" b="1" dirty="0" smtClean="0"/>
              <a:t>realizar análises e avaliações </a:t>
            </a:r>
            <a:r>
              <a:rPr lang="pt-BR" altLang="pt-BR" sz="2800" dirty="0" smtClean="0"/>
              <a:t>e ser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base de referência </a:t>
            </a:r>
            <a:r>
              <a:rPr lang="pt-BR" altLang="pt-BR" sz="2800" dirty="0" smtClean="0"/>
              <a:t>do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SNPG</a:t>
            </a:r>
          </a:p>
          <a:p>
            <a:r>
              <a:rPr lang="pt-BR" altLang="pt-BR" sz="2800" dirty="0" smtClean="0"/>
              <a:t>Disponibilidade das </a:t>
            </a:r>
            <a:r>
              <a:rPr lang="pt-BR" altLang="pt-BR" sz="2800" b="1" dirty="0" smtClean="0"/>
              <a:t>informações em tempo real </a:t>
            </a:r>
            <a:r>
              <a:rPr lang="pt-BR" altLang="pt-BR" sz="2800" dirty="0" smtClean="0">
                <a:sym typeface="Wingdings" pitchFamily="2" charset="2"/>
              </a:rPr>
              <a:t> maior</a:t>
            </a:r>
            <a:r>
              <a:rPr lang="pt-BR" altLang="pt-BR" sz="2800" dirty="0" smtClean="0"/>
              <a:t> transparência para acompanhamento do SNPG</a:t>
            </a:r>
          </a:p>
          <a:p>
            <a:r>
              <a:rPr lang="pt-BR" altLang="pt-BR" sz="2800" b="1" dirty="0" smtClean="0"/>
              <a:t>Ferramenta gerencial e operacional</a:t>
            </a:r>
            <a:r>
              <a:rPr lang="pt-BR" altLang="pt-BR" sz="2800" dirty="0" smtClean="0"/>
              <a:t> para a CAPES, Pró-Reitores e Coordenadores de PPG</a:t>
            </a:r>
          </a:p>
          <a:p>
            <a:r>
              <a:rPr lang="pt-BR" altLang="pt-BR" sz="2800" dirty="0"/>
              <a:t>N</a:t>
            </a:r>
            <a:r>
              <a:rPr lang="pt-BR" altLang="pt-BR" sz="2800" dirty="0" smtClean="0"/>
              <a:t>ome é homenagem ao Professor </a:t>
            </a:r>
            <a:r>
              <a:rPr lang="pt-BR" altLang="pt-BR" sz="2800" b="1" dirty="0" smtClean="0"/>
              <a:t>Newton Sucupira</a:t>
            </a:r>
            <a:r>
              <a:rPr lang="pt-BR" altLang="pt-BR" sz="2800" dirty="0" smtClean="0"/>
              <a:t>, autor do Parecer CNE 977 de 1965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0541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600" b="1" dirty="0" smtClean="0"/>
              <a:t>O que é a Plataforma SUCUPIRA?</a:t>
            </a:r>
            <a:endParaRPr lang="pt-BR" alt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7350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4294967295"/>
          </p:nvPr>
        </p:nvSpPr>
        <p:spPr>
          <a:xfrm>
            <a:off x="107504" y="1225550"/>
            <a:ext cx="9036496" cy="44069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altLang="pt-BR" sz="3000" dirty="0" smtClean="0">
                <a:cs typeface="Arial" panose="020B0604020202020204" pitchFamily="34" charset="0"/>
              </a:rPr>
              <a:t>Maior </a:t>
            </a:r>
            <a:r>
              <a:rPr lang="pt-BR" altLang="pt-BR" sz="3000" b="1" dirty="0" smtClean="0">
                <a:cs typeface="Arial" panose="020B0604020202020204" pitchFamily="34" charset="0"/>
              </a:rPr>
              <a:t>transparência dos dados </a:t>
            </a:r>
            <a:r>
              <a:rPr lang="pt-BR" altLang="pt-BR" sz="3000" dirty="0" smtClean="0">
                <a:cs typeface="Arial" panose="020B0604020202020204" pitchFamily="34" charset="0"/>
              </a:rPr>
              <a:t>para toda a comunidade acadêmica</a:t>
            </a:r>
          </a:p>
          <a:p>
            <a:pPr>
              <a:spcAft>
                <a:spcPts val="600"/>
              </a:spcAft>
            </a:pPr>
            <a:r>
              <a:rPr lang="pt-BR" altLang="pt-BR" sz="3000" b="1" dirty="0" smtClean="0">
                <a:cs typeface="Arial" panose="020B0604020202020204" pitchFamily="34" charset="0"/>
              </a:rPr>
              <a:t>Redução de tempo, esforços e imprecisões </a:t>
            </a:r>
            <a:r>
              <a:rPr lang="pt-BR" altLang="pt-BR" sz="3000" dirty="0" smtClean="0">
                <a:cs typeface="Arial" panose="020B0604020202020204" pitchFamily="34" charset="0"/>
              </a:rPr>
              <a:t>na execução de avaliação do SNPG</a:t>
            </a:r>
          </a:p>
          <a:p>
            <a:pPr>
              <a:spcAft>
                <a:spcPts val="600"/>
              </a:spcAft>
            </a:pPr>
            <a:r>
              <a:rPr lang="pt-BR" altLang="pt-BR" sz="3000" dirty="0" smtClean="0">
                <a:cs typeface="Arial" panose="020B0604020202020204" pitchFamily="34" charset="0"/>
              </a:rPr>
              <a:t>Maior </a:t>
            </a:r>
            <a:r>
              <a:rPr lang="pt-BR" altLang="pt-BR" sz="3000" b="1" dirty="0" smtClean="0">
                <a:cs typeface="Arial" panose="020B0604020202020204" pitchFamily="34" charset="0"/>
              </a:rPr>
              <a:t>facilidade no acompanhamento da avaliação</a:t>
            </a:r>
          </a:p>
          <a:p>
            <a:pPr>
              <a:spcAft>
                <a:spcPts val="600"/>
              </a:spcAft>
            </a:pPr>
            <a:r>
              <a:rPr lang="pt-BR" altLang="pt-BR" sz="3000" b="1" dirty="0" smtClean="0">
                <a:cs typeface="Arial" panose="020B0604020202020204" pitchFamily="34" charset="0"/>
              </a:rPr>
              <a:t>Maior confiabilidade</a:t>
            </a:r>
            <a:r>
              <a:rPr lang="pt-BR" altLang="pt-BR" sz="3000" dirty="0" smtClean="0">
                <a:cs typeface="Arial" panose="020B0604020202020204" pitchFamily="34" charset="0"/>
              </a:rPr>
              <a:t>, precisão  e segurança das informações</a:t>
            </a:r>
          </a:p>
          <a:p>
            <a:pPr>
              <a:spcAft>
                <a:spcPts val="600"/>
              </a:spcAft>
            </a:pPr>
            <a:r>
              <a:rPr lang="pt-BR" altLang="pt-BR" sz="3000" dirty="0" smtClean="0">
                <a:cs typeface="Arial" panose="020B0604020202020204" pitchFamily="34" charset="0"/>
              </a:rPr>
              <a:t>Controle gerencial mais eficiente</a:t>
            </a:r>
            <a:endParaRPr lang="pt-BR" altLang="pt-BR" sz="3000" b="1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144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600" b="1" dirty="0" smtClean="0"/>
              <a:t>Avanços para os processos da CAPES?</a:t>
            </a:r>
          </a:p>
        </p:txBody>
      </p:sp>
    </p:spTree>
    <p:extLst>
      <p:ext uri="{BB962C8B-B14F-4D97-AF65-F5344CB8AC3E}">
        <p14:creationId xmlns:p14="http://schemas.microsoft.com/office/powerpoint/2010/main" val="11558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idx="4294967295"/>
          </p:nvPr>
        </p:nvSpPr>
        <p:spPr>
          <a:xfrm>
            <a:off x="342834" y="1556792"/>
            <a:ext cx="8621654" cy="44069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2400" b="1" dirty="0" smtClean="0">
                <a:cs typeface="Arial" panose="020B0604020202020204" pitchFamily="34" charset="0"/>
              </a:rPr>
              <a:t>Facilidade</a:t>
            </a:r>
            <a:r>
              <a:rPr lang="pt-BR" altLang="pt-BR" sz="2400" dirty="0" smtClean="0">
                <a:cs typeface="Arial" panose="020B0604020202020204" pitchFamily="34" charset="0"/>
              </a:rPr>
              <a:t> no processo de coleta e envio de informações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2400" dirty="0" smtClean="0">
                <a:cs typeface="Arial" panose="020B0604020202020204" pitchFamily="34" charset="0"/>
              </a:rPr>
              <a:t>Imediata </a:t>
            </a:r>
            <a:r>
              <a:rPr lang="pt-BR" altLang="pt-BR" sz="2400" b="1" dirty="0" smtClean="0">
                <a:cs typeface="Arial" panose="020B0604020202020204" pitchFamily="34" charset="0"/>
              </a:rPr>
              <a:t>visibilidade das informações </a:t>
            </a:r>
            <a:r>
              <a:rPr lang="pt-BR" altLang="pt-BR" sz="2400" dirty="0" smtClean="0">
                <a:cs typeface="Arial" panose="020B0604020202020204" pitchFamily="34" charset="0"/>
              </a:rPr>
              <a:t>da instituição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2400" b="1" dirty="0" smtClean="0">
                <a:cs typeface="Arial" panose="020B0604020202020204" pitchFamily="34" charset="0"/>
              </a:rPr>
              <a:t>Agilidade no processo de solicitações </a:t>
            </a:r>
            <a:r>
              <a:rPr lang="pt-BR" altLang="pt-BR" sz="2400" dirty="0" smtClean="0">
                <a:cs typeface="Arial" panose="020B0604020202020204" pitchFamily="34" charset="0"/>
              </a:rPr>
              <a:t>e facilidade na comunicação junto a CAPES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2400" b="1" dirty="0" smtClean="0">
                <a:cs typeface="Arial" panose="020B0604020202020204" pitchFamily="34" charset="0"/>
              </a:rPr>
              <a:t>Melhor acesso e maior disponibilidade de informações sobre todo o SNPG</a:t>
            </a:r>
            <a:r>
              <a:rPr lang="pt-BR" altLang="pt-BR" sz="2400" dirty="0" smtClean="0">
                <a:cs typeface="Arial" panose="020B0604020202020204" pitchFamily="34" charset="0"/>
              </a:rPr>
              <a:t> para elaborar metas, ações e políticas institucionais e respectivos planos de desenvolvimento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2400" b="1" dirty="0" smtClean="0">
                <a:cs typeface="Arial" panose="020B0604020202020204" pitchFamily="34" charset="0"/>
              </a:rPr>
              <a:t>Envio de informações em tempo real ao longo do ano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2400" dirty="0" smtClean="0">
                <a:cs typeface="Arial" panose="020B0604020202020204" pitchFamily="34" charset="0"/>
              </a:rPr>
              <a:t>Possibilidade de integração com sistemas de registro acadêmico-corporativos (etapa futura)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640"/>
            <a:ext cx="9144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pt-BR" sz="3600" b="1" dirty="0" smtClean="0"/>
              <a:t>Avanços para as Instituições de Ensino?</a:t>
            </a:r>
            <a:endParaRPr lang="pt-BR" alt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31985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567776"/>
              </p:ext>
            </p:extLst>
          </p:nvPr>
        </p:nvGraphicFramePr>
        <p:xfrm>
          <a:off x="467544" y="119675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18082" r="62463" b="68889"/>
          <a:stretch>
            <a:fillRect/>
          </a:stretch>
        </p:blipFill>
        <p:spPr bwMode="auto">
          <a:xfrm>
            <a:off x="3842422" y="4928098"/>
            <a:ext cx="1881705" cy="7738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/>
              <a:t>Etapas de implementação</a:t>
            </a:r>
            <a:endParaRPr lang="pt-BR" alt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8458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06538"/>
            <a:ext cx="82296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996952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pt-BR" b="1" dirty="0" smtClean="0"/>
              <a:t>GT Sistemas de Informação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340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0" y="2241247"/>
            <a:ext cx="9144000" cy="23762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Sistema Nacional de Pós-Graduação</a:t>
            </a:r>
            <a:br>
              <a:rPr lang="pt-BR" altLang="pt-BR" sz="4000" b="1" dirty="0" smtClean="0">
                <a:latin typeface="+mn-lt"/>
                <a:cs typeface="Arial" pitchFamily="34" charset="0"/>
              </a:rPr>
            </a:br>
            <a:r>
              <a:rPr lang="pt-BR" altLang="pt-BR" sz="4000" b="1" dirty="0" smtClean="0">
                <a:latin typeface="+mn-lt"/>
                <a:cs typeface="Arial" pitchFamily="34" charset="0"/>
              </a:rPr>
              <a:t>(SNPG)</a:t>
            </a:r>
          </a:p>
          <a:p>
            <a:pPr algn="ctr" eaLnBrk="1" hangingPunct="1">
              <a:defRPr/>
            </a:pPr>
            <a:endParaRPr lang="pt-BR" altLang="pt-BR" sz="4000" b="1" dirty="0" smtClean="0">
              <a:latin typeface="+mn-l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pt-BR" altLang="pt-BR" sz="4000" b="1" dirty="0" smtClean="0">
                <a:latin typeface="+mn-lt"/>
                <a:cs typeface="Arial" pitchFamily="34" charset="0"/>
              </a:rPr>
              <a:t>Processo e Sistema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1547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606" y="165893"/>
            <a:ext cx="3494162" cy="658814"/>
          </a:xfrm>
        </p:spPr>
        <p:txBody>
          <a:bodyPr/>
          <a:lstStyle/>
          <a:p>
            <a:pPr algn="ctr"/>
            <a:r>
              <a:rPr lang="pt-BR" b="1" dirty="0" smtClean="0"/>
              <a:t>Equipe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8607" y="4660549"/>
            <a:ext cx="299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Secretaria Executiva</a:t>
            </a:r>
          </a:p>
          <a:p>
            <a:pPr algn="r"/>
            <a:r>
              <a:rPr lang="pt-BR" dirty="0" smtClean="0"/>
              <a:t>Talita Moreira de Oliveira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2893" y="1451231"/>
            <a:ext cx="2457451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DAV</a:t>
            </a:r>
          </a:p>
          <a:p>
            <a:r>
              <a:rPr lang="pt-BR" sz="2000" b="1" dirty="0" smtClean="0"/>
              <a:t>DTI</a:t>
            </a:r>
          </a:p>
          <a:p>
            <a:r>
              <a:rPr lang="pt-BR" sz="2000" b="1" dirty="0"/>
              <a:t>CTC</a:t>
            </a:r>
          </a:p>
          <a:p>
            <a:r>
              <a:rPr lang="pt-BR" sz="2000" b="1" dirty="0" smtClean="0"/>
              <a:t>FOPROP</a:t>
            </a:r>
          </a:p>
          <a:p>
            <a:r>
              <a:rPr lang="pt-BR" sz="2000" b="1" dirty="0" smtClean="0"/>
              <a:t>CONFAP</a:t>
            </a:r>
          </a:p>
          <a:p>
            <a:r>
              <a:rPr lang="pt-BR" sz="2000" b="1" dirty="0" smtClean="0"/>
              <a:t>Equipe Sucupira</a:t>
            </a:r>
          </a:p>
          <a:p>
            <a:r>
              <a:rPr lang="pt-BR" sz="2000" b="1" dirty="0" smtClean="0"/>
              <a:t>Especialistas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91" y="495300"/>
            <a:ext cx="5214812" cy="584279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14325" y="5432074"/>
            <a:ext cx="299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Coordenação</a:t>
            </a:r>
          </a:p>
          <a:p>
            <a:pPr algn="r"/>
            <a:r>
              <a:rPr lang="pt-BR" dirty="0" smtClean="0"/>
              <a:t>Roberto C. S. Pacheco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9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226" y="3514246"/>
            <a:ext cx="2977350" cy="450968"/>
          </a:xfrm>
        </p:spPr>
        <p:txBody>
          <a:bodyPr>
            <a:normAutofit/>
          </a:bodyPr>
          <a:lstStyle/>
          <a:p>
            <a:r>
              <a:rPr lang="pt-BR" sz="1600" b="1" dirty="0" smtClean="0"/>
              <a:t>Portaria 141 – 13/11/2015</a:t>
            </a:r>
            <a:endParaRPr lang="pt-BR" sz="1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7438" y="4279060"/>
            <a:ext cx="7772400" cy="933450"/>
          </a:xfrm>
        </p:spPr>
        <p:txBody>
          <a:bodyPr>
            <a:normAutofit fontScale="92500"/>
          </a:bodyPr>
          <a:lstStyle/>
          <a:p>
            <a:pPr algn="r"/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</a:t>
            </a:r>
            <a:r>
              <a:rPr lang="pt-BR" sz="2400" dirty="0" smtClean="0"/>
              <a:t>de sistema integrado de informações para avaliação, acompanhamento e gestão da pós-graduação.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8" y="1832678"/>
            <a:ext cx="3989644" cy="1424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30344" y="420911"/>
            <a:ext cx="6683765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Missão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4237838" y="1832677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t-BR" sz="2200" dirty="0"/>
              <a:t>IMPORTANTE: “desenvolvimento” não se refere, naturalmente, à construção do sistema, mas sim à análise e proposição de diretrizes para o </a:t>
            </a:r>
            <a:r>
              <a:rPr lang="pt-BR" sz="2200" b="1" dirty="0"/>
              <a:t>surgimento de um sistema nacional de pós-graduação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699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714" y="313217"/>
            <a:ext cx="6683765" cy="1280890"/>
          </a:xfrm>
        </p:spPr>
        <p:txBody>
          <a:bodyPr/>
          <a:lstStyle/>
          <a:p>
            <a:r>
              <a:rPr lang="pt-BR" b="1" dirty="0" smtClean="0"/>
              <a:t>Objetivos Específicos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8" y="4336133"/>
            <a:ext cx="1976331" cy="1860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92688" y="6339566"/>
            <a:ext cx="2184393" cy="450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b="1" dirty="0" smtClean="0"/>
              <a:t>Portaria 141 – 13/11/2015</a:t>
            </a:r>
            <a:endParaRPr lang="pt-BR" sz="16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326724"/>
              </p:ext>
            </p:extLst>
          </p:nvPr>
        </p:nvGraphicFramePr>
        <p:xfrm>
          <a:off x="326548" y="443442"/>
          <a:ext cx="8731727" cy="433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2937675" y="4336133"/>
            <a:ext cx="58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/>
            <a:r>
              <a:rPr lang="pt-BR" sz="2000" dirty="0" smtClean="0"/>
              <a:t>O contrato do projeto Sucupira é uma referência documental para o GT, mas sua governança está fora do escopo do trabalho</a:t>
            </a:r>
            <a:endParaRPr lang="pt-BR" sz="20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526909" y="4485818"/>
            <a:ext cx="407194" cy="342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4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6125" y="297376"/>
            <a:ext cx="6683765" cy="641164"/>
          </a:xfrm>
        </p:spPr>
        <p:txBody>
          <a:bodyPr/>
          <a:lstStyle/>
          <a:p>
            <a:r>
              <a:rPr lang="pt-BR" dirty="0" smtClean="0"/>
              <a:t>Análise da Plataforma Sucupira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32" y="1662942"/>
            <a:ext cx="4187489" cy="405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5715157" y="6136980"/>
            <a:ext cx="323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Talita (CAPES)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99" y="1573435"/>
            <a:ext cx="4265881" cy="449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1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críticas (exemplos)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5" y="1655910"/>
            <a:ext cx="4047881" cy="28522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1" y="4513553"/>
            <a:ext cx="3847718" cy="11217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717" y="1655909"/>
            <a:ext cx="4349153" cy="43716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22007" y="6136980"/>
            <a:ext cx="433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GTs</a:t>
            </a:r>
            <a:r>
              <a:rPr lang="pt-BR" dirty="0" smtClean="0"/>
              <a:t> (Reunião de 17 e 18 de </a:t>
            </a:r>
            <a:r>
              <a:rPr lang="pt-BR" dirty="0" err="1" smtClean="0"/>
              <a:t>Fev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2953" y="5842896"/>
            <a:ext cx="433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Pacheco (pesquisas – em andamento)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8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737" y="157164"/>
            <a:ext cx="6683765" cy="1280890"/>
          </a:xfrm>
        </p:spPr>
        <p:txBody>
          <a:bodyPr/>
          <a:lstStyle/>
          <a:p>
            <a:r>
              <a:rPr lang="pt-BR" dirty="0" smtClean="0"/>
              <a:t>Expectativas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02706" y="954015"/>
            <a:ext cx="8149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Qualidade de informação</a:t>
            </a:r>
            <a:r>
              <a:rPr lang="pt-BR" sz="2000" dirty="0" smtClean="0"/>
              <a:t> – juntamente com o GT sobre o sistema de avaliação averiguar a qualidade da informação capturada e tratada pela Plataforma Sucupira.</a:t>
            </a:r>
          </a:p>
          <a:p>
            <a:endParaRPr lang="pt-BR" sz="2000" b="1" dirty="0"/>
          </a:p>
          <a:p>
            <a:r>
              <a:rPr lang="pt-BR" sz="2000" b="1" dirty="0" smtClean="0"/>
              <a:t>Indicadores suplementares –</a:t>
            </a:r>
            <a:r>
              <a:rPr lang="pt-BR" sz="2000" dirty="0" smtClean="0"/>
              <a:t> verificar a viabilidade de produção de aplicativos suplementares que venham a apoiar a avaliação</a:t>
            </a:r>
          </a:p>
          <a:p>
            <a:endParaRPr lang="pt-BR" sz="2000" b="1" dirty="0"/>
          </a:p>
          <a:p>
            <a:r>
              <a:rPr lang="pt-BR" sz="2000" b="1" dirty="0" smtClean="0"/>
              <a:t>Estado da arte</a:t>
            </a:r>
            <a:r>
              <a:rPr lang="pt-BR" sz="2000" dirty="0" smtClean="0"/>
              <a:t> – indicar tendências e disponibilidades no estado da arte de TIC para serem incorporadas à Plataforma Sucupira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6" y="3752315"/>
            <a:ext cx="2961084" cy="2876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133" y="3914776"/>
            <a:ext cx="2368370" cy="2790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03" y="3832411"/>
            <a:ext cx="2318857" cy="29468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aixaDeTexto 10"/>
          <p:cNvSpPr txBox="1"/>
          <p:nvPr/>
        </p:nvSpPr>
        <p:spPr>
          <a:xfrm>
            <a:off x="7440744" y="5190369"/>
            <a:ext cx="170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DAV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4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58750"/>
            <a:ext cx="9144000" cy="1468800"/>
          </a:xfrm>
        </p:spPr>
        <p:txBody>
          <a:bodyPr/>
          <a:lstStyle/>
          <a:p>
            <a:pPr algn="ctr"/>
            <a:r>
              <a:rPr lang="pt-BR" b="1" dirty="0" smtClean="0"/>
              <a:t>Benchmark e visão de futuro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3530129"/>
            <a:ext cx="9144000" cy="860400"/>
          </a:xfrm>
        </p:spPr>
        <p:txBody>
          <a:bodyPr/>
          <a:lstStyle/>
          <a:p>
            <a:pPr algn="ctr"/>
            <a:r>
              <a:rPr lang="pt-BR" dirty="0" smtClean="0"/>
              <a:t>Como são os sistemas internacionais e quais são as tendências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5757" y="0"/>
            <a:ext cx="6683765" cy="1280890"/>
          </a:xfrm>
        </p:spPr>
        <p:txBody>
          <a:bodyPr/>
          <a:lstStyle/>
          <a:p>
            <a:r>
              <a:rPr lang="pt-BR" dirty="0" smtClean="0"/>
              <a:t>Análise de sistemas e padrões afins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02" y="1752600"/>
            <a:ext cx="2596161" cy="2098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aixaDeTexto 3"/>
          <p:cNvSpPr txBox="1"/>
          <p:nvPr/>
        </p:nvSpPr>
        <p:spPr>
          <a:xfrm>
            <a:off x="3421453" y="1273478"/>
            <a:ext cx="272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CERIF</a:t>
            </a:r>
          </a:p>
          <a:p>
            <a:r>
              <a:rPr lang="pt-BR" sz="2400" b="1" dirty="0" err="1">
                <a:solidFill>
                  <a:srgbClr val="00B050"/>
                </a:solidFill>
              </a:rPr>
              <a:t>EduCAPES</a:t>
            </a:r>
            <a:endParaRPr lang="pt-BR" sz="2400" b="1" dirty="0">
              <a:solidFill>
                <a:srgbClr val="00B050"/>
              </a:solidFill>
            </a:endParaRPr>
          </a:p>
          <a:p>
            <a:r>
              <a:rPr lang="pt-BR" sz="2400" b="1" dirty="0" smtClean="0">
                <a:solidFill>
                  <a:srgbClr val="00B050"/>
                </a:solidFill>
              </a:rPr>
              <a:t>Plataforma Lattes</a:t>
            </a:r>
          </a:p>
          <a:p>
            <a:r>
              <a:rPr lang="pt-BR" sz="2400" b="1" dirty="0" err="1">
                <a:solidFill>
                  <a:srgbClr val="FF0000"/>
                </a:solidFill>
              </a:rPr>
              <a:t>Plisa</a:t>
            </a:r>
            <a:r>
              <a:rPr lang="pt-BR" sz="2400" b="1" dirty="0">
                <a:solidFill>
                  <a:srgbClr val="FF0000"/>
                </a:solidFill>
              </a:rPr>
              <a:t> PAHO/WHO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Portal Inovação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SciENCV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err="1">
                <a:solidFill>
                  <a:srgbClr val="FF0000"/>
                </a:solidFill>
              </a:rPr>
              <a:t>SciVal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err="1" smtClean="0">
                <a:solidFill>
                  <a:srgbClr val="00B050"/>
                </a:solidFill>
              </a:rPr>
              <a:t>SIFAPs</a:t>
            </a:r>
            <a:endParaRPr lang="pt-BR" sz="2400" b="1" dirty="0" smtClean="0">
              <a:solidFill>
                <a:srgbClr val="00B050"/>
              </a:solidFill>
            </a:endParaRPr>
          </a:p>
          <a:p>
            <a:r>
              <a:rPr lang="pt-BR" sz="2400" b="1" dirty="0">
                <a:solidFill>
                  <a:srgbClr val="00B050"/>
                </a:solidFill>
              </a:rPr>
              <a:t>SINAES/MEC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Starmetrics</a:t>
            </a:r>
            <a:r>
              <a:rPr lang="pt-BR" sz="2400" b="1" dirty="0" smtClean="0">
                <a:solidFill>
                  <a:srgbClr val="FF0000"/>
                </a:solidFill>
              </a:rPr>
              <a:t> e VIVO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68" y="2830059"/>
            <a:ext cx="2753820" cy="5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16" y="1615669"/>
            <a:ext cx="2659472" cy="7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522" y="4619625"/>
            <a:ext cx="948146" cy="879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139" y="5580925"/>
            <a:ext cx="1653778" cy="923039"/>
          </a:xfrm>
          <a:prstGeom prst="rect">
            <a:avLst/>
          </a:prstGeom>
        </p:spPr>
      </p:pic>
      <p:pic>
        <p:nvPicPr>
          <p:cNvPr id="9" name="Picture 3" descr="sciencv-logo-lar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968" y="4320427"/>
            <a:ext cx="1551911" cy="68128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6244" y="5498636"/>
            <a:ext cx="1549401" cy="532127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765" y="3371693"/>
            <a:ext cx="2593942" cy="1897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32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81" y="185739"/>
            <a:ext cx="6683765" cy="776286"/>
          </a:xfrm>
        </p:spPr>
        <p:txBody>
          <a:bodyPr/>
          <a:lstStyle/>
          <a:p>
            <a:pPr algn="ctr"/>
            <a:r>
              <a:rPr lang="pt-BR" dirty="0" smtClean="0"/>
              <a:t>Hipóteses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1087365"/>
            <a:ext cx="8928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Posicionamento</a:t>
            </a:r>
            <a:r>
              <a:rPr lang="pt-BR" sz="2200" dirty="0" smtClean="0"/>
              <a:t> – Plataforma Sucupira manteve desenho de fluxo de dados coleta-acreditação-tratamento-avaliação de suas soluções anteriores. </a:t>
            </a:r>
            <a:r>
              <a:rPr lang="pt-BR" sz="2200" i="1" dirty="0" smtClean="0"/>
              <a:t>Plataformas contemporâneas de </a:t>
            </a:r>
            <a:r>
              <a:rPr lang="pt-BR" sz="2200" i="1" dirty="0" err="1" smtClean="0"/>
              <a:t>e-Gov</a:t>
            </a:r>
            <a:r>
              <a:rPr lang="pt-BR" sz="2200" i="1" dirty="0" smtClean="0"/>
              <a:t> são </a:t>
            </a:r>
            <a:r>
              <a:rPr lang="pt-BR" sz="2200" i="1" dirty="0" err="1" smtClean="0"/>
              <a:t>multi-facetadas</a:t>
            </a:r>
            <a:r>
              <a:rPr lang="pt-BR" sz="2200" i="1" dirty="0" smtClean="0"/>
              <a:t> </a:t>
            </a:r>
          </a:p>
          <a:p>
            <a:r>
              <a:rPr lang="pt-BR" sz="2200" dirty="0" smtClean="0"/>
              <a:t>(ex. coordenadores de PPG não conseguem utilizá-la para sua própria gestão)</a:t>
            </a:r>
          </a:p>
          <a:p>
            <a:endParaRPr lang="pt-BR" sz="2200" b="1" dirty="0"/>
          </a:p>
          <a:p>
            <a:r>
              <a:rPr lang="pt-BR" sz="2200" b="1" dirty="0" smtClean="0"/>
              <a:t>Interoperabilidade institucional –</a:t>
            </a:r>
            <a:r>
              <a:rPr lang="pt-BR" sz="2200" dirty="0" smtClean="0"/>
              <a:t> desvinculação com serviços de interoperabilidade com as IES que mantém sistemas corporativos significou perdas </a:t>
            </a:r>
            <a:r>
              <a:rPr lang="pt-BR" sz="2200" dirty="0"/>
              <a:t> </a:t>
            </a:r>
            <a:r>
              <a:rPr lang="pt-BR" sz="2200" dirty="0" smtClean="0"/>
              <a:t>de usabilidade para coordenadores e de governança das IES sobre seus próprios dados.</a:t>
            </a:r>
          </a:p>
          <a:p>
            <a:endParaRPr lang="pt-BR" sz="2200" b="1" dirty="0"/>
          </a:p>
          <a:p>
            <a:r>
              <a:rPr lang="pt-BR" sz="2200" b="1" dirty="0" smtClean="0"/>
              <a:t>Sistemas das áreas de avaliação</a:t>
            </a:r>
            <a:r>
              <a:rPr lang="pt-BR" sz="2200" dirty="0" smtClean="0"/>
              <a:t> – os chamados “coletinhas” que algumas áreas utilizaram para livros, produção tecnológica ou outro indicador complementar revelava não somente um desacordo com a Plataforma Coleta, mas também a existência de regras e requisitos que podem não ter sido considerados no projeto Sucupira.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9404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Próximos passos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95424"/>
            <a:ext cx="8928992" cy="4741887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/>
              <a:t>Quanto às criticas e sugestões da Sucupira</a:t>
            </a:r>
          </a:p>
          <a:p>
            <a:pPr lvl="1"/>
            <a:r>
              <a:rPr lang="pt-BR" sz="2200" dirty="0" smtClean="0"/>
              <a:t>Captura de dados (até 20 de abril)</a:t>
            </a:r>
          </a:p>
          <a:p>
            <a:pPr lvl="1"/>
            <a:r>
              <a:rPr lang="pt-BR" sz="2200" dirty="0" smtClean="0"/>
              <a:t>Análise de conteúdo (até 20 de maio)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/>
              <a:t>Relacionamento com demais </a:t>
            </a:r>
            <a:r>
              <a:rPr lang="pt-BR" sz="2400" b="1" dirty="0" err="1" smtClean="0"/>
              <a:t>GTs</a:t>
            </a:r>
            <a:endParaRPr lang="pt-BR" sz="2400" b="1" dirty="0" smtClean="0"/>
          </a:p>
          <a:p>
            <a:pPr lvl="1"/>
            <a:r>
              <a:rPr lang="pt-BR" sz="2200" dirty="0" smtClean="0"/>
              <a:t>Respostas dos </a:t>
            </a:r>
            <a:r>
              <a:rPr lang="pt-BR" sz="2200" dirty="0" err="1" smtClean="0"/>
              <a:t>GTs</a:t>
            </a:r>
            <a:r>
              <a:rPr lang="pt-BR" sz="2200" dirty="0" smtClean="0"/>
              <a:t> às questões de referência (até 20 de maio)</a:t>
            </a:r>
          </a:p>
          <a:p>
            <a:pPr lvl="1"/>
            <a:r>
              <a:rPr lang="pt-BR" sz="2200" dirty="0" smtClean="0"/>
              <a:t>Análise das respostas (até 30 de maio)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/>
              <a:t>Relatório Parcial (até 30 de maio)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/>
              <a:t>Workshop com especialistas em </a:t>
            </a:r>
            <a:r>
              <a:rPr lang="pt-BR" sz="2400" b="1" dirty="0" err="1" smtClean="0"/>
              <a:t>e-Gov</a:t>
            </a:r>
            <a:r>
              <a:rPr lang="pt-BR" sz="2400" b="1" dirty="0" smtClean="0"/>
              <a:t> e em CT&amp;I </a:t>
            </a:r>
          </a:p>
          <a:p>
            <a:pPr lvl="1"/>
            <a:r>
              <a:rPr lang="pt-BR" sz="2200" dirty="0" smtClean="0"/>
              <a:t>Fase I – Maio (juntamente com GT de Avaliação)</a:t>
            </a:r>
          </a:p>
          <a:p>
            <a:pPr lvl="1"/>
            <a:r>
              <a:rPr lang="pt-BR" sz="2200" dirty="0" smtClean="0"/>
              <a:t>Fase II – Junho (a confirmar com DAV)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/>
              <a:t>Relatório final (até 30 de Julho)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079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0399" y="1988840"/>
            <a:ext cx="89644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Reconhecimento e confiabilidade </a:t>
            </a:r>
            <a:r>
              <a:rPr lang="pt-BR" sz="2800" dirty="0"/>
              <a:t>fundados na qualidade assegurada pela </a:t>
            </a:r>
            <a:r>
              <a:rPr lang="pt-BR" sz="2800" b="1" dirty="0"/>
              <a:t>análise dos </a:t>
            </a:r>
            <a:r>
              <a:rPr lang="pt-BR" sz="2800" b="1" dirty="0" smtClean="0"/>
              <a:t>pares</a:t>
            </a:r>
            <a:endParaRPr lang="pt-BR" sz="2800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Critérios</a:t>
            </a:r>
            <a:r>
              <a:rPr lang="pt-BR" sz="2800" dirty="0"/>
              <a:t> periodicamente estabelecidos pela </a:t>
            </a:r>
            <a:r>
              <a:rPr lang="pt-BR" sz="2800" b="1" dirty="0"/>
              <a:t>comunidade </a:t>
            </a:r>
            <a:r>
              <a:rPr lang="pt-BR" sz="2800" b="1" dirty="0" smtClean="0"/>
              <a:t>acadêmica</a:t>
            </a:r>
            <a:endParaRPr lang="pt-BR" sz="2800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Subsídios ao </a:t>
            </a:r>
            <a:r>
              <a:rPr lang="pt-BR" sz="2800" b="1" dirty="0" smtClean="0"/>
              <a:t>fomento</a:t>
            </a:r>
            <a:endParaRPr lang="pt-BR" sz="2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Fundamentos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230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548680"/>
            <a:ext cx="9144000" cy="439248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  <a:tabLst>
                <a:tab pos="536575" algn="l"/>
              </a:tabLst>
            </a:pPr>
            <a:r>
              <a:rPr lang="pt-BR" sz="6600" b="1" cap="all" dirty="0" smtClean="0">
                <a:latin typeface="+mj-lt"/>
                <a:ea typeface="Times New Roman"/>
                <a:cs typeface="Times New Roman"/>
              </a:rPr>
              <a:t>COMENTÁRIOS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  <a:tabLst>
                <a:tab pos="536575" algn="l"/>
              </a:tabLst>
            </a:pPr>
            <a:endParaRPr lang="pt-BR" sz="6600" b="1" cap="all" dirty="0" smtClean="0">
              <a:latin typeface="+mj-lt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  <a:tabLst>
                <a:tab pos="536575" algn="l"/>
              </a:tabLst>
            </a:pPr>
            <a:endParaRPr lang="pt-BR" sz="6600" b="1" cap="all" dirty="0">
              <a:latin typeface="+mj-lt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  <a:tabLst>
                <a:tab pos="536575" algn="l"/>
              </a:tabLst>
            </a:pPr>
            <a:r>
              <a:rPr lang="pt-BR" sz="6600" b="1" cap="all" dirty="0" smtClean="0">
                <a:latin typeface="+mj-lt"/>
                <a:ea typeface="Times New Roman"/>
                <a:cs typeface="Times New Roman"/>
              </a:rPr>
              <a:t>Questões?</a:t>
            </a:r>
            <a:endParaRPr lang="pt-BR" sz="6600" b="1" cap="all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3732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Arlindo </a:t>
            </a:r>
            <a:r>
              <a:rPr lang="pt-BR" b="1" dirty="0" err="1" smtClean="0"/>
              <a:t>Philippi</a:t>
            </a:r>
            <a:r>
              <a:rPr lang="pt-BR" b="1" dirty="0" smtClean="0"/>
              <a:t> Jr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aphij@usp.br</a:t>
            </a:r>
          </a:p>
        </p:txBody>
      </p:sp>
    </p:spTree>
    <p:extLst>
      <p:ext uri="{BB962C8B-B14F-4D97-AF65-F5344CB8AC3E}">
        <p14:creationId xmlns:p14="http://schemas.microsoft.com/office/powerpoint/2010/main" val="12645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399" y="1988840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/>
              <a:t>Estabelecer padrão de qualidade</a:t>
            </a:r>
            <a:r>
              <a:rPr lang="pt-BR" sz="2800" dirty="0" smtClean="0"/>
              <a:t> dos cursos de mestrado e doutorado</a:t>
            </a:r>
            <a:endParaRPr lang="pt-BR" sz="2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/>
              <a:t>Subsidiar política de desenvolvimento </a:t>
            </a:r>
            <a:r>
              <a:rPr lang="pt-BR" sz="2800" dirty="0" smtClean="0"/>
              <a:t>da Pós-Graduação e fundamentar decisões sobre fomento</a:t>
            </a:r>
            <a:endParaRPr lang="pt-BR" sz="2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Identificar necessidades, </a:t>
            </a:r>
            <a:r>
              <a:rPr lang="pt-BR" sz="2800" b="1" dirty="0" smtClean="0"/>
              <a:t>orientar e induzir </a:t>
            </a:r>
            <a:r>
              <a:rPr lang="pt-BR" sz="2800" dirty="0" smtClean="0"/>
              <a:t>o desenvolvimento da Pós-Graduação</a:t>
            </a:r>
            <a:endParaRPr lang="pt-BR" sz="28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Objetivos da Avaliação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587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21"/>
          <p:cNvGrpSpPr>
            <a:grpSpLocks/>
          </p:cNvGrpSpPr>
          <p:nvPr/>
        </p:nvGrpSpPr>
        <p:grpSpPr bwMode="auto">
          <a:xfrm>
            <a:off x="107504" y="1342399"/>
            <a:ext cx="8928992" cy="4102825"/>
            <a:chOff x="1134" y="1271"/>
            <a:chExt cx="1872" cy="798"/>
          </a:xfrm>
        </p:grpSpPr>
        <p:cxnSp>
          <p:nvCxnSpPr>
            <p:cNvPr id="7" name="_s401436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 flipV="1">
              <a:off x="2211" y="1418"/>
              <a:ext cx="222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401435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5400000" flipH="1" flipV="1">
              <a:off x="1707" y="1418"/>
              <a:ext cx="222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_s401430"/>
            <p:cNvSpPr>
              <a:spLocks noChangeArrowheads="1"/>
            </p:cNvSpPr>
            <p:nvPr/>
          </p:nvSpPr>
          <p:spPr bwMode="auto">
            <a:xfrm>
              <a:off x="1638" y="127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altLang="pt-BR" sz="3200" b="1" dirty="0">
                  <a:solidFill>
                    <a:prstClr val="black"/>
                  </a:solidFill>
                  <a:latin typeface="Calibri"/>
                </a:rPr>
                <a:t>Sistema de Avaliação</a:t>
              </a:r>
            </a:p>
            <a:p>
              <a:pPr algn="ctr" eaLnBrk="1" hangingPunct="1"/>
              <a:r>
                <a:rPr lang="pt-BR" altLang="pt-BR" sz="3200" b="1" dirty="0">
                  <a:solidFill>
                    <a:prstClr val="black"/>
                  </a:solidFill>
                  <a:latin typeface="Calibri"/>
                </a:rPr>
                <a:t>da Pós-Graduação</a:t>
              </a:r>
            </a:p>
          </p:txBody>
        </p:sp>
        <p:sp>
          <p:nvSpPr>
            <p:cNvPr id="10" name="_s401432"/>
            <p:cNvSpPr>
              <a:spLocks noChangeArrowheads="1"/>
            </p:cNvSpPr>
            <p:nvPr/>
          </p:nvSpPr>
          <p:spPr bwMode="auto">
            <a:xfrm>
              <a:off x="1134" y="178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altLang="pt-BR" sz="3200" b="1">
                  <a:solidFill>
                    <a:prstClr val="black"/>
                  </a:solidFill>
                  <a:latin typeface="Calibri"/>
                </a:rPr>
                <a:t>Entrada</a:t>
              </a:r>
            </a:p>
            <a:p>
              <a:pPr algn="ctr" eaLnBrk="1" hangingPunct="1"/>
              <a:r>
                <a:rPr lang="pt-BR" altLang="pt-BR" b="1">
                  <a:solidFill>
                    <a:prstClr val="black"/>
                  </a:solidFill>
                  <a:latin typeface="Calibri"/>
                </a:rPr>
                <a:t>Avaliação de Propostas de </a:t>
              </a:r>
            </a:p>
            <a:p>
              <a:pPr algn="ctr" eaLnBrk="1" hangingPunct="1"/>
              <a:r>
                <a:rPr lang="pt-BR" altLang="pt-BR" b="1">
                  <a:solidFill>
                    <a:prstClr val="black"/>
                  </a:solidFill>
                  <a:latin typeface="Calibri"/>
                </a:rPr>
                <a:t>Cursos Novos </a:t>
              </a:r>
            </a:p>
          </p:txBody>
        </p:sp>
        <p:sp>
          <p:nvSpPr>
            <p:cNvPr id="11" name="_s401433"/>
            <p:cNvSpPr>
              <a:spLocks noChangeArrowheads="1"/>
            </p:cNvSpPr>
            <p:nvPr/>
          </p:nvSpPr>
          <p:spPr bwMode="auto">
            <a:xfrm>
              <a:off x="2142" y="178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altLang="pt-BR" sz="3200" b="1">
                  <a:solidFill>
                    <a:prstClr val="black"/>
                  </a:solidFill>
                  <a:latin typeface="Calibri"/>
                </a:rPr>
                <a:t>Permanência</a:t>
              </a:r>
            </a:p>
            <a:p>
              <a:pPr algn="ctr" eaLnBrk="1" hangingPunct="1"/>
              <a:r>
                <a:rPr lang="pt-BR" altLang="pt-BR" b="1">
                  <a:solidFill>
                    <a:prstClr val="black"/>
                  </a:solidFill>
                  <a:latin typeface="Calibri"/>
                </a:rPr>
                <a:t>Avaliação Quadrienal dos </a:t>
              </a:r>
            </a:p>
            <a:p>
              <a:pPr algn="ctr" eaLnBrk="1" hangingPunct="1"/>
              <a:r>
                <a:rPr lang="pt-BR" altLang="pt-BR" b="1">
                  <a:solidFill>
                    <a:prstClr val="black"/>
                  </a:solidFill>
                  <a:latin typeface="Calibri"/>
                </a:rPr>
                <a:t>Cursos de Pós-Graduação</a:t>
              </a:r>
              <a:endParaRPr lang="pt-BR" altLang="pt-BR" sz="3200" b="1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0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3200" b="1" dirty="0">
                <a:latin typeface="+mn-lt"/>
              </a:rPr>
              <a:t>Avaliação de Propostas </a:t>
            </a:r>
            <a:r>
              <a:rPr lang="pt-BR" altLang="pt-BR" sz="3200" b="1" dirty="0" smtClean="0">
                <a:latin typeface="+mn-lt"/>
              </a:rPr>
              <a:t>de Cursos </a:t>
            </a:r>
            <a:r>
              <a:rPr lang="pt-BR" altLang="pt-BR" sz="3200" b="1" dirty="0">
                <a:latin typeface="+mn-lt"/>
              </a:rPr>
              <a:t>Novos – APCN</a:t>
            </a: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406975" y="3382526"/>
            <a:ext cx="2376488" cy="1008063"/>
          </a:xfrm>
          <a:prstGeom prst="homePlate">
            <a:avLst>
              <a:gd name="adj" fmla="val 58937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600" b="1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33950" y="3409216"/>
            <a:ext cx="2016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1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50825" y="1505109"/>
            <a:ext cx="3421856" cy="1530401"/>
          </a:xfrm>
          <a:prstGeom prst="rect">
            <a:avLst/>
          </a:prstGeom>
          <a:noFill/>
          <a:ln w="222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As propostas são elaboradas pelas Instituições e enviadas por meio de aplicativo próprio, observando os requisitos e prazos </a:t>
            </a:r>
            <a:r>
              <a:rPr lang="pt-BR" altLang="pt-BR" dirty="0" smtClean="0">
                <a:latin typeface="+mn-lt"/>
              </a:rPr>
              <a:t>pré-definidos</a:t>
            </a:r>
            <a:endParaRPr lang="pt-BR" altLang="pt-BR" sz="1500" dirty="0">
              <a:latin typeface="+mn-lt"/>
            </a:endParaRP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2494538" y="3382526"/>
            <a:ext cx="2305050" cy="1008063"/>
          </a:xfrm>
          <a:prstGeom prst="chevron">
            <a:avLst>
              <a:gd name="adj" fmla="val 57165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67563" y="3409216"/>
            <a:ext cx="2016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2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49850" y="3750528"/>
            <a:ext cx="16573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Submissão </a:t>
            </a:r>
            <a:r>
              <a:rPr lang="pt-BR" altLang="pt-BR" sz="1600" b="1" dirty="0" smtClean="0">
                <a:latin typeface="+mn-lt"/>
              </a:rPr>
              <a:t>das Propostas </a:t>
            </a:r>
            <a:r>
              <a:rPr lang="pt-BR" altLang="pt-BR" sz="1600" b="1" dirty="0">
                <a:latin typeface="+mn-lt"/>
              </a:rPr>
              <a:t>à </a:t>
            </a:r>
            <a:r>
              <a:rPr lang="pt-BR" altLang="pt-BR" sz="1600" b="1" dirty="0" smtClean="0">
                <a:latin typeface="+mn-lt"/>
              </a:rPr>
              <a:t>CAPES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3048128" y="3657825"/>
            <a:ext cx="11831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Análise </a:t>
            </a:r>
            <a:r>
              <a:rPr lang="pt-BR" altLang="pt-BR" sz="1600" b="1" dirty="0" smtClean="0">
                <a:latin typeface="+mn-lt"/>
              </a:rPr>
              <a:t>pelas Comissões</a:t>
            </a:r>
            <a:endParaRPr lang="pt-BR" altLang="pt-BR" sz="1600" b="1" dirty="0">
              <a:latin typeface="+mn-lt"/>
            </a:endParaRPr>
          </a:p>
          <a:p>
            <a:pPr algn="ctr"/>
            <a:r>
              <a:rPr lang="pt-BR" altLang="pt-BR" sz="1600" b="1" dirty="0" smtClean="0">
                <a:latin typeface="+mn-lt"/>
              </a:rPr>
              <a:t>de </a:t>
            </a:r>
            <a:r>
              <a:rPr lang="pt-BR" altLang="pt-BR" sz="1600" b="1" dirty="0">
                <a:latin typeface="+mn-lt"/>
              </a:rPr>
              <a:t>Área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93" name="AutoShape 13"/>
          <p:cNvSpPr>
            <a:spLocks noChangeArrowheads="1"/>
          </p:cNvSpPr>
          <p:nvPr/>
        </p:nvSpPr>
        <p:spPr bwMode="auto">
          <a:xfrm>
            <a:off x="4510663" y="3382526"/>
            <a:ext cx="2305050" cy="1008063"/>
          </a:xfrm>
          <a:prstGeom prst="chevron">
            <a:avLst>
              <a:gd name="adj" fmla="val 57165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4583688" y="3422065"/>
            <a:ext cx="2016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3</a:t>
            </a: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4947290" y="3657825"/>
            <a:ext cx="1366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Análise e decisão pelo CTC-ES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96" name="AutoShape 16"/>
          <p:cNvSpPr>
            <a:spLocks noChangeArrowheads="1"/>
          </p:cNvSpPr>
          <p:nvPr/>
        </p:nvSpPr>
        <p:spPr bwMode="auto">
          <a:xfrm>
            <a:off x="6526788" y="3382526"/>
            <a:ext cx="2305050" cy="1008063"/>
          </a:xfrm>
          <a:prstGeom prst="chevron">
            <a:avLst>
              <a:gd name="adj" fmla="val 57165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6599813" y="3422065"/>
            <a:ext cx="2016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4</a:t>
            </a:r>
          </a:p>
        </p:txBody>
      </p: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7101644" y="3742889"/>
            <a:ext cx="1366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Deliberação do CNE/MEC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99" name="Text Box 20"/>
          <p:cNvSpPr txBox="1">
            <a:spLocks noChangeArrowheads="1"/>
          </p:cNvSpPr>
          <p:nvPr/>
        </p:nvSpPr>
        <p:spPr bwMode="auto">
          <a:xfrm>
            <a:off x="323850" y="4962089"/>
            <a:ext cx="3240088" cy="1253402"/>
          </a:xfrm>
          <a:prstGeom prst="rect">
            <a:avLst/>
          </a:prstGeom>
          <a:noFill/>
          <a:ln w="222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As propostas são analisadas por comissões de consultores especialistas que emitem com pareceres e nota para cada </a:t>
            </a:r>
            <a:r>
              <a:rPr lang="pt-BR" altLang="pt-BR" dirty="0" smtClean="0">
                <a:latin typeface="+mn-lt"/>
              </a:rPr>
              <a:t>curso</a:t>
            </a:r>
            <a:endParaRPr lang="pt-BR" altLang="pt-BR" dirty="0">
              <a:latin typeface="+mn-lt"/>
            </a:endParaRPr>
          </a:p>
        </p:txBody>
      </p:sp>
      <p:sp>
        <p:nvSpPr>
          <p:cNvPr id="16400" name="Text Box 22"/>
          <p:cNvSpPr txBox="1">
            <a:spLocks noChangeArrowheads="1"/>
          </p:cNvSpPr>
          <p:nvPr/>
        </p:nvSpPr>
        <p:spPr bwMode="auto">
          <a:xfrm>
            <a:off x="4068069" y="1289085"/>
            <a:ext cx="4897238" cy="1807400"/>
          </a:xfrm>
          <a:prstGeom prst="rect">
            <a:avLst/>
          </a:prstGeom>
          <a:noFill/>
          <a:ln w="222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Os pareceres das Comissões de Área e as propostas são analisados  por dois relatores membros do CTC-ES, que apresentam pareceres conclusivos ao colegiado. O CTC-ES aprecia o parecer e decide pela recomendação ou não do </a:t>
            </a:r>
            <a:r>
              <a:rPr lang="pt-BR" altLang="pt-BR" dirty="0" smtClean="0">
                <a:latin typeface="+mn-lt"/>
              </a:rPr>
              <a:t>curso</a:t>
            </a:r>
            <a:endParaRPr lang="pt-BR" altLang="pt-BR" dirty="0">
              <a:latin typeface="+mn-lt"/>
            </a:endParaRPr>
          </a:p>
        </p:txBody>
      </p:sp>
      <p:cxnSp>
        <p:nvCxnSpPr>
          <p:cNvPr id="16401" name="AutoShape 23"/>
          <p:cNvCxnSpPr>
            <a:cxnSpLocks noChangeShapeType="1"/>
            <a:stCxn id="16393" idx="0"/>
            <a:endCxn id="16400" idx="2"/>
          </p:cNvCxnSpPr>
          <p:nvPr/>
        </p:nvCxnSpPr>
        <p:spPr bwMode="auto">
          <a:xfrm flipV="1">
            <a:off x="5375058" y="3096485"/>
            <a:ext cx="1141630" cy="286041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Text Box 24"/>
          <p:cNvSpPr txBox="1">
            <a:spLocks noChangeArrowheads="1"/>
          </p:cNvSpPr>
          <p:nvPr/>
        </p:nvSpPr>
        <p:spPr bwMode="auto">
          <a:xfrm>
            <a:off x="5076826" y="5104964"/>
            <a:ext cx="3671888" cy="976403"/>
          </a:xfrm>
          <a:prstGeom prst="rect">
            <a:avLst/>
          </a:prstGeom>
          <a:noFill/>
          <a:ln w="222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O parecer do CTC-ES é </a:t>
            </a:r>
            <a:r>
              <a:rPr lang="pt-BR" altLang="pt-BR" dirty="0" smtClean="0">
                <a:latin typeface="+mn-lt"/>
              </a:rPr>
              <a:t>encaminhado</a:t>
            </a:r>
            <a:br>
              <a:rPr lang="pt-BR" altLang="pt-BR" dirty="0" smtClean="0">
                <a:latin typeface="+mn-lt"/>
              </a:rPr>
            </a:br>
            <a:r>
              <a:rPr lang="pt-BR" altLang="pt-BR" dirty="0" smtClean="0">
                <a:latin typeface="+mn-lt"/>
              </a:rPr>
              <a:t>ao </a:t>
            </a:r>
            <a:r>
              <a:rPr lang="pt-BR" altLang="pt-BR" dirty="0">
                <a:latin typeface="+mn-lt"/>
              </a:rPr>
              <a:t>CNE/MEC para  autorização e reconhecimento dos </a:t>
            </a:r>
            <a:r>
              <a:rPr lang="pt-BR" altLang="pt-BR" dirty="0" smtClean="0">
                <a:latin typeface="+mn-lt"/>
              </a:rPr>
              <a:t>cursos</a:t>
            </a:r>
            <a:endParaRPr lang="pt-BR" altLang="pt-BR" dirty="0">
              <a:latin typeface="+mn-lt"/>
            </a:endParaRPr>
          </a:p>
        </p:txBody>
      </p:sp>
      <p:cxnSp>
        <p:nvCxnSpPr>
          <p:cNvPr id="16403" name="AutoShape 25"/>
          <p:cNvCxnSpPr>
            <a:cxnSpLocks noChangeShapeType="1"/>
            <a:endCxn id="16402" idx="0"/>
          </p:cNvCxnSpPr>
          <p:nvPr/>
        </p:nvCxnSpPr>
        <p:spPr bwMode="auto">
          <a:xfrm flipH="1">
            <a:off x="6912770" y="4396489"/>
            <a:ext cx="539550" cy="70847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27"/>
          <p:cNvCxnSpPr>
            <a:cxnSpLocks noChangeShapeType="1"/>
            <a:stCxn id="16386" idx="0"/>
            <a:endCxn id="16388" idx="2"/>
          </p:cNvCxnSpPr>
          <p:nvPr/>
        </p:nvCxnSpPr>
        <p:spPr bwMode="auto">
          <a:xfrm flipV="1">
            <a:off x="1298158" y="3035510"/>
            <a:ext cx="663595" cy="347016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AutoShape 28"/>
          <p:cNvCxnSpPr>
            <a:cxnSpLocks noChangeShapeType="1"/>
            <a:endCxn id="16399" idx="0"/>
          </p:cNvCxnSpPr>
          <p:nvPr/>
        </p:nvCxnSpPr>
        <p:spPr bwMode="auto">
          <a:xfrm flipH="1">
            <a:off x="1943894" y="4390589"/>
            <a:ext cx="1475978" cy="571500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0377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929261" y="3476598"/>
            <a:ext cx="11086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Análise </a:t>
            </a:r>
            <a:r>
              <a:rPr lang="pt-BR" altLang="pt-BR" sz="1600" b="1" dirty="0" smtClean="0">
                <a:latin typeface="+mn-lt"/>
              </a:rPr>
              <a:t>pelas Comissões de Área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5577186" y="3476598"/>
            <a:ext cx="12969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Análise e decisão pelo CTC-ES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7382173" y="3551211"/>
            <a:ext cx="1223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Deliberação</a:t>
            </a:r>
          </a:p>
          <a:p>
            <a:pPr algn="ctr"/>
            <a:r>
              <a:rPr lang="pt-BR" altLang="pt-BR" sz="1600" b="1" dirty="0">
                <a:latin typeface="+mn-lt"/>
              </a:rPr>
              <a:t>do CNE/MEC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3" name="AutoShape 16"/>
          <p:cNvSpPr>
            <a:spLocks noChangeArrowheads="1"/>
          </p:cNvSpPr>
          <p:nvPr/>
        </p:nvSpPr>
        <p:spPr bwMode="auto">
          <a:xfrm>
            <a:off x="240192" y="3194023"/>
            <a:ext cx="1620528" cy="1008063"/>
          </a:xfrm>
          <a:prstGeom prst="homePlate">
            <a:avLst>
              <a:gd name="adj" fmla="val 48027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600" b="1"/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386061" y="3233562"/>
            <a:ext cx="1008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1</a:t>
            </a:r>
            <a:endParaRPr lang="pt-BR" altLang="pt-BR" b="1" dirty="0">
              <a:latin typeface="+mn-lt"/>
            </a:endParaRPr>
          </a:p>
        </p:txBody>
      </p:sp>
      <p:sp>
        <p:nvSpPr>
          <p:cNvPr id="17415" name="AutoShape 18"/>
          <p:cNvSpPr>
            <a:spLocks noChangeArrowheads="1"/>
          </p:cNvSpPr>
          <p:nvPr/>
        </p:nvSpPr>
        <p:spPr bwMode="auto">
          <a:xfrm>
            <a:off x="1672415" y="3194023"/>
            <a:ext cx="1944688" cy="1008063"/>
          </a:xfrm>
          <a:prstGeom prst="chevron">
            <a:avLst>
              <a:gd name="adj" fmla="val 48228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266998" y="3575023"/>
            <a:ext cx="1223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>
                <a:latin typeface="+mn-lt"/>
              </a:rPr>
              <a:t>Coleta das </a:t>
            </a:r>
          </a:p>
          <a:p>
            <a:pPr algn="ctr"/>
            <a:r>
              <a:rPr lang="pt-BR" altLang="pt-BR" sz="1600" b="1" dirty="0" smtClean="0">
                <a:latin typeface="+mn-lt"/>
              </a:rPr>
              <a:t>informações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7" name="AutoShape 27"/>
          <p:cNvSpPr>
            <a:spLocks noChangeArrowheads="1"/>
          </p:cNvSpPr>
          <p:nvPr/>
        </p:nvSpPr>
        <p:spPr bwMode="auto">
          <a:xfrm>
            <a:off x="3446728" y="3194023"/>
            <a:ext cx="1944688" cy="1008063"/>
          </a:xfrm>
          <a:prstGeom prst="chevron">
            <a:avLst>
              <a:gd name="adj" fmla="val 48228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7418" name="AutoShape 28"/>
          <p:cNvSpPr>
            <a:spLocks noChangeArrowheads="1"/>
          </p:cNvSpPr>
          <p:nvPr/>
        </p:nvSpPr>
        <p:spPr bwMode="auto">
          <a:xfrm>
            <a:off x="5205827" y="3194023"/>
            <a:ext cx="1944688" cy="1008063"/>
          </a:xfrm>
          <a:prstGeom prst="chevron">
            <a:avLst>
              <a:gd name="adj" fmla="val 48228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7419" name="AutoShape 29"/>
          <p:cNvSpPr>
            <a:spLocks noChangeArrowheads="1"/>
          </p:cNvSpPr>
          <p:nvPr/>
        </p:nvSpPr>
        <p:spPr bwMode="auto">
          <a:xfrm>
            <a:off x="6966514" y="3194023"/>
            <a:ext cx="1946275" cy="1008063"/>
          </a:xfrm>
          <a:prstGeom prst="chevron">
            <a:avLst>
              <a:gd name="adj" fmla="val 48268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pt-BR" altLang="pt-BR" sz="1400" b="1">
              <a:solidFill>
                <a:schemeClr val="bg1"/>
              </a:solidFill>
            </a:endParaRPr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2041823" y="3233562"/>
            <a:ext cx="1008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2</a:t>
            </a:r>
            <a:endParaRPr lang="pt-BR" altLang="pt-BR" b="1" dirty="0">
              <a:latin typeface="+mn-lt"/>
            </a:endParaRPr>
          </a:p>
        </p:txBody>
      </p:sp>
      <p:sp>
        <p:nvSpPr>
          <p:cNvPr id="17421" name="Text Box 31"/>
          <p:cNvSpPr txBox="1">
            <a:spLocks noChangeArrowheads="1"/>
          </p:cNvSpPr>
          <p:nvPr/>
        </p:nvSpPr>
        <p:spPr bwMode="auto">
          <a:xfrm>
            <a:off x="3910311" y="3233562"/>
            <a:ext cx="1008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3</a:t>
            </a:r>
            <a:endParaRPr lang="pt-BR" altLang="pt-BR" b="1" dirty="0">
              <a:latin typeface="+mn-lt"/>
            </a:endParaRPr>
          </a:p>
        </p:txBody>
      </p:sp>
      <p:sp>
        <p:nvSpPr>
          <p:cNvPr id="17422" name="Text Box 32"/>
          <p:cNvSpPr txBox="1">
            <a:spLocks noChangeArrowheads="1"/>
          </p:cNvSpPr>
          <p:nvPr/>
        </p:nvSpPr>
        <p:spPr bwMode="auto">
          <a:xfrm>
            <a:off x="5658148" y="3233562"/>
            <a:ext cx="1008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4</a:t>
            </a:r>
            <a:endParaRPr lang="pt-BR" altLang="pt-BR" b="1" dirty="0">
              <a:latin typeface="+mn-lt"/>
            </a:endParaRPr>
          </a:p>
        </p:txBody>
      </p:sp>
      <p:sp>
        <p:nvSpPr>
          <p:cNvPr id="17423" name="Text Box 33"/>
          <p:cNvSpPr txBox="1">
            <a:spLocks noChangeArrowheads="1"/>
          </p:cNvSpPr>
          <p:nvPr/>
        </p:nvSpPr>
        <p:spPr bwMode="auto">
          <a:xfrm>
            <a:off x="7361536" y="3233562"/>
            <a:ext cx="1008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Etapa 5</a:t>
            </a:r>
            <a:endParaRPr lang="pt-BR" altLang="pt-BR" b="1" dirty="0">
              <a:latin typeface="+mn-lt"/>
            </a:endParaRPr>
          </a:p>
        </p:txBody>
      </p:sp>
      <p:sp>
        <p:nvSpPr>
          <p:cNvPr id="17424" name="Text Box 34"/>
          <p:cNvSpPr txBox="1">
            <a:spLocks noChangeArrowheads="1"/>
          </p:cNvSpPr>
          <p:nvPr/>
        </p:nvSpPr>
        <p:spPr bwMode="auto">
          <a:xfrm>
            <a:off x="1890403" y="3467073"/>
            <a:ext cx="14765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1600" b="1" dirty="0" smtClean="0">
                <a:latin typeface="+mn-lt"/>
              </a:rPr>
              <a:t>Tratamento</a:t>
            </a:r>
          </a:p>
          <a:p>
            <a:pPr algn="ctr"/>
            <a:r>
              <a:rPr lang="pt-BR" altLang="pt-BR" sz="1600" b="1" dirty="0" smtClean="0">
                <a:latin typeface="+mn-lt"/>
              </a:rPr>
              <a:t>das</a:t>
            </a:r>
          </a:p>
          <a:p>
            <a:pPr algn="ctr"/>
            <a:r>
              <a:rPr lang="pt-BR" altLang="pt-BR" sz="1600" b="1" dirty="0" smtClean="0">
                <a:latin typeface="+mn-lt"/>
              </a:rPr>
              <a:t>informações</a:t>
            </a:r>
            <a:endParaRPr lang="pt-BR" alt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25" name="Text Box 35"/>
          <p:cNvSpPr txBox="1">
            <a:spLocks noChangeArrowheads="1"/>
          </p:cNvSpPr>
          <p:nvPr/>
        </p:nvSpPr>
        <p:spPr bwMode="auto">
          <a:xfrm>
            <a:off x="155128" y="1196752"/>
            <a:ext cx="2376488" cy="1530401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As Instituições prestam informações anualmente por meio do aplicativo Coleta de </a:t>
            </a:r>
            <a:r>
              <a:rPr lang="pt-BR" altLang="pt-BR" dirty="0" smtClean="0">
                <a:latin typeface="+mn-lt"/>
              </a:rPr>
              <a:t>Dados</a:t>
            </a:r>
            <a:endParaRPr lang="pt-BR" altLang="pt-BR" dirty="0">
              <a:latin typeface="+mn-lt"/>
            </a:endParaRPr>
          </a:p>
        </p:txBody>
      </p:sp>
      <p:sp>
        <p:nvSpPr>
          <p:cNvPr id="17426" name="Text Box 36"/>
          <p:cNvSpPr txBox="1">
            <a:spLocks noChangeArrowheads="1"/>
          </p:cNvSpPr>
          <p:nvPr/>
        </p:nvSpPr>
        <p:spPr bwMode="auto">
          <a:xfrm>
            <a:off x="250825" y="4849786"/>
            <a:ext cx="3241055" cy="976403"/>
          </a:xfrm>
          <a:prstGeom prst="rect">
            <a:avLst/>
          </a:prstGeom>
          <a:noFill/>
          <a:ln w="222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As informações fornecidas pelas Instituições são consolidadas pelo corpo técnico da </a:t>
            </a:r>
            <a:r>
              <a:rPr lang="pt-BR" altLang="pt-BR" dirty="0" smtClean="0">
                <a:latin typeface="+mn-lt"/>
              </a:rPr>
              <a:t>CAPES</a:t>
            </a:r>
            <a:endParaRPr lang="pt-BR" altLang="pt-BR" dirty="0">
              <a:latin typeface="+mn-lt"/>
            </a:endParaRPr>
          </a:p>
        </p:txBody>
      </p:sp>
      <p:sp>
        <p:nvSpPr>
          <p:cNvPr id="17427" name="Text Box 37"/>
          <p:cNvSpPr txBox="1">
            <a:spLocks noChangeArrowheads="1"/>
          </p:cNvSpPr>
          <p:nvPr/>
        </p:nvSpPr>
        <p:spPr bwMode="auto">
          <a:xfrm>
            <a:off x="2841807" y="1052736"/>
            <a:ext cx="3312318" cy="1807400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Os programas são analisados por comissões de consultores especialistas, que emitem relatórios com parecer e nota para cada curso, numa escala de 1 a </a:t>
            </a:r>
            <a:r>
              <a:rPr lang="pt-BR" altLang="pt-BR" dirty="0" smtClean="0">
                <a:latin typeface="+mn-lt"/>
              </a:rPr>
              <a:t>7</a:t>
            </a:r>
            <a:endParaRPr lang="pt-BR" altLang="pt-BR" dirty="0">
              <a:latin typeface="+mn-lt"/>
            </a:endParaRPr>
          </a:p>
        </p:txBody>
      </p:sp>
      <p:sp>
        <p:nvSpPr>
          <p:cNvPr id="17428" name="Text Box 38"/>
          <p:cNvSpPr txBox="1">
            <a:spLocks noChangeArrowheads="1"/>
          </p:cNvSpPr>
          <p:nvPr/>
        </p:nvSpPr>
        <p:spPr bwMode="auto">
          <a:xfrm>
            <a:off x="4248944" y="4706911"/>
            <a:ext cx="4644231" cy="1530401"/>
          </a:xfrm>
          <a:prstGeom prst="rect">
            <a:avLst/>
          </a:prstGeom>
          <a:noFill/>
          <a:ln w="222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Os relatórios das Comissões de Área são analisados  por dois relatores membros do CTC-ES, que apresentam pareceres conclusivos ao </a:t>
            </a:r>
            <a:r>
              <a:rPr lang="pt-BR" altLang="pt-BR" dirty="0" smtClean="0">
                <a:latin typeface="+mn-lt"/>
              </a:rPr>
              <a:t>colegiado; o </a:t>
            </a:r>
            <a:r>
              <a:rPr lang="pt-BR" altLang="pt-BR" dirty="0">
                <a:latin typeface="+mn-lt"/>
              </a:rPr>
              <a:t>CTC-ES aprecia os pareceres e decide pela nota do </a:t>
            </a:r>
            <a:r>
              <a:rPr lang="pt-BR" altLang="pt-BR" dirty="0" smtClean="0">
                <a:latin typeface="+mn-lt"/>
              </a:rPr>
              <a:t>curso</a:t>
            </a:r>
            <a:endParaRPr lang="pt-BR" altLang="pt-BR" dirty="0">
              <a:latin typeface="+mn-lt"/>
            </a:endParaRPr>
          </a:p>
        </p:txBody>
      </p:sp>
      <p:sp>
        <p:nvSpPr>
          <p:cNvPr id="17429" name="Text Box 39"/>
          <p:cNvSpPr txBox="1">
            <a:spLocks noChangeArrowheads="1"/>
          </p:cNvSpPr>
          <p:nvPr/>
        </p:nvSpPr>
        <p:spPr bwMode="auto">
          <a:xfrm>
            <a:off x="6408739" y="1052736"/>
            <a:ext cx="2555874" cy="1807400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dirty="0">
                <a:latin typeface="+mn-lt"/>
              </a:rPr>
              <a:t>O parecer do CTC-ES é encaminhado ao CNE/MEC para aprovação e renovação do reconhecimento dos </a:t>
            </a:r>
            <a:r>
              <a:rPr lang="pt-BR" altLang="pt-BR" dirty="0" smtClean="0">
                <a:latin typeface="+mn-lt"/>
              </a:rPr>
              <a:t>cursos</a:t>
            </a:r>
            <a:endParaRPr lang="pt-BR" altLang="pt-BR" dirty="0">
              <a:latin typeface="+mn-lt"/>
            </a:endParaRPr>
          </a:p>
        </p:txBody>
      </p:sp>
      <p:cxnSp>
        <p:nvCxnSpPr>
          <p:cNvPr id="17430" name="AutoShape 45"/>
          <p:cNvCxnSpPr>
            <a:cxnSpLocks noChangeShapeType="1"/>
            <a:stCxn id="17413" idx="0"/>
            <a:endCxn id="17425" idx="2"/>
          </p:cNvCxnSpPr>
          <p:nvPr/>
        </p:nvCxnSpPr>
        <p:spPr bwMode="auto">
          <a:xfrm flipV="1">
            <a:off x="808385" y="2727153"/>
            <a:ext cx="534987" cy="466870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AutoShape 46"/>
          <p:cNvCxnSpPr>
            <a:cxnSpLocks noChangeShapeType="1"/>
            <a:stCxn id="17415" idx="2"/>
            <a:endCxn id="17426" idx="0"/>
          </p:cNvCxnSpPr>
          <p:nvPr/>
        </p:nvCxnSpPr>
        <p:spPr bwMode="auto">
          <a:xfrm flipH="1">
            <a:off x="1871353" y="4202086"/>
            <a:ext cx="530322" cy="647700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2" name="AutoShape 47"/>
          <p:cNvCxnSpPr>
            <a:cxnSpLocks noChangeShapeType="1"/>
            <a:stCxn id="17417" idx="0"/>
            <a:endCxn id="17427" idx="2"/>
          </p:cNvCxnSpPr>
          <p:nvPr/>
        </p:nvCxnSpPr>
        <p:spPr bwMode="auto">
          <a:xfrm flipV="1">
            <a:off x="4175988" y="2860136"/>
            <a:ext cx="321978" cy="333887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48"/>
          <p:cNvCxnSpPr>
            <a:cxnSpLocks noChangeShapeType="1"/>
            <a:stCxn id="17418" idx="2"/>
            <a:endCxn id="17428" idx="0"/>
          </p:cNvCxnSpPr>
          <p:nvPr/>
        </p:nvCxnSpPr>
        <p:spPr bwMode="auto">
          <a:xfrm>
            <a:off x="5935087" y="4202086"/>
            <a:ext cx="635973" cy="504825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49"/>
          <p:cNvCxnSpPr>
            <a:cxnSpLocks noChangeShapeType="1"/>
            <a:stCxn id="17419" idx="0"/>
            <a:endCxn id="17429" idx="2"/>
          </p:cNvCxnSpPr>
          <p:nvPr/>
        </p:nvCxnSpPr>
        <p:spPr bwMode="auto">
          <a:xfrm flipH="1" flipV="1">
            <a:off x="7686676" y="2860136"/>
            <a:ext cx="9690" cy="333887"/>
          </a:xfrm>
          <a:prstGeom prst="straightConnector1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pt-BR" sz="3200" b="1" dirty="0">
                <a:latin typeface="+mn-lt"/>
              </a:rPr>
              <a:t>Avaliação </a:t>
            </a:r>
            <a:r>
              <a:rPr lang="pt-BR" altLang="pt-BR" sz="3200" b="1" dirty="0" smtClean="0">
                <a:latin typeface="+mn-lt"/>
              </a:rPr>
              <a:t>Quadrienal dos Cursos de Pós-Graduação</a:t>
            </a:r>
            <a:endParaRPr lang="pt-BR" alt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80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Escritório Clássico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rilho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15331</TotalTime>
  <Words>2321</Words>
  <Application>Microsoft Office PowerPoint</Application>
  <PresentationFormat>Apresentação na tela (4:3)</PresentationFormat>
  <Paragraphs>532</Paragraphs>
  <Slides>50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O que é a Plataforma SUCUPIRA?</vt:lpstr>
      <vt:lpstr>Avanços para os processos da CAPES?</vt:lpstr>
      <vt:lpstr>Avanços para as Instituições de Ensino?</vt:lpstr>
      <vt:lpstr>Apresentação do PowerPoint</vt:lpstr>
      <vt:lpstr>   </vt:lpstr>
      <vt:lpstr>Equipe</vt:lpstr>
      <vt:lpstr>Portaria 141 – 13/11/2015</vt:lpstr>
      <vt:lpstr>Objetivos Específicos</vt:lpstr>
      <vt:lpstr>Análise da Plataforma Sucupira</vt:lpstr>
      <vt:lpstr>Questões críticas (exemplos)</vt:lpstr>
      <vt:lpstr>Expectativas</vt:lpstr>
      <vt:lpstr>Benchmark e visão de futuro</vt:lpstr>
      <vt:lpstr>Análise de sistemas e padrões afins</vt:lpstr>
      <vt:lpstr>Hipóteses</vt:lpstr>
      <vt:lpstr>Próximos passos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Oswaldo de Carvalho Avellar</dc:creator>
  <cp:lastModifiedBy>Fernando Rodrigues Macedo</cp:lastModifiedBy>
  <cp:revision>382</cp:revision>
  <cp:lastPrinted>2016-06-14T11:36:45Z</cp:lastPrinted>
  <dcterms:created xsi:type="dcterms:W3CDTF">2015-08-20T17:34:14Z</dcterms:created>
  <dcterms:modified xsi:type="dcterms:W3CDTF">2016-06-14T16:14:39Z</dcterms:modified>
</cp:coreProperties>
</file>