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6"/>
  </p:handoutMasterIdLst>
  <p:sldIdLst>
    <p:sldId id="289" r:id="rId2"/>
    <p:sldId id="265" r:id="rId3"/>
    <p:sldId id="266" r:id="rId4"/>
    <p:sldId id="280" r:id="rId5"/>
    <p:sldId id="281" r:id="rId6"/>
    <p:sldId id="267" r:id="rId7"/>
    <p:sldId id="268" r:id="rId8"/>
    <p:sldId id="269" r:id="rId9"/>
    <p:sldId id="270" r:id="rId10"/>
    <p:sldId id="291" r:id="rId11"/>
    <p:sldId id="272" r:id="rId12"/>
    <p:sldId id="293" r:id="rId13"/>
    <p:sldId id="273" r:id="rId14"/>
    <p:sldId id="271" r:id="rId15"/>
    <p:sldId id="279" r:id="rId16"/>
    <p:sldId id="257" r:id="rId17"/>
    <p:sldId id="295" r:id="rId18"/>
    <p:sldId id="283" r:id="rId19"/>
    <p:sldId id="260" r:id="rId20"/>
    <p:sldId id="261" r:id="rId21"/>
    <p:sldId id="256" r:id="rId22"/>
    <p:sldId id="286" r:id="rId23"/>
    <p:sldId id="264" r:id="rId24"/>
    <p:sldId id="259" r:id="rId25"/>
    <p:sldId id="258" r:id="rId26"/>
    <p:sldId id="263" r:id="rId27"/>
    <p:sldId id="262" r:id="rId28"/>
    <p:sldId id="282" r:id="rId29"/>
    <p:sldId id="297" r:id="rId30"/>
    <p:sldId id="284" r:id="rId31"/>
    <p:sldId id="285" r:id="rId32"/>
    <p:sldId id="287" r:id="rId33"/>
    <p:sldId id="296" r:id="rId34"/>
    <p:sldId id="294" r:id="rId35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nando.fiol\Desktop\aPRESENTA&#199;&#195;O%20PESQUISA%20E%20IES%20PRIVADAS\painel-investimento-2016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nando.fiol\Dropbox\aPRESENTA&#199;&#195;O%20PESQUISA%20E%20IES%20PRIVADAS\painel-investimento-2016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nando.fiol\Dropbox\aPRESENTA&#199;&#195;O%20PESQUISA%20E%20IES%20PRIVADAS\painel-investimento-2016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nando.fiol\Desktop\aPRESENTA&#199;&#195;O%20PESQUISA%20E%20IES%20PRIVADAS\evolu&#231;&#227;o%20mestrados%20e%20doutorados%20no%20brasi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nando.fiol\Desktop\aPRESENTA&#199;&#195;O%20PESQUISA%20E%20IES%20PRIVADAS\evolu&#231;&#227;o%20mestrados%20e%20doutorados%20no%20brasi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nando.fiol\Desktop\aPRESENTA&#199;&#195;O%20PESQUISA%20E%20IES%20PRIVADAS\evolu&#231;&#227;o%20mestrados%20e%20doutorados%20no%20brasi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nando.fiol\Desktop\aPRESENTA&#199;&#195;O%20PESQUISA%20E%20IES%20PRIVADAS\evolu&#231;&#227;o%20mestrados%20e%20doutorados%20no%20brasi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nando.fiol\Desktop\aPRESENTA&#199;&#195;O%20PESQUISA%20E%20IES%20PRIVADAS\evolu&#231;&#227;o%20mestrados%20e%20doutorados%20no%20brasi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nando.fiol\Desktop\aPRESENTA&#199;&#195;O%20PESQUISA%20E%20IES%20PRIVADAS\painel-investimento-2016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nando.fiol\Desktop\aPRESENTA&#199;&#195;O%20PESQUISA%20E%20IES%20PRIVADAS\painel-investimento-2016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707281640190866E-2"/>
          <c:y val="4.0905690362774895E-2"/>
          <c:w val="0.87265158761239003"/>
          <c:h val="0.88473319928392569"/>
        </c:manualLayout>
      </c:layout>
      <c:barChart>
        <c:barDir val="col"/>
        <c:grouping val="stacked"/>
        <c:varyColors val="0"/>
        <c:ser>
          <c:idx val="1"/>
          <c:order val="1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'[Gráfico no Microsoft PowerPoint]Plan2'!$D$4:$D$19</c:f>
              <c:numCache>
                <c:formatCode>General</c:formatCode>
                <c:ptCount val="1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</c:numCache>
            </c:numRef>
          </c:cat>
          <c:val>
            <c:numRef>
              <c:f>'[Gráfico no Microsoft PowerPoint]Plan2'!$F$4:$F$19</c:f>
              <c:numCache>
                <c:formatCode>General</c:formatCode>
                <c:ptCount val="16"/>
                <c:pt idx="0">
                  <c:v>2100</c:v>
                </c:pt>
                <c:pt idx="1">
                  <c:v>2300</c:v>
                </c:pt>
                <c:pt idx="2">
                  <c:v>2700</c:v>
                </c:pt>
                <c:pt idx="3">
                  <c:v>3050</c:v>
                </c:pt>
                <c:pt idx="4">
                  <c:v>3500</c:v>
                </c:pt>
                <c:pt idx="5">
                  <c:v>3900</c:v>
                </c:pt>
                <c:pt idx="6">
                  <c:v>4100</c:v>
                </c:pt>
                <c:pt idx="7">
                  <c:v>4500</c:v>
                </c:pt>
                <c:pt idx="8">
                  <c:v>4900</c:v>
                </c:pt>
                <c:pt idx="9">
                  <c:v>5200</c:v>
                </c:pt>
                <c:pt idx="10">
                  <c:v>5800</c:v>
                </c:pt>
                <c:pt idx="11">
                  <c:v>5900</c:v>
                </c:pt>
                <c:pt idx="12">
                  <c:v>6400</c:v>
                </c:pt>
                <c:pt idx="13">
                  <c:v>6600</c:v>
                </c:pt>
                <c:pt idx="14">
                  <c:v>7000</c:v>
                </c:pt>
                <c:pt idx="15">
                  <c:v>7200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A7-4692-BD59-4BB124F48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62986504"/>
        <c:axId val="262990032"/>
      </c:barChart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'[Gráfico no Microsoft PowerPoint]Plan2'!$D$4:$D$19</c:f>
              <c:numCache>
                <c:formatCode>General</c:formatCode>
                <c:ptCount val="1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</c:numCache>
            </c:numRef>
          </c:cat>
          <c:val>
            <c:numRef>
              <c:f>'[Gráfico no Microsoft PowerPoint]Plan2'!$E$4:$E$19</c:f>
              <c:numCache>
                <c:formatCode>General</c:formatCode>
                <c:ptCount val="16"/>
                <c:pt idx="0">
                  <c:v>3915</c:v>
                </c:pt>
                <c:pt idx="1">
                  <c:v>4831</c:v>
                </c:pt>
                <c:pt idx="2">
                  <c:v>5318</c:v>
                </c:pt>
                <c:pt idx="3">
                  <c:v>6040</c:v>
                </c:pt>
                <c:pt idx="4">
                  <c:v>6894</c:v>
                </c:pt>
                <c:pt idx="5">
                  <c:v>8094</c:v>
                </c:pt>
                <c:pt idx="6">
                  <c:v>8093</c:v>
                </c:pt>
                <c:pt idx="7">
                  <c:v>8989</c:v>
                </c:pt>
                <c:pt idx="8">
                  <c:v>9366</c:v>
                </c:pt>
                <c:pt idx="9">
                  <c:v>9915</c:v>
                </c:pt>
                <c:pt idx="10">
                  <c:v>10711</c:v>
                </c:pt>
                <c:pt idx="11">
                  <c:v>11368</c:v>
                </c:pt>
                <c:pt idx="12">
                  <c:v>11314</c:v>
                </c:pt>
                <c:pt idx="13">
                  <c:v>12321</c:v>
                </c:pt>
                <c:pt idx="14">
                  <c:v>13912</c:v>
                </c:pt>
                <c:pt idx="15">
                  <c:v>15287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A7-4692-BD59-4BB124F48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2985720"/>
        <c:axId val="262984152"/>
      </c:lineChart>
      <c:catAx>
        <c:axId val="262985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2984152"/>
        <c:crosses val="autoZero"/>
        <c:auto val="1"/>
        <c:lblAlgn val="ctr"/>
        <c:lblOffset val="100"/>
        <c:noMultiLvlLbl val="0"/>
      </c:catAx>
      <c:valAx>
        <c:axId val="262984152"/>
        <c:scaling>
          <c:orientation val="minMax"/>
          <c:max val="200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2985720"/>
        <c:crosses val="autoZero"/>
        <c:crossBetween val="between"/>
      </c:valAx>
      <c:valAx>
        <c:axId val="262990032"/>
        <c:scaling>
          <c:orientation val="minMax"/>
          <c:max val="750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2986504"/>
        <c:crosses val="max"/>
        <c:crossBetween val="between"/>
      </c:valAx>
      <c:catAx>
        <c:axId val="262986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29900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% DE ALUNOS BOLSISTAS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Plan2!$C$29</c:f>
              <c:strCache>
                <c:ptCount val="1"/>
                <c:pt idx="0">
                  <c:v>PRIVADAS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Plan2!$F$28</c:f>
              <c:strCache>
                <c:ptCount val="1"/>
                <c:pt idx="0">
                  <c:v>% ALUNOS BOLSISTAS</c:v>
                </c:pt>
              </c:strCache>
            </c:strRef>
          </c:cat>
          <c:val>
            <c:numRef>
              <c:f>Plan2!$F$29</c:f>
              <c:numCache>
                <c:formatCode>0.00%</c:formatCode>
                <c:ptCount val="1"/>
                <c:pt idx="0">
                  <c:v>1.2156635332687927E-3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F1-4BD1-AB2E-99E1BBA54FCE}"/>
            </c:ext>
          </c:extLst>
        </c:ser>
        <c:ser>
          <c:idx val="1"/>
          <c:order val="1"/>
          <c:tx>
            <c:strRef>
              <c:f>Plan2!$C$30</c:f>
              <c:strCache>
                <c:ptCount val="1"/>
                <c:pt idx="0">
                  <c:v>PÚBLICAS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Plan2!$F$28</c:f>
              <c:strCache>
                <c:ptCount val="1"/>
                <c:pt idx="0">
                  <c:v>% ALUNOS BOLSISTAS</c:v>
                </c:pt>
              </c:strCache>
            </c:strRef>
          </c:cat>
          <c:val>
            <c:numRef>
              <c:f>Plan2!$F$30</c:f>
              <c:numCache>
                <c:formatCode>0.00%</c:formatCode>
                <c:ptCount val="1"/>
                <c:pt idx="0">
                  <c:v>1.4564194087588894E-2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F1-4BD1-AB2E-99E1BBA54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2636984"/>
        <c:axId val="262631496"/>
      </c:barChart>
      <c:catAx>
        <c:axId val="262636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2631496"/>
        <c:crosses val="autoZero"/>
        <c:auto val="1"/>
        <c:lblAlgn val="ctr"/>
        <c:lblOffset val="100"/>
        <c:noMultiLvlLbl val="0"/>
      </c:catAx>
      <c:valAx>
        <c:axId val="26263149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2636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CONCORRÊNCIA PARA BOLSAS DE IC NAS UNIVERSIDADES BRASILEIRAS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8.2625071278769072E-2"/>
          <c:y val="0.10243189303232812"/>
          <c:w val="0.90497823523972654"/>
          <c:h val="0.794479382773464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Plan2!$C$29</c:f>
              <c:strCache>
                <c:ptCount val="1"/>
                <c:pt idx="0">
                  <c:v>PRIVADAS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Plan2!$J$28</c:f>
              <c:numCache>
                <c:formatCode>General</c:formatCode>
                <c:ptCount val="1"/>
              </c:numCache>
            </c:numRef>
          </c:cat>
          <c:val>
            <c:numRef>
              <c:f>Plan2!$J$29</c:f>
              <c:numCache>
                <c:formatCode>0.00</c:formatCode>
                <c:ptCount val="1"/>
                <c:pt idx="0">
                  <c:v>822.59603305785129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13-476E-8BE3-FBD573E019D3}"/>
            </c:ext>
          </c:extLst>
        </c:ser>
        <c:ser>
          <c:idx val="1"/>
          <c:order val="1"/>
          <c:tx>
            <c:strRef>
              <c:f>Plan2!$C$30</c:f>
              <c:strCache>
                <c:ptCount val="1"/>
                <c:pt idx="0">
                  <c:v>PÚBLICAS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Plan2!$J$28</c:f>
              <c:numCache>
                <c:formatCode>General</c:formatCode>
                <c:ptCount val="1"/>
              </c:numCache>
            </c:numRef>
          </c:cat>
          <c:val>
            <c:numRef>
              <c:f>Plan2!$J$30</c:f>
              <c:numCache>
                <c:formatCode>0.00</c:formatCode>
                <c:ptCount val="1"/>
                <c:pt idx="0">
                  <c:v>68.661540349298534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13-476E-8BE3-FBD573E019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5028616"/>
        <c:axId val="305033712"/>
      </c:barChart>
      <c:catAx>
        <c:axId val="305028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5033712"/>
        <c:crosses val="autoZero"/>
        <c:auto val="1"/>
        <c:lblAlgn val="ctr"/>
        <c:lblOffset val="100"/>
        <c:noMultiLvlLbl val="0"/>
      </c:catAx>
      <c:valAx>
        <c:axId val="305033712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5028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Escola Privada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Plan1!$A$2:$A$3</c:f>
              <c:strCache>
                <c:ptCount val="2"/>
                <c:pt idx="0">
                  <c:v>Universidades Privadas</c:v>
                </c:pt>
                <c:pt idx="1">
                  <c:v>Universidades Públicas</c:v>
                </c:pt>
              </c:strCache>
            </c:strRef>
          </c:cat>
          <c:val>
            <c:numRef>
              <c:f>Plan1!$B$2:$B$3</c:f>
              <c:numCache>
                <c:formatCode>0.00%</c:formatCode>
                <c:ptCount val="2"/>
                <c:pt idx="0">
                  <c:v>0.29299999999999998</c:v>
                </c:pt>
                <c:pt idx="1">
                  <c:v>0.40200000000000002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4A-4B89-9228-6F6DA00EF977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Escola Pública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Plan1!$A$2:$A$3</c:f>
              <c:strCache>
                <c:ptCount val="2"/>
                <c:pt idx="0">
                  <c:v>Universidades Privadas</c:v>
                </c:pt>
                <c:pt idx="1">
                  <c:v>Universidades Públicas</c:v>
                </c:pt>
              </c:strCache>
            </c:strRef>
          </c:cat>
          <c:val>
            <c:numRef>
              <c:f>Plan1!$C$2:$C$3</c:f>
              <c:numCache>
                <c:formatCode>0.00%</c:formatCode>
                <c:ptCount val="2"/>
                <c:pt idx="0">
                  <c:v>0.71699999999999997</c:v>
                </c:pt>
                <c:pt idx="1">
                  <c:v>0.59799999999999998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4A-4B89-9228-6F6DA00EF9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1336792"/>
        <c:axId val="261339144"/>
      </c:barChart>
      <c:catAx>
        <c:axId val="261336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1339144"/>
        <c:crosses val="autoZero"/>
        <c:auto val="1"/>
        <c:lblAlgn val="ctr"/>
        <c:lblOffset val="100"/>
        <c:noMultiLvlLbl val="0"/>
      </c:catAx>
      <c:valAx>
        <c:axId val="261339144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1336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Auxílio Pesquisa - APQ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A29-472B-9EF9-FC0AA324E05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A29-472B-9EF9-FC0AA324E0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Plan2!$AB$47:$AB$48</c:f>
              <c:strCache>
                <c:ptCount val="2"/>
                <c:pt idx="0">
                  <c:v>Públicas</c:v>
                </c:pt>
                <c:pt idx="1">
                  <c:v>Privadas</c:v>
                </c:pt>
              </c:strCache>
            </c:strRef>
          </c:cat>
          <c:val>
            <c:numRef>
              <c:f>Plan2!$AC$47:$AC$48</c:f>
              <c:numCache>
                <c:formatCode>General</c:formatCode>
                <c:ptCount val="2"/>
                <c:pt idx="0">
                  <c:v>2239</c:v>
                </c:pt>
                <c:pt idx="1">
                  <c:v>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29-472B-9EF9-FC0AA324E0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5032536"/>
        <c:axId val="305027832"/>
      </c:barChart>
      <c:catAx>
        <c:axId val="305032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5027832"/>
        <c:crosses val="autoZero"/>
        <c:auto val="1"/>
        <c:lblAlgn val="ctr"/>
        <c:lblOffset val="100"/>
        <c:noMultiLvlLbl val="0"/>
      </c:catAx>
      <c:valAx>
        <c:axId val="305027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5032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Publicações (artigos) anuais PG Uniso 2010-2015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Plan1!$D$9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Plan1!$E$4:$J$4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Plan1!$E$9:$J$9</c:f>
              <c:numCache>
                <c:formatCode>General</c:formatCode>
                <c:ptCount val="6"/>
                <c:pt idx="0">
                  <c:v>73</c:v>
                </c:pt>
                <c:pt idx="1">
                  <c:v>73</c:v>
                </c:pt>
                <c:pt idx="2">
                  <c:v>91</c:v>
                </c:pt>
                <c:pt idx="3">
                  <c:v>86</c:v>
                </c:pt>
                <c:pt idx="4">
                  <c:v>164</c:v>
                </c:pt>
                <c:pt idx="5">
                  <c:v>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7C-48EF-820D-68E53799CF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4849408"/>
        <c:axId val="304849800"/>
      </c:barChart>
      <c:catAx>
        <c:axId val="30484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4849800"/>
        <c:crosses val="autoZero"/>
        <c:auto val="1"/>
        <c:lblAlgn val="ctr"/>
        <c:lblOffset val="100"/>
        <c:noMultiLvlLbl val="0"/>
      </c:catAx>
      <c:valAx>
        <c:axId val="304849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4849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/>
              <a:t>Conceito Mestrados no Brasil - Fonte IGC - INEP 2009-2014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Plan1!$N$5</c:f>
              <c:strCache>
                <c:ptCount val="1"/>
                <c:pt idx="0">
                  <c:v>PRIVADAS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Plan1!$O$4:$T$4</c:f>
              <c:numCache>
                <c:formatCode>0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Plan1!$O$5:$T$5</c:f>
              <c:numCache>
                <c:formatCode>0.0</c:formatCode>
                <c:ptCount val="6"/>
                <c:pt idx="0">
                  <c:v>3.5978671232859294</c:v>
                </c:pt>
                <c:pt idx="1">
                  <c:v>3.0507422754134255</c:v>
                </c:pt>
                <c:pt idx="2">
                  <c:v>3.0920863418698148</c:v>
                </c:pt>
                <c:pt idx="3">
                  <c:v>3.2003360667910714</c:v>
                </c:pt>
                <c:pt idx="4">
                  <c:v>3.2771952592737073</c:v>
                </c:pt>
                <c:pt idx="5">
                  <c:v>3.9259473269705638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FD-4767-A8A3-0018D1391EC1}"/>
            </c:ext>
          </c:extLst>
        </c:ser>
        <c:ser>
          <c:idx val="1"/>
          <c:order val="1"/>
          <c:tx>
            <c:strRef>
              <c:f>Plan1!$N$6</c:f>
              <c:strCache>
                <c:ptCount val="1"/>
                <c:pt idx="0">
                  <c:v>PÚBLICAS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Plan1!$O$4:$T$4</c:f>
              <c:numCache>
                <c:formatCode>0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Plan1!$O$6:$T$6</c:f>
              <c:numCache>
                <c:formatCode>0.0</c:formatCode>
                <c:ptCount val="6"/>
                <c:pt idx="0">
                  <c:v>3.6753058349384982</c:v>
                </c:pt>
                <c:pt idx="1">
                  <c:v>2.6679531144731827</c:v>
                </c:pt>
                <c:pt idx="2">
                  <c:v>2.6899937268767031</c:v>
                </c:pt>
                <c:pt idx="3">
                  <c:v>3.2988119170871921</c:v>
                </c:pt>
                <c:pt idx="4">
                  <c:v>3.3838212910248888</c:v>
                </c:pt>
                <c:pt idx="5">
                  <c:v>4.0222108124625171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FD-4767-A8A3-0018D1391E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62984544"/>
        <c:axId val="262634240"/>
      </c:barChart>
      <c:catAx>
        <c:axId val="26298454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2634240"/>
        <c:crosses val="autoZero"/>
        <c:auto val="1"/>
        <c:lblAlgn val="ctr"/>
        <c:lblOffset val="100"/>
        <c:noMultiLvlLbl val="0"/>
      </c:catAx>
      <c:valAx>
        <c:axId val="26263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2984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600"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/>
              <a:t>Conceito Doutorados no Brasil - Fonte IGC - INEP 2009-2014</a:t>
            </a:r>
          </a:p>
          <a:p>
            <a:pPr>
              <a:defRPr/>
            </a:pPr>
            <a:endParaRPr lang="pt-B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4.4251586226604904E-2"/>
          <c:y val="0.16226729326937339"/>
          <c:w val="0.94403414696197574"/>
          <c:h val="0.668540530410866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Plan1!$N$10</c:f>
              <c:strCache>
                <c:ptCount val="1"/>
                <c:pt idx="0">
                  <c:v>PRIVADAS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Plan1!$O$9:$T$9</c:f>
              <c:numCache>
                <c:formatCode>0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Plan1!$O$10:$T$10</c:f>
              <c:numCache>
                <c:formatCode>0.0</c:formatCode>
                <c:ptCount val="6"/>
                <c:pt idx="0">
                  <c:v>2.5126210811526275</c:v>
                </c:pt>
                <c:pt idx="1">
                  <c:v>1.2788789244903915</c:v>
                </c:pt>
                <c:pt idx="2">
                  <c:v>1.3674390733484989</c:v>
                </c:pt>
                <c:pt idx="3">
                  <c:v>1.4842395227515026</c:v>
                </c:pt>
                <c:pt idx="4">
                  <c:v>1.4352387703013616</c:v>
                </c:pt>
                <c:pt idx="5">
                  <c:v>3.3200417822434751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F7-4FDF-AFB0-2A86AC00A32D}"/>
            </c:ext>
          </c:extLst>
        </c:ser>
        <c:ser>
          <c:idx val="1"/>
          <c:order val="1"/>
          <c:tx>
            <c:strRef>
              <c:f>Plan1!$N$11</c:f>
              <c:strCache>
                <c:ptCount val="1"/>
                <c:pt idx="0">
                  <c:v>PÚBLICAS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Plan1!$O$9:$T$9</c:f>
              <c:numCache>
                <c:formatCode>0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Plan1!$O$11:$T$11</c:f>
              <c:numCache>
                <c:formatCode>0.0</c:formatCode>
                <c:ptCount val="6"/>
                <c:pt idx="0">
                  <c:v>2.5342961382120848</c:v>
                </c:pt>
                <c:pt idx="1">
                  <c:v>1.3090184835987237</c:v>
                </c:pt>
                <c:pt idx="2">
                  <c:v>1.2915908134500704</c:v>
                </c:pt>
                <c:pt idx="3">
                  <c:v>1.7142110453782566</c:v>
                </c:pt>
                <c:pt idx="4">
                  <c:v>1.8072093092596693</c:v>
                </c:pt>
                <c:pt idx="5">
                  <c:v>3.6293956839474277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F7-4FDF-AFB0-2A86AC00A3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62637376"/>
        <c:axId val="262638552"/>
      </c:barChart>
      <c:catAx>
        <c:axId val="26263737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2638552"/>
        <c:crosses val="autoZero"/>
        <c:auto val="1"/>
        <c:lblAlgn val="ctr"/>
        <c:lblOffset val="100"/>
        <c:noMultiLvlLbl val="0"/>
      </c:catAx>
      <c:valAx>
        <c:axId val="262638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263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800"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/>
              <a:t>FOLHA DE PAGAMENTO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Plan3!$E$9</c:f>
              <c:strCache>
                <c:ptCount val="1"/>
                <c:pt idx="0">
                  <c:v>GRADUAÇÃO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Plan3!$I$9</c:f>
              <c:numCache>
                <c:formatCode>0.00%</c:formatCode>
                <c:ptCount val="1"/>
                <c:pt idx="0">
                  <c:v>0.78097193702943191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40-41FA-99B1-8C3085E3513C}"/>
            </c:ext>
          </c:extLst>
        </c:ser>
        <c:ser>
          <c:idx val="1"/>
          <c:order val="1"/>
          <c:tx>
            <c:strRef>
              <c:f>Plan3!$E$10</c:f>
              <c:strCache>
                <c:ptCount val="1"/>
                <c:pt idx="0">
                  <c:v>M&amp;D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Plan3!$I$10</c:f>
              <c:numCache>
                <c:formatCode>0.00%</c:formatCode>
                <c:ptCount val="1"/>
                <c:pt idx="0">
                  <c:v>0.21902806297056809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40-41FA-99B1-8C3085E351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2636592"/>
        <c:axId val="262632280"/>
      </c:barChart>
      <c:catAx>
        <c:axId val="26263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2632280"/>
        <c:crosses val="autoZero"/>
        <c:auto val="1"/>
        <c:lblAlgn val="ctr"/>
        <c:lblOffset val="100"/>
        <c:noMultiLvlLbl val="0"/>
      </c:catAx>
      <c:valAx>
        <c:axId val="2626322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263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/>
              <a:t>RECEITA </a:t>
            </a:r>
          </a:p>
        </c:rich>
      </c:tx>
      <c:layout>
        <c:manualLayout>
          <c:xMode val="edge"/>
          <c:yMode val="edge"/>
          <c:x val="0.46955555555555545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Plan3!$E$9</c:f>
              <c:strCache>
                <c:ptCount val="1"/>
                <c:pt idx="0">
                  <c:v>GRADUAÇÃO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Plan3!$K$9</c:f>
              <c:numCache>
                <c:formatCode>0.00%</c:formatCode>
                <c:ptCount val="1"/>
                <c:pt idx="0">
                  <c:v>0.97096774193548385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8A-4FD5-9098-9B81A9BB40F6}"/>
            </c:ext>
          </c:extLst>
        </c:ser>
        <c:ser>
          <c:idx val="1"/>
          <c:order val="1"/>
          <c:tx>
            <c:strRef>
              <c:f>Plan3!$E$10</c:f>
              <c:strCache>
                <c:ptCount val="1"/>
                <c:pt idx="0">
                  <c:v>M&amp;D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3511741787651353E-2"/>
                  <c:y val="4.9082112054627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8A-4FD5-9098-9B81A9BB40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Plan3!$K$10</c:f>
              <c:numCache>
                <c:formatCode>0.00%</c:formatCode>
                <c:ptCount val="1"/>
                <c:pt idx="0">
                  <c:v>2.903225806451613E-2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8A-4FD5-9098-9B81A9BB40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2634632"/>
        <c:axId val="262638160"/>
      </c:barChart>
      <c:catAx>
        <c:axId val="262634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2638160"/>
        <c:crosses val="autoZero"/>
        <c:auto val="1"/>
        <c:lblAlgn val="ctr"/>
        <c:lblOffset val="100"/>
        <c:noMultiLvlLbl val="0"/>
      </c:catAx>
      <c:valAx>
        <c:axId val="26263816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2634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/>
              <a:t>DISTRIBUIÇÃO</a:t>
            </a:r>
            <a:r>
              <a:rPr lang="pt-BR" sz="2000" baseline="0"/>
              <a:t> DAS </a:t>
            </a:r>
            <a:r>
              <a:rPr lang="pt-BR" sz="2000"/>
              <a:t>MATRÍCULAS NA GRADUAÇÃO PÚBLICAS E PRIVADAS - CENSO INEP 2014</a:t>
            </a:r>
          </a:p>
        </c:rich>
      </c:tx>
      <c:layout>
        <c:manualLayout>
          <c:xMode val="edge"/>
          <c:yMode val="edge"/>
          <c:x val="0.1550611666311473"/>
          <c:y val="2.74913990163707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F5F-415D-86C0-A7751BB8221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F5F-415D-86C0-A7751BB8221C}"/>
              </c:ext>
            </c:extLst>
          </c:dPt>
          <c:dLbls>
            <c:dLbl>
              <c:idx val="0"/>
              <c:layout>
                <c:manualLayout>
                  <c:x val="9.7012401751667837E-2"/>
                  <c:y val="7.675568329032518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5F-415D-86C0-A7751BB8221C}"/>
                </c:ext>
              </c:extLst>
            </c:dLbl>
            <c:dLbl>
              <c:idx val="1"/>
              <c:layout>
                <c:manualLayout>
                  <c:x val="-9.8809205453091978E-2"/>
                  <c:y val="-0.125602251300353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5F-415D-86C0-A7751BB822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Plan2!$A$25:$A$26</c:f>
              <c:strCache>
                <c:ptCount val="2"/>
                <c:pt idx="0">
                  <c:v>Públicas</c:v>
                </c:pt>
                <c:pt idx="1">
                  <c:v>Privadas</c:v>
                </c:pt>
              </c:strCache>
            </c:strRef>
          </c:cat>
          <c:val>
            <c:numRef>
              <c:f>Plan2!$B$25:$B$26</c:f>
              <c:numCache>
                <c:formatCode>#,##0</c:formatCode>
                <c:ptCount val="2"/>
                <c:pt idx="0">
                  <c:v>1961002</c:v>
                </c:pt>
                <c:pt idx="1">
                  <c:v>5867011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5F-415D-86C0-A7751BB8221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Distribuição bolsas/auxílios CNPq - 2016 (Fonte: CNPq - painel investimento 2016)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Plan2!$C$21</c:f>
              <c:strCache>
                <c:ptCount val="1"/>
                <c:pt idx="0">
                  <c:v>PRIVADAS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Plan2!$D$19:$F$19</c:f>
              <c:strCache>
                <c:ptCount val="3"/>
                <c:pt idx="0">
                  <c:v>Iniciação Científica - IC</c:v>
                </c:pt>
                <c:pt idx="1">
                  <c:v>Mestrado - GM</c:v>
                </c:pt>
                <c:pt idx="2">
                  <c:v>Produtividade em Pesquisa - PQ</c:v>
                </c:pt>
              </c:strCache>
            </c:strRef>
          </c:cat>
          <c:val>
            <c:numRef>
              <c:f>Plan2!$D$21:$F$21</c:f>
              <c:numCache>
                <c:formatCode>0.00%</c:formatCode>
                <c:ptCount val="3"/>
                <c:pt idx="0">
                  <c:v>0.11010409842032468</c:v>
                </c:pt>
                <c:pt idx="1">
                  <c:v>8.5420098846787473E-2</c:v>
                </c:pt>
                <c:pt idx="2">
                  <c:v>7.4144229468272219E-2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65-42BA-A1A1-8DFF51799A4A}"/>
            </c:ext>
          </c:extLst>
        </c:ser>
        <c:ser>
          <c:idx val="1"/>
          <c:order val="1"/>
          <c:tx>
            <c:strRef>
              <c:f>Plan2!$C$22</c:f>
              <c:strCache>
                <c:ptCount val="1"/>
                <c:pt idx="0">
                  <c:v>PÚBLICAS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Plan2!$D$19:$F$19</c:f>
              <c:strCache>
                <c:ptCount val="3"/>
                <c:pt idx="0">
                  <c:v>Iniciação Científica - IC</c:v>
                </c:pt>
                <c:pt idx="1">
                  <c:v>Mestrado - GM</c:v>
                </c:pt>
                <c:pt idx="2">
                  <c:v>Produtividade em Pesquisa - PQ</c:v>
                </c:pt>
              </c:strCache>
            </c:strRef>
          </c:cat>
          <c:val>
            <c:numRef>
              <c:f>Plan2!$D$22:$F$22</c:f>
              <c:numCache>
                <c:formatCode>0.00%</c:formatCode>
                <c:ptCount val="3"/>
                <c:pt idx="0">
                  <c:v>0.88989590157967535</c:v>
                </c:pt>
                <c:pt idx="1">
                  <c:v>0.91457990115321253</c:v>
                </c:pt>
                <c:pt idx="2">
                  <c:v>0.92585577053172774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65-42BA-A1A1-8DFF51799A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2637768"/>
        <c:axId val="262631888"/>
      </c:barChart>
      <c:catAx>
        <c:axId val="262637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2631888"/>
        <c:crosses val="autoZero"/>
        <c:auto val="1"/>
        <c:lblAlgn val="ctr"/>
        <c:lblOffset val="100"/>
        <c:noMultiLvlLbl val="0"/>
      </c:catAx>
      <c:valAx>
        <c:axId val="2626318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2637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MATRÍCULAS NA GRADUAÇÃO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Plan2!$C$29</c:f>
              <c:strCache>
                <c:ptCount val="1"/>
                <c:pt idx="0">
                  <c:v>PRIVADAS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Plan2!$D$28</c:f>
              <c:strCache>
                <c:ptCount val="1"/>
                <c:pt idx="0">
                  <c:v>ALUNOS</c:v>
                </c:pt>
              </c:strCache>
            </c:strRef>
          </c:cat>
          <c:val>
            <c:numRef>
              <c:f>Plan2!$D$29</c:f>
              <c:numCache>
                <c:formatCode>#,##0</c:formatCode>
                <c:ptCount val="1"/>
                <c:pt idx="0">
                  <c:v>2488353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CD-473B-9267-F9728BA2F11D}"/>
            </c:ext>
          </c:extLst>
        </c:ser>
        <c:ser>
          <c:idx val="1"/>
          <c:order val="1"/>
          <c:tx>
            <c:strRef>
              <c:f>Plan2!$C$30</c:f>
              <c:strCache>
                <c:ptCount val="1"/>
                <c:pt idx="0">
                  <c:v>PÚBLICAS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Plan2!$D$28</c:f>
              <c:strCache>
                <c:ptCount val="1"/>
                <c:pt idx="0">
                  <c:v>ALUNOS</c:v>
                </c:pt>
              </c:strCache>
            </c:strRef>
          </c:cat>
          <c:val>
            <c:numRef>
              <c:f>Plan2!$D$30</c:f>
              <c:numCache>
                <c:formatCode>#,##0</c:formatCode>
                <c:ptCount val="1"/>
                <c:pt idx="0">
                  <c:v>1678706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CD-473B-9267-F9728BA2F1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2632672"/>
        <c:axId val="262635416"/>
      </c:barChart>
      <c:catAx>
        <c:axId val="26263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2635416"/>
        <c:crosses val="autoZero"/>
        <c:auto val="1"/>
        <c:lblAlgn val="ctr"/>
        <c:lblOffset val="100"/>
        <c:noMultiLvlLbl val="0"/>
      </c:catAx>
      <c:valAx>
        <c:axId val="26263541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2632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D7F4DA-65EF-4B17-AA9F-3539187ECC0A}" type="doc">
      <dgm:prSet loTypeId="urn:microsoft.com/office/officeart/2005/8/layout/cycle8" loCatId="cycle" qsTypeId="urn:microsoft.com/office/officeart/2005/8/quickstyle/simple1" qsCatId="simple" csTypeId="urn:microsoft.com/office/officeart/2005/8/colors/colorful3" csCatId="colorful" phldr="1"/>
      <dgm:spPr/>
    </dgm:pt>
    <dgm:pt modelId="{53A5A528-3D80-4F5F-8D46-7268B0C6909F}">
      <dgm:prSet phldrT="[Texto]"/>
      <dgm:spPr/>
      <dgm:t>
        <a:bodyPr/>
        <a:lstStyle/>
        <a:p>
          <a:r>
            <a:rPr lang="pt-BR" dirty="0" smtClean="0"/>
            <a:t>Necessidade de crescimento</a:t>
          </a:r>
          <a:endParaRPr lang="pt-BR" dirty="0"/>
        </a:p>
      </dgm:t>
    </dgm:pt>
    <dgm:pt modelId="{584A3FB7-9D47-4C3C-97E4-CA235969E335}" type="parTrans" cxnId="{9DECBA2A-FCF1-46E1-B90D-9CFD712B964A}">
      <dgm:prSet/>
      <dgm:spPr/>
      <dgm:t>
        <a:bodyPr/>
        <a:lstStyle/>
        <a:p>
          <a:endParaRPr lang="pt-BR"/>
        </a:p>
      </dgm:t>
    </dgm:pt>
    <dgm:pt modelId="{2291DFD7-C108-4F25-99DC-04187628F0EC}" type="sibTrans" cxnId="{9DECBA2A-FCF1-46E1-B90D-9CFD712B964A}">
      <dgm:prSet/>
      <dgm:spPr/>
      <dgm:t>
        <a:bodyPr/>
        <a:lstStyle/>
        <a:p>
          <a:endParaRPr lang="pt-BR"/>
        </a:p>
      </dgm:t>
    </dgm:pt>
    <dgm:pt modelId="{23980225-D241-416D-9DF7-8F062FF015C5}">
      <dgm:prSet phldrT="[Texto]"/>
      <dgm:spPr/>
      <dgm:t>
        <a:bodyPr/>
        <a:lstStyle/>
        <a:p>
          <a:r>
            <a:rPr lang="pt-BR" dirty="0" smtClean="0"/>
            <a:t>Atendimento Resolução 3 de 14 de outubro de 2010</a:t>
          </a:r>
          <a:endParaRPr lang="pt-BR" dirty="0"/>
        </a:p>
      </dgm:t>
    </dgm:pt>
    <dgm:pt modelId="{D2428F18-FE01-4D6E-A773-8A6D02A9BB46}" type="parTrans" cxnId="{B5C1ED0B-960D-4A12-931D-C76AF5D3FF9B}">
      <dgm:prSet/>
      <dgm:spPr/>
      <dgm:t>
        <a:bodyPr/>
        <a:lstStyle/>
        <a:p>
          <a:endParaRPr lang="pt-BR"/>
        </a:p>
      </dgm:t>
    </dgm:pt>
    <dgm:pt modelId="{EC9DC29E-58A2-4B02-A5B1-A204AE7258C7}" type="sibTrans" cxnId="{B5C1ED0B-960D-4A12-931D-C76AF5D3FF9B}">
      <dgm:prSet/>
      <dgm:spPr/>
      <dgm:t>
        <a:bodyPr/>
        <a:lstStyle/>
        <a:p>
          <a:endParaRPr lang="pt-BR"/>
        </a:p>
      </dgm:t>
    </dgm:pt>
    <dgm:pt modelId="{937587E5-5739-4478-A828-25F93E90F631}">
      <dgm:prSet phldrT="[Texto]"/>
      <dgm:spPr/>
      <dgm:t>
        <a:bodyPr/>
        <a:lstStyle/>
        <a:p>
          <a:r>
            <a:rPr lang="pt-BR" dirty="0" smtClean="0"/>
            <a:t>Dificuldades financeiras</a:t>
          </a:r>
          <a:endParaRPr lang="pt-BR" dirty="0"/>
        </a:p>
      </dgm:t>
    </dgm:pt>
    <dgm:pt modelId="{49CE476D-BF4E-481F-860B-6425A96C05CF}" type="parTrans" cxnId="{36CD3531-135A-41FD-A21F-6986445E7891}">
      <dgm:prSet/>
      <dgm:spPr/>
      <dgm:t>
        <a:bodyPr/>
        <a:lstStyle/>
        <a:p>
          <a:endParaRPr lang="pt-BR"/>
        </a:p>
      </dgm:t>
    </dgm:pt>
    <dgm:pt modelId="{055958F8-401A-4097-B286-18E39E8034A3}" type="sibTrans" cxnId="{36CD3531-135A-41FD-A21F-6986445E7891}">
      <dgm:prSet/>
      <dgm:spPr/>
      <dgm:t>
        <a:bodyPr/>
        <a:lstStyle/>
        <a:p>
          <a:endParaRPr lang="pt-BR"/>
        </a:p>
      </dgm:t>
    </dgm:pt>
    <dgm:pt modelId="{5AB11F4E-9AF2-42AB-9C53-BD2DCD3B677E}" type="pres">
      <dgm:prSet presAssocID="{B6D7F4DA-65EF-4B17-AA9F-3539187ECC0A}" presName="compositeShape" presStyleCnt="0">
        <dgm:presLayoutVars>
          <dgm:chMax val="7"/>
          <dgm:dir/>
          <dgm:resizeHandles val="exact"/>
        </dgm:presLayoutVars>
      </dgm:prSet>
      <dgm:spPr/>
    </dgm:pt>
    <dgm:pt modelId="{23DF324F-5F95-4808-BC53-50E85CF2142D}" type="pres">
      <dgm:prSet presAssocID="{B6D7F4DA-65EF-4B17-AA9F-3539187ECC0A}" presName="wedge1" presStyleLbl="node1" presStyleIdx="0" presStyleCnt="3"/>
      <dgm:spPr/>
      <dgm:t>
        <a:bodyPr/>
        <a:lstStyle/>
        <a:p>
          <a:endParaRPr lang="pt-BR"/>
        </a:p>
      </dgm:t>
    </dgm:pt>
    <dgm:pt modelId="{9A0A8A2E-9BDC-45AB-A8BD-53CB075E55B3}" type="pres">
      <dgm:prSet presAssocID="{B6D7F4DA-65EF-4B17-AA9F-3539187ECC0A}" presName="dummy1a" presStyleCnt="0"/>
      <dgm:spPr/>
    </dgm:pt>
    <dgm:pt modelId="{F82F5CE6-9902-471D-ABFB-7832542CDE8C}" type="pres">
      <dgm:prSet presAssocID="{B6D7F4DA-65EF-4B17-AA9F-3539187ECC0A}" presName="dummy1b" presStyleCnt="0"/>
      <dgm:spPr/>
    </dgm:pt>
    <dgm:pt modelId="{1EE4B1DE-4CE6-46B7-8E85-5AE281BEA3C8}" type="pres">
      <dgm:prSet presAssocID="{B6D7F4DA-65EF-4B17-AA9F-3539187ECC0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87D81C-F863-4C17-8B0A-4A0F6A0F3416}" type="pres">
      <dgm:prSet presAssocID="{B6D7F4DA-65EF-4B17-AA9F-3539187ECC0A}" presName="wedge2" presStyleLbl="node1" presStyleIdx="1" presStyleCnt="3"/>
      <dgm:spPr/>
      <dgm:t>
        <a:bodyPr/>
        <a:lstStyle/>
        <a:p>
          <a:endParaRPr lang="pt-BR"/>
        </a:p>
      </dgm:t>
    </dgm:pt>
    <dgm:pt modelId="{8D4BAE15-DC73-4E54-871B-99BFFA286104}" type="pres">
      <dgm:prSet presAssocID="{B6D7F4DA-65EF-4B17-AA9F-3539187ECC0A}" presName="dummy2a" presStyleCnt="0"/>
      <dgm:spPr/>
    </dgm:pt>
    <dgm:pt modelId="{1B72BC89-70CA-494D-8B11-54E44F9C36ED}" type="pres">
      <dgm:prSet presAssocID="{B6D7F4DA-65EF-4B17-AA9F-3539187ECC0A}" presName="dummy2b" presStyleCnt="0"/>
      <dgm:spPr/>
    </dgm:pt>
    <dgm:pt modelId="{50DA947E-A851-4334-9C1A-495430E2D224}" type="pres">
      <dgm:prSet presAssocID="{B6D7F4DA-65EF-4B17-AA9F-3539187ECC0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1F786B-41E4-4B05-812F-024269483FBE}" type="pres">
      <dgm:prSet presAssocID="{B6D7F4DA-65EF-4B17-AA9F-3539187ECC0A}" presName="wedge3" presStyleLbl="node1" presStyleIdx="2" presStyleCnt="3"/>
      <dgm:spPr/>
      <dgm:t>
        <a:bodyPr/>
        <a:lstStyle/>
        <a:p>
          <a:endParaRPr lang="pt-BR"/>
        </a:p>
      </dgm:t>
    </dgm:pt>
    <dgm:pt modelId="{F22412F3-A403-4725-AD39-0E6E9215DFBB}" type="pres">
      <dgm:prSet presAssocID="{B6D7F4DA-65EF-4B17-AA9F-3539187ECC0A}" presName="dummy3a" presStyleCnt="0"/>
      <dgm:spPr/>
    </dgm:pt>
    <dgm:pt modelId="{BBE4EBEB-29B3-4A8E-94A1-4C578B09F061}" type="pres">
      <dgm:prSet presAssocID="{B6D7F4DA-65EF-4B17-AA9F-3539187ECC0A}" presName="dummy3b" presStyleCnt="0"/>
      <dgm:spPr/>
    </dgm:pt>
    <dgm:pt modelId="{417724E8-531E-4701-BC73-441E1B2FA1DB}" type="pres">
      <dgm:prSet presAssocID="{B6D7F4DA-65EF-4B17-AA9F-3539187ECC0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9450EE-194E-4FF1-924E-39E42C8237FD}" type="pres">
      <dgm:prSet presAssocID="{2291DFD7-C108-4F25-99DC-04187628F0EC}" presName="arrowWedge1" presStyleLbl="fgSibTrans2D1" presStyleIdx="0" presStyleCnt="3"/>
      <dgm:spPr/>
    </dgm:pt>
    <dgm:pt modelId="{8F9EE778-9901-4823-8B11-817923AE74C1}" type="pres">
      <dgm:prSet presAssocID="{EC9DC29E-58A2-4B02-A5B1-A204AE7258C7}" presName="arrowWedge2" presStyleLbl="fgSibTrans2D1" presStyleIdx="1" presStyleCnt="3"/>
      <dgm:spPr/>
    </dgm:pt>
    <dgm:pt modelId="{113E4A05-145C-4EBC-A9BA-8CD0CEE6657E}" type="pres">
      <dgm:prSet presAssocID="{055958F8-401A-4097-B286-18E39E8034A3}" presName="arrowWedge3" presStyleLbl="fgSibTrans2D1" presStyleIdx="2" presStyleCnt="3"/>
      <dgm:spPr/>
    </dgm:pt>
  </dgm:ptLst>
  <dgm:cxnLst>
    <dgm:cxn modelId="{CA2DD6C7-24FA-4A32-97B5-54A7C5330142}" type="presOf" srcId="{B6D7F4DA-65EF-4B17-AA9F-3539187ECC0A}" destId="{5AB11F4E-9AF2-42AB-9C53-BD2DCD3B677E}" srcOrd="0" destOrd="0" presId="urn:microsoft.com/office/officeart/2005/8/layout/cycle8"/>
    <dgm:cxn modelId="{9DECBA2A-FCF1-46E1-B90D-9CFD712B964A}" srcId="{B6D7F4DA-65EF-4B17-AA9F-3539187ECC0A}" destId="{53A5A528-3D80-4F5F-8D46-7268B0C6909F}" srcOrd="0" destOrd="0" parTransId="{584A3FB7-9D47-4C3C-97E4-CA235969E335}" sibTransId="{2291DFD7-C108-4F25-99DC-04187628F0EC}"/>
    <dgm:cxn modelId="{06E134E8-D9DC-4F6F-9BF5-54CD28F479A8}" type="presOf" srcId="{23980225-D241-416D-9DF7-8F062FF015C5}" destId="{50DA947E-A851-4334-9C1A-495430E2D224}" srcOrd="1" destOrd="0" presId="urn:microsoft.com/office/officeart/2005/8/layout/cycle8"/>
    <dgm:cxn modelId="{0ADADA1E-C751-4D34-9229-1D26D59F3E62}" type="presOf" srcId="{937587E5-5739-4478-A828-25F93E90F631}" destId="{417724E8-531E-4701-BC73-441E1B2FA1DB}" srcOrd="1" destOrd="0" presId="urn:microsoft.com/office/officeart/2005/8/layout/cycle8"/>
    <dgm:cxn modelId="{D5199482-6B74-4F50-9362-CB8E5CA14D27}" type="presOf" srcId="{53A5A528-3D80-4F5F-8D46-7268B0C6909F}" destId="{23DF324F-5F95-4808-BC53-50E85CF2142D}" srcOrd="0" destOrd="0" presId="urn:microsoft.com/office/officeart/2005/8/layout/cycle8"/>
    <dgm:cxn modelId="{36CD3531-135A-41FD-A21F-6986445E7891}" srcId="{B6D7F4DA-65EF-4B17-AA9F-3539187ECC0A}" destId="{937587E5-5739-4478-A828-25F93E90F631}" srcOrd="2" destOrd="0" parTransId="{49CE476D-BF4E-481F-860B-6425A96C05CF}" sibTransId="{055958F8-401A-4097-B286-18E39E8034A3}"/>
    <dgm:cxn modelId="{B5C1ED0B-960D-4A12-931D-C76AF5D3FF9B}" srcId="{B6D7F4DA-65EF-4B17-AA9F-3539187ECC0A}" destId="{23980225-D241-416D-9DF7-8F062FF015C5}" srcOrd="1" destOrd="0" parTransId="{D2428F18-FE01-4D6E-A773-8A6D02A9BB46}" sibTransId="{EC9DC29E-58A2-4B02-A5B1-A204AE7258C7}"/>
    <dgm:cxn modelId="{827E8B64-D8FF-409F-81A3-0DA6BACF5CA6}" type="presOf" srcId="{23980225-D241-416D-9DF7-8F062FF015C5}" destId="{1787D81C-F863-4C17-8B0A-4A0F6A0F3416}" srcOrd="0" destOrd="0" presId="urn:microsoft.com/office/officeart/2005/8/layout/cycle8"/>
    <dgm:cxn modelId="{D3E6ECE1-4786-4ADC-9CD1-DFAFC5A9CFBF}" type="presOf" srcId="{53A5A528-3D80-4F5F-8D46-7268B0C6909F}" destId="{1EE4B1DE-4CE6-46B7-8E85-5AE281BEA3C8}" srcOrd="1" destOrd="0" presId="urn:microsoft.com/office/officeart/2005/8/layout/cycle8"/>
    <dgm:cxn modelId="{43C90371-0ABD-41E3-9BC5-E3BCA76633A8}" type="presOf" srcId="{937587E5-5739-4478-A828-25F93E90F631}" destId="{CE1F786B-41E4-4B05-812F-024269483FBE}" srcOrd="0" destOrd="0" presId="urn:microsoft.com/office/officeart/2005/8/layout/cycle8"/>
    <dgm:cxn modelId="{F8F1DBDF-4435-4049-96D1-B1C3BF6C7ACD}" type="presParOf" srcId="{5AB11F4E-9AF2-42AB-9C53-BD2DCD3B677E}" destId="{23DF324F-5F95-4808-BC53-50E85CF2142D}" srcOrd="0" destOrd="0" presId="urn:microsoft.com/office/officeart/2005/8/layout/cycle8"/>
    <dgm:cxn modelId="{4C71F032-6FB3-4BD5-BFD6-042C7C7E95C5}" type="presParOf" srcId="{5AB11F4E-9AF2-42AB-9C53-BD2DCD3B677E}" destId="{9A0A8A2E-9BDC-45AB-A8BD-53CB075E55B3}" srcOrd="1" destOrd="0" presId="urn:microsoft.com/office/officeart/2005/8/layout/cycle8"/>
    <dgm:cxn modelId="{ECD52883-FB20-4CB8-8405-63F0D76CC352}" type="presParOf" srcId="{5AB11F4E-9AF2-42AB-9C53-BD2DCD3B677E}" destId="{F82F5CE6-9902-471D-ABFB-7832542CDE8C}" srcOrd="2" destOrd="0" presId="urn:microsoft.com/office/officeart/2005/8/layout/cycle8"/>
    <dgm:cxn modelId="{CF8E6450-F2CE-46EB-A342-9FE6543116EA}" type="presParOf" srcId="{5AB11F4E-9AF2-42AB-9C53-BD2DCD3B677E}" destId="{1EE4B1DE-4CE6-46B7-8E85-5AE281BEA3C8}" srcOrd="3" destOrd="0" presId="urn:microsoft.com/office/officeart/2005/8/layout/cycle8"/>
    <dgm:cxn modelId="{B951C5C8-0860-43EB-A8FD-9B31659E783A}" type="presParOf" srcId="{5AB11F4E-9AF2-42AB-9C53-BD2DCD3B677E}" destId="{1787D81C-F863-4C17-8B0A-4A0F6A0F3416}" srcOrd="4" destOrd="0" presId="urn:microsoft.com/office/officeart/2005/8/layout/cycle8"/>
    <dgm:cxn modelId="{DE777A6C-C096-43C5-B025-75D0EC25D06E}" type="presParOf" srcId="{5AB11F4E-9AF2-42AB-9C53-BD2DCD3B677E}" destId="{8D4BAE15-DC73-4E54-871B-99BFFA286104}" srcOrd="5" destOrd="0" presId="urn:microsoft.com/office/officeart/2005/8/layout/cycle8"/>
    <dgm:cxn modelId="{26001682-0694-463D-8ABA-0F74090206C9}" type="presParOf" srcId="{5AB11F4E-9AF2-42AB-9C53-BD2DCD3B677E}" destId="{1B72BC89-70CA-494D-8B11-54E44F9C36ED}" srcOrd="6" destOrd="0" presId="urn:microsoft.com/office/officeart/2005/8/layout/cycle8"/>
    <dgm:cxn modelId="{EE47B1D1-FD30-494E-ACE1-2865DAB26635}" type="presParOf" srcId="{5AB11F4E-9AF2-42AB-9C53-BD2DCD3B677E}" destId="{50DA947E-A851-4334-9C1A-495430E2D224}" srcOrd="7" destOrd="0" presId="urn:microsoft.com/office/officeart/2005/8/layout/cycle8"/>
    <dgm:cxn modelId="{1CD3B6AD-984B-49D0-9A7B-6169DAA7B8E5}" type="presParOf" srcId="{5AB11F4E-9AF2-42AB-9C53-BD2DCD3B677E}" destId="{CE1F786B-41E4-4B05-812F-024269483FBE}" srcOrd="8" destOrd="0" presId="urn:microsoft.com/office/officeart/2005/8/layout/cycle8"/>
    <dgm:cxn modelId="{6F476F39-8470-4FC8-B36B-47861291E816}" type="presParOf" srcId="{5AB11F4E-9AF2-42AB-9C53-BD2DCD3B677E}" destId="{F22412F3-A403-4725-AD39-0E6E9215DFBB}" srcOrd="9" destOrd="0" presId="urn:microsoft.com/office/officeart/2005/8/layout/cycle8"/>
    <dgm:cxn modelId="{A440CDC3-555A-4849-A7FC-E373DB73F45B}" type="presParOf" srcId="{5AB11F4E-9AF2-42AB-9C53-BD2DCD3B677E}" destId="{BBE4EBEB-29B3-4A8E-94A1-4C578B09F061}" srcOrd="10" destOrd="0" presId="urn:microsoft.com/office/officeart/2005/8/layout/cycle8"/>
    <dgm:cxn modelId="{BFF51AE1-B31F-418C-A2B4-F6883885AC47}" type="presParOf" srcId="{5AB11F4E-9AF2-42AB-9C53-BD2DCD3B677E}" destId="{417724E8-531E-4701-BC73-441E1B2FA1DB}" srcOrd="11" destOrd="0" presId="urn:microsoft.com/office/officeart/2005/8/layout/cycle8"/>
    <dgm:cxn modelId="{14616AD8-C53B-4A69-96D0-78D5D2A966F5}" type="presParOf" srcId="{5AB11F4E-9AF2-42AB-9C53-BD2DCD3B677E}" destId="{489450EE-194E-4FF1-924E-39E42C8237FD}" srcOrd="12" destOrd="0" presId="urn:microsoft.com/office/officeart/2005/8/layout/cycle8"/>
    <dgm:cxn modelId="{9969A8F3-DFE5-4790-B22D-C055171A444A}" type="presParOf" srcId="{5AB11F4E-9AF2-42AB-9C53-BD2DCD3B677E}" destId="{8F9EE778-9901-4823-8B11-817923AE74C1}" srcOrd="13" destOrd="0" presId="urn:microsoft.com/office/officeart/2005/8/layout/cycle8"/>
    <dgm:cxn modelId="{E949A085-5563-4B2F-BF0F-CB1F5F542B2B}" type="presParOf" srcId="{5AB11F4E-9AF2-42AB-9C53-BD2DCD3B677E}" destId="{113E4A05-145C-4EBC-A9BA-8CD0CEE6657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9E2A20-FDB1-452C-B678-C82C1165496D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F5CB90DC-5BAB-4F3B-A7E6-DF88C4E03D5A}">
      <dgm:prSet phldrT="[Texto]"/>
      <dgm:spPr/>
      <dgm:t>
        <a:bodyPr/>
        <a:lstStyle/>
        <a:p>
          <a:r>
            <a:rPr lang="pt-BR" dirty="0" smtClean="0"/>
            <a:t>AMBIENTE DE PESQUISA</a:t>
          </a:r>
          <a:endParaRPr lang="pt-BR" dirty="0"/>
        </a:p>
      </dgm:t>
    </dgm:pt>
    <dgm:pt modelId="{78E9E8D3-CB41-4D48-A066-1C9B64DCD0AB}" type="parTrans" cxnId="{6DCDBB44-0120-4B3D-9F05-DB3DC330608B}">
      <dgm:prSet/>
      <dgm:spPr/>
      <dgm:t>
        <a:bodyPr/>
        <a:lstStyle/>
        <a:p>
          <a:endParaRPr lang="pt-BR"/>
        </a:p>
      </dgm:t>
    </dgm:pt>
    <dgm:pt modelId="{E7211C9C-0F73-490C-9DA1-6EF01D85794B}" type="sibTrans" cxnId="{6DCDBB44-0120-4B3D-9F05-DB3DC330608B}">
      <dgm:prSet/>
      <dgm:spPr/>
      <dgm:t>
        <a:bodyPr/>
        <a:lstStyle/>
        <a:p>
          <a:endParaRPr lang="pt-BR"/>
        </a:p>
      </dgm:t>
    </dgm:pt>
    <dgm:pt modelId="{C5BC773B-2262-4A85-B704-539BDA034346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CORPO DISCENTE</a:t>
          </a:r>
          <a:endParaRPr lang="pt-BR" dirty="0">
            <a:solidFill>
              <a:schemeClr val="tx1"/>
            </a:solidFill>
          </a:endParaRPr>
        </a:p>
      </dgm:t>
    </dgm:pt>
    <dgm:pt modelId="{2FA6B4A6-7771-4058-B886-C82F035CEF91}" type="parTrans" cxnId="{C0B94FB4-6945-4AB9-9396-3E4D90764280}">
      <dgm:prSet/>
      <dgm:spPr/>
      <dgm:t>
        <a:bodyPr/>
        <a:lstStyle/>
        <a:p>
          <a:endParaRPr lang="pt-BR"/>
        </a:p>
      </dgm:t>
    </dgm:pt>
    <dgm:pt modelId="{B614B47D-F828-434F-B17D-8D3BA0FC3554}" type="sibTrans" cxnId="{C0B94FB4-6945-4AB9-9396-3E4D90764280}">
      <dgm:prSet/>
      <dgm:spPr/>
      <dgm:t>
        <a:bodyPr/>
        <a:lstStyle/>
        <a:p>
          <a:endParaRPr lang="pt-BR"/>
        </a:p>
      </dgm:t>
    </dgm:pt>
    <dgm:pt modelId="{213629B7-A4B4-4EF5-A43E-51797CA679B0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CORPO</a:t>
          </a:r>
          <a:r>
            <a:rPr lang="pt-BR" dirty="0" smtClean="0"/>
            <a:t> </a:t>
          </a:r>
          <a:r>
            <a:rPr lang="pt-BR" dirty="0" smtClean="0">
              <a:solidFill>
                <a:schemeClr val="tx1"/>
              </a:solidFill>
            </a:rPr>
            <a:t>DOCENTE</a:t>
          </a:r>
          <a:endParaRPr lang="pt-BR" dirty="0">
            <a:solidFill>
              <a:schemeClr val="tx1"/>
            </a:solidFill>
          </a:endParaRPr>
        </a:p>
      </dgm:t>
    </dgm:pt>
    <dgm:pt modelId="{BDD061B3-A4F8-496E-A408-0B2611EE91D3}" type="parTrans" cxnId="{3A7E3014-EC43-4696-B0B8-A85F7B3742E5}">
      <dgm:prSet/>
      <dgm:spPr/>
      <dgm:t>
        <a:bodyPr/>
        <a:lstStyle/>
        <a:p>
          <a:endParaRPr lang="pt-BR"/>
        </a:p>
      </dgm:t>
    </dgm:pt>
    <dgm:pt modelId="{0A9B2ACB-214A-4469-9F9A-E763979C6C15}" type="sibTrans" cxnId="{3A7E3014-EC43-4696-B0B8-A85F7B3742E5}">
      <dgm:prSet/>
      <dgm:spPr/>
      <dgm:t>
        <a:bodyPr/>
        <a:lstStyle/>
        <a:p>
          <a:endParaRPr lang="pt-BR"/>
        </a:p>
      </dgm:t>
    </dgm:pt>
    <dgm:pt modelId="{00F00FFF-6863-4866-A24F-2D6C9552F7D2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MANTENEDORA</a:t>
          </a:r>
          <a:endParaRPr lang="pt-BR" dirty="0">
            <a:solidFill>
              <a:schemeClr val="tx1"/>
            </a:solidFill>
          </a:endParaRPr>
        </a:p>
      </dgm:t>
    </dgm:pt>
    <dgm:pt modelId="{D5610FE4-F15A-47FB-ACA0-D2B12AA840DB}" type="parTrans" cxnId="{5FDC31FC-912F-4312-931E-8CC991916254}">
      <dgm:prSet/>
      <dgm:spPr/>
      <dgm:t>
        <a:bodyPr/>
        <a:lstStyle/>
        <a:p>
          <a:endParaRPr lang="pt-BR"/>
        </a:p>
      </dgm:t>
    </dgm:pt>
    <dgm:pt modelId="{7D9BDBAA-627D-4830-8807-0B29D1C8FBDD}" type="sibTrans" cxnId="{5FDC31FC-912F-4312-931E-8CC991916254}">
      <dgm:prSet/>
      <dgm:spPr/>
      <dgm:t>
        <a:bodyPr/>
        <a:lstStyle/>
        <a:p>
          <a:endParaRPr lang="pt-BR"/>
        </a:p>
      </dgm:t>
    </dgm:pt>
    <dgm:pt modelId="{A1948179-88CE-4DEB-8964-F72DE3E66338}" type="pres">
      <dgm:prSet presAssocID="{669E2A20-FDB1-452C-B678-C82C1165496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4666343-89ED-4658-82ED-20899E6F3D89}" type="pres">
      <dgm:prSet presAssocID="{F5CB90DC-5BAB-4F3B-A7E6-DF88C4E03D5A}" presName="centerShape" presStyleLbl="node0" presStyleIdx="0" presStyleCnt="1"/>
      <dgm:spPr/>
      <dgm:t>
        <a:bodyPr/>
        <a:lstStyle/>
        <a:p>
          <a:endParaRPr lang="pt-BR"/>
        </a:p>
      </dgm:t>
    </dgm:pt>
    <dgm:pt modelId="{315AADE8-A0FF-4A43-9C6B-053AA9F4439F}" type="pres">
      <dgm:prSet presAssocID="{C5BC773B-2262-4A85-B704-539BDA03434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26E1185-4C93-42A0-90CB-BFE20D9811F4}" type="pres">
      <dgm:prSet presAssocID="{C5BC773B-2262-4A85-B704-539BDA034346}" presName="dummy" presStyleCnt="0"/>
      <dgm:spPr/>
    </dgm:pt>
    <dgm:pt modelId="{5F4EB51C-41BB-4A73-84E0-82D478083AD4}" type="pres">
      <dgm:prSet presAssocID="{B614B47D-F828-434F-B17D-8D3BA0FC3554}" presName="sibTrans" presStyleLbl="sibTrans2D1" presStyleIdx="0" presStyleCnt="3"/>
      <dgm:spPr/>
      <dgm:t>
        <a:bodyPr/>
        <a:lstStyle/>
        <a:p>
          <a:endParaRPr lang="pt-BR"/>
        </a:p>
      </dgm:t>
    </dgm:pt>
    <dgm:pt modelId="{B79A4E15-C3B2-43DF-B933-61BA68D5F2AC}" type="pres">
      <dgm:prSet presAssocID="{213629B7-A4B4-4EF5-A43E-51797CA679B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645F4B-931F-4911-9BA9-B4CC5F4109AF}" type="pres">
      <dgm:prSet presAssocID="{213629B7-A4B4-4EF5-A43E-51797CA679B0}" presName="dummy" presStyleCnt="0"/>
      <dgm:spPr/>
    </dgm:pt>
    <dgm:pt modelId="{41445006-F3F5-4125-B1EE-D014FA0D7A91}" type="pres">
      <dgm:prSet presAssocID="{0A9B2ACB-214A-4469-9F9A-E763979C6C15}" presName="sibTrans" presStyleLbl="sibTrans2D1" presStyleIdx="1" presStyleCnt="3"/>
      <dgm:spPr/>
      <dgm:t>
        <a:bodyPr/>
        <a:lstStyle/>
        <a:p>
          <a:endParaRPr lang="pt-BR"/>
        </a:p>
      </dgm:t>
    </dgm:pt>
    <dgm:pt modelId="{B06F7DE8-7C4D-46C4-83FB-2BF58EB52E62}" type="pres">
      <dgm:prSet presAssocID="{00F00FFF-6863-4866-A24F-2D6C9552F7D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5843B8-7C7D-44DD-8D1F-F11264D70D93}" type="pres">
      <dgm:prSet presAssocID="{00F00FFF-6863-4866-A24F-2D6C9552F7D2}" presName="dummy" presStyleCnt="0"/>
      <dgm:spPr/>
    </dgm:pt>
    <dgm:pt modelId="{746BFBB4-78C4-4B03-AE98-AE076C519FE3}" type="pres">
      <dgm:prSet presAssocID="{7D9BDBAA-627D-4830-8807-0B29D1C8FBDD}" presName="sibTrans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C0B94FB4-6945-4AB9-9396-3E4D90764280}" srcId="{F5CB90DC-5BAB-4F3B-A7E6-DF88C4E03D5A}" destId="{C5BC773B-2262-4A85-B704-539BDA034346}" srcOrd="0" destOrd="0" parTransId="{2FA6B4A6-7771-4058-B886-C82F035CEF91}" sibTransId="{B614B47D-F828-434F-B17D-8D3BA0FC3554}"/>
    <dgm:cxn modelId="{478B0AD0-87A6-4468-B956-69389B949454}" type="presOf" srcId="{C5BC773B-2262-4A85-B704-539BDA034346}" destId="{315AADE8-A0FF-4A43-9C6B-053AA9F4439F}" srcOrd="0" destOrd="0" presId="urn:microsoft.com/office/officeart/2005/8/layout/radial6"/>
    <dgm:cxn modelId="{DEA5D2A4-93CE-43F2-9683-6C56846CA74E}" type="presOf" srcId="{00F00FFF-6863-4866-A24F-2D6C9552F7D2}" destId="{B06F7DE8-7C4D-46C4-83FB-2BF58EB52E62}" srcOrd="0" destOrd="0" presId="urn:microsoft.com/office/officeart/2005/8/layout/radial6"/>
    <dgm:cxn modelId="{31611E70-A1EA-424E-8901-96BFFD65409A}" type="presOf" srcId="{0A9B2ACB-214A-4469-9F9A-E763979C6C15}" destId="{41445006-F3F5-4125-B1EE-D014FA0D7A91}" srcOrd="0" destOrd="0" presId="urn:microsoft.com/office/officeart/2005/8/layout/radial6"/>
    <dgm:cxn modelId="{3A7E3014-EC43-4696-B0B8-A85F7B3742E5}" srcId="{F5CB90DC-5BAB-4F3B-A7E6-DF88C4E03D5A}" destId="{213629B7-A4B4-4EF5-A43E-51797CA679B0}" srcOrd="1" destOrd="0" parTransId="{BDD061B3-A4F8-496E-A408-0B2611EE91D3}" sibTransId="{0A9B2ACB-214A-4469-9F9A-E763979C6C15}"/>
    <dgm:cxn modelId="{5FDC31FC-912F-4312-931E-8CC991916254}" srcId="{F5CB90DC-5BAB-4F3B-A7E6-DF88C4E03D5A}" destId="{00F00FFF-6863-4866-A24F-2D6C9552F7D2}" srcOrd="2" destOrd="0" parTransId="{D5610FE4-F15A-47FB-ACA0-D2B12AA840DB}" sibTransId="{7D9BDBAA-627D-4830-8807-0B29D1C8FBDD}"/>
    <dgm:cxn modelId="{346251CC-5272-406A-A8AF-8ECB2636F48E}" type="presOf" srcId="{669E2A20-FDB1-452C-B678-C82C1165496D}" destId="{A1948179-88CE-4DEB-8964-F72DE3E66338}" srcOrd="0" destOrd="0" presId="urn:microsoft.com/office/officeart/2005/8/layout/radial6"/>
    <dgm:cxn modelId="{1516069B-8088-4270-8D59-65D709BC777E}" type="presOf" srcId="{213629B7-A4B4-4EF5-A43E-51797CA679B0}" destId="{B79A4E15-C3B2-43DF-B933-61BA68D5F2AC}" srcOrd="0" destOrd="0" presId="urn:microsoft.com/office/officeart/2005/8/layout/radial6"/>
    <dgm:cxn modelId="{2F52E96A-8798-4612-A97F-807BB7379CB8}" type="presOf" srcId="{B614B47D-F828-434F-B17D-8D3BA0FC3554}" destId="{5F4EB51C-41BB-4A73-84E0-82D478083AD4}" srcOrd="0" destOrd="0" presId="urn:microsoft.com/office/officeart/2005/8/layout/radial6"/>
    <dgm:cxn modelId="{6DCDBB44-0120-4B3D-9F05-DB3DC330608B}" srcId="{669E2A20-FDB1-452C-B678-C82C1165496D}" destId="{F5CB90DC-5BAB-4F3B-A7E6-DF88C4E03D5A}" srcOrd="0" destOrd="0" parTransId="{78E9E8D3-CB41-4D48-A066-1C9B64DCD0AB}" sibTransId="{E7211C9C-0F73-490C-9DA1-6EF01D85794B}"/>
    <dgm:cxn modelId="{4264C8AE-16D9-4326-9690-DDE93741FDA3}" type="presOf" srcId="{F5CB90DC-5BAB-4F3B-A7E6-DF88C4E03D5A}" destId="{24666343-89ED-4658-82ED-20899E6F3D89}" srcOrd="0" destOrd="0" presId="urn:microsoft.com/office/officeart/2005/8/layout/radial6"/>
    <dgm:cxn modelId="{E750E4AC-F5B3-4D26-95D7-21F18CE84EB1}" type="presOf" srcId="{7D9BDBAA-627D-4830-8807-0B29D1C8FBDD}" destId="{746BFBB4-78C4-4B03-AE98-AE076C519FE3}" srcOrd="0" destOrd="0" presId="urn:microsoft.com/office/officeart/2005/8/layout/radial6"/>
    <dgm:cxn modelId="{3FCE3A5D-B336-49B0-BD10-5FED52474C0F}" type="presParOf" srcId="{A1948179-88CE-4DEB-8964-F72DE3E66338}" destId="{24666343-89ED-4658-82ED-20899E6F3D89}" srcOrd="0" destOrd="0" presId="urn:microsoft.com/office/officeart/2005/8/layout/radial6"/>
    <dgm:cxn modelId="{4FA1409B-A228-46C9-A848-B03FFEAF5397}" type="presParOf" srcId="{A1948179-88CE-4DEB-8964-F72DE3E66338}" destId="{315AADE8-A0FF-4A43-9C6B-053AA9F4439F}" srcOrd="1" destOrd="0" presId="urn:microsoft.com/office/officeart/2005/8/layout/radial6"/>
    <dgm:cxn modelId="{74FD7A6F-FC0B-48B6-B163-2A864FCD7DCF}" type="presParOf" srcId="{A1948179-88CE-4DEB-8964-F72DE3E66338}" destId="{126E1185-4C93-42A0-90CB-BFE20D9811F4}" srcOrd="2" destOrd="0" presId="urn:microsoft.com/office/officeart/2005/8/layout/radial6"/>
    <dgm:cxn modelId="{92D74709-28B5-4F94-BCC3-81F751816927}" type="presParOf" srcId="{A1948179-88CE-4DEB-8964-F72DE3E66338}" destId="{5F4EB51C-41BB-4A73-84E0-82D478083AD4}" srcOrd="3" destOrd="0" presId="urn:microsoft.com/office/officeart/2005/8/layout/radial6"/>
    <dgm:cxn modelId="{4DA1EDF3-D489-45C4-BFF7-E0437397470B}" type="presParOf" srcId="{A1948179-88CE-4DEB-8964-F72DE3E66338}" destId="{B79A4E15-C3B2-43DF-B933-61BA68D5F2AC}" srcOrd="4" destOrd="0" presId="urn:microsoft.com/office/officeart/2005/8/layout/radial6"/>
    <dgm:cxn modelId="{30053FF8-7EF7-4856-AC38-621BF6D7A0D0}" type="presParOf" srcId="{A1948179-88CE-4DEB-8964-F72DE3E66338}" destId="{A7645F4B-931F-4911-9BA9-B4CC5F4109AF}" srcOrd="5" destOrd="0" presId="urn:microsoft.com/office/officeart/2005/8/layout/radial6"/>
    <dgm:cxn modelId="{39EB79E6-2BBE-4FE4-87A2-43FEA3F61C48}" type="presParOf" srcId="{A1948179-88CE-4DEB-8964-F72DE3E66338}" destId="{41445006-F3F5-4125-B1EE-D014FA0D7A91}" srcOrd="6" destOrd="0" presId="urn:microsoft.com/office/officeart/2005/8/layout/radial6"/>
    <dgm:cxn modelId="{CC55AF57-F556-4B8D-AFB9-89216504D31B}" type="presParOf" srcId="{A1948179-88CE-4DEB-8964-F72DE3E66338}" destId="{B06F7DE8-7C4D-46C4-83FB-2BF58EB52E62}" srcOrd="7" destOrd="0" presId="urn:microsoft.com/office/officeart/2005/8/layout/radial6"/>
    <dgm:cxn modelId="{F7949AEC-DBA0-42D4-9A33-C57AF3EAC1D2}" type="presParOf" srcId="{A1948179-88CE-4DEB-8964-F72DE3E66338}" destId="{CA5843B8-7C7D-44DD-8D1F-F11264D70D93}" srcOrd="8" destOrd="0" presId="urn:microsoft.com/office/officeart/2005/8/layout/radial6"/>
    <dgm:cxn modelId="{8097B42B-CFC3-4531-A07C-43D9401431EC}" type="presParOf" srcId="{A1948179-88CE-4DEB-8964-F72DE3E66338}" destId="{746BFBB4-78C4-4B03-AE98-AE076C519FE3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9E2A20-FDB1-452C-B678-C82C1165496D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F5CB90DC-5BAB-4F3B-A7E6-DF88C4E03D5A}">
      <dgm:prSet phldrT="[Texto]"/>
      <dgm:spPr/>
      <dgm:t>
        <a:bodyPr/>
        <a:lstStyle/>
        <a:p>
          <a:r>
            <a:rPr lang="pt-BR" dirty="0" smtClean="0"/>
            <a:t>AMBIENTE DE PESQUISA</a:t>
          </a:r>
          <a:endParaRPr lang="pt-BR" dirty="0"/>
        </a:p>
      </dgm:t>
    </dgm:pt>
    <dgm:pt modelId="{78E9E8D3-CB41-4D48-A066-1C9B64DCD0AB}" type="parTrans" cxnId="{6DCDBB44-0120-4B3D-9F05-DB3DC330608B}">
      <dgm:prSet/>
      <dgm:spPr/>
      <dgm:t>
        <a:bodyPr/>
        <a:lstStyle/>
        <a:p>
          <a:endParaRPr lang="pt-BR"/>
        </a:p>
      </dgm:t>
    </dgm:pt>
    <dgm:pt modelId="{E7211C9C-0F73-490C-9DA1-6EF01D85794B}" type="sibTrans" cxnId="{6DCDBB44-0120-4B3D-9F05-DB3DC330608B}">
      <dgm:prSet/>
      <dgm:spPr/>
      <dgm:t>
        <a:bodyPr/>
        <a:lstStyle/>
        <a:p>
          <a:endParaRPr lang="pt-BR"/>
        </a:p>
      </dgm:t>
    </dgm:pt>
    <dgm:pt modelId="{C5BC773B-2262-4A85-B704-539BDA034346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CORPO DISCENTE</a:t>
          </a:r>
          <a:endParaRPr lang="pt-BR" dirty="0">
            <a:solidFill>
              <a:schemeClr val="tx1"/>
            </a:solidFill>
          </a:endParaRPr>
        </a:p>
      </dgm:t>
    </dgm:pt>
    <dgm:pt modelId="{2FA6B4A6-7771-4058-B886-C82F035CEF91}" type="parTrans" cxnId="{C0B94FB4-6945-4AB9-9396-3E4D90764280}">
      <dgm:prSet/>
      <dgm:spPr/>
      <dgm:t>
        <a:bodyPr/>
        <a:lstStyle/>
        <a:p>
          <a:endParaRPr lang="pt-BR"/>
        </a:p>
      </dgm:t>
    </dgm:pt>
    <dgm:pt modelId="{B614B47D-F828-434F-B17D-8D3BA0FC3554}" type="sibTrans" cxnId="{C0B94FB4-6945-4AB9-9396-3E4D90764280}">
      <dgm:prSet/>
      <dgm:spPr/>
      <dgm:t>
        <a:bodyPr/>
        <a:lstStyle/>
        <a:p>
          <a:endParaRPr lang="pt-BR"/>
        </a:p>
      </dgm:t>
    </dgm:pt>
    <dgm:pt modelId="{213629B7-A4B4-4EF5-A43E-51797CA679B0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CORPO</a:t>
          </a:r>
          <a:r>
            <a:rPr lang="pt-BR" dirty="0" smtClean="0"/>
            <a:t> </a:t>
          </a:r>
          <a:r>
            <a:rPr lang="pt-BR" dirty="0" smtClean="0">
              <a:solidFill>
                <a:schemeClr val="tx1"/>
              </a:solidFill>
            </a:rPr>
            <a:t>DOCENTE</a:t>
          </a:r>
          <a:endParaRPr lang="pt-BR" dirty="0">
            <a:solidFill>
              <a:schemeClr val="tx1"/>
            </a:solidFill>
          </a:endParaRPr>
        </a:p>
      </dgm:t>
    </dgm:pt>
    <dgm:pt modelId="{BDD061B3-A4F8-496E-A408-0B2611EE91D3}" type="parTrans" cxnId="{3A7E3014-EC43-4696-B0B8-A85F7B3742E5}">
      <dgm:prSet/>
      <dgm:spPr/>
      <dgm:t>
        <a:bodyPr/>
        <a:lstStyle/>
        <a:p>
          <a:endParaRPr lang="pt-BR"/>
        </a:p>
      </dgm:t>
    </dgm:pt>
    <dgm:pt modelId="{0A9B2ACB-214A-4469-9F9A-E763979C6C15}" type="sibTrans" cxnId="{3A7E3014-EC43-4696-B0B8-A85F7B3742E5}">
      <dgm:prSet/>
      <dgm:spPr/>
      <dgm:t>
        <a:bodyPr/>
        <a:lstStyle/>
        <a:p>
          <a:endParaRPr lang="pt-BR"/>
        </a:p>
      </dgm:t>
    </dgm:pt>
    <dgm:pt modelId="{00F00FFF-6863-4866-A24F-2D6C9552F7D2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MANTENEDORA</a:t>
          </a:r>
          <a:endParaRPr lang="pt-BR" dirty="0">
            <a:solidFill>
              <a:schemeClr val="tx1"/>
            </a:solidFill>
          </a:endParaRPr>
        </a:p>
      </dgm:t>
    </dgm:pt>
    <dgm:pt modelId="{D5610FE4-F15A-47FB-ACA0-D2B12AA840DB}" type="parTrans" cxnId="{5FDC31FC-912F-4312-931E-8CC991916254}">
      <dgm:prSet/>
      <dgm:spPr/>
      <dgm:t>
        <a:bodyPr/>
        <a:lstStyle/>
        <a:p>
          <a:endParaRPr lang="pt-BR"/>
        </a:p>
      </dgm:t>
    </dgm:pt>
    <dgm:pt modelId="{7D9BDBAA-627D-4830-8807-0B29D1C8FBDD}" type="sibTrans" cxnId="{5FDC31FC-912F-4312-931E-8CC991916254}">
      <dgm:prSet/>
      <dgm:spPr/>
      <dgm:t>
        <a:bodyPr/>
        <a:lstStyle/>
        <a:p>
          <a:endParaRPr lang="pt-BR"/>
        </a:p>
      </dgm:t>
    </dgm:pt>
    <dgm:pt modelId="{A1948179-88CE-4DEB-8964-F72DE3E66338}" type="pres">
      <dgm:prSet presAssocID="{669E2A20-FDB1-452C-B678-C82C1165496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4666343-89ED-4658-82ED-20899E6F3D89}" type="pres">
      <dgm:prSet presAssocID="{F5CB90DC-5BAB-4F3B-A7E6-DF88C4E03D5A}" presName="centerShape" presStyleLbl="node0" presStyleIdx="0" presStyleCnt="1"/>
      <dgm:spPr/>
      <dgm:t>
        <a:bodyPr/>
        <a:lstStyle/>
        <a:p>
          <a:endParaRPr lang="pt-BR"/>
        </a:p>
      </dgm:t>
    </dgm:pt>
    <dgm:pt modelId="{315AADE8-A0FF-4A43-9C6B-053AA9F4439F}" type="pres">
      <dgm:prSet presAssocID="{C5BC773B-2262-4A85-B704-539BDA03434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26E1185-4C93-42A0-90CB-BFE20D9811F4}" type="pres">
      <dgm:prSet presAssocID="{C5BC773B-2262-4A85-B704-539BDA034346}" presName="dummy" presStyleCnt="0"/>
      <dgm:spPr/>
    </dgm:pt>
    <dgm:pt modelId="{5F4EB51C-41BB-4A73-84E0-82D478083AD4}" type="pres">
      <dgm:prSet presAssocID="{B614B47D-F828-434F-B17D-8D3BA0FC3554}" presName="sibTrans" presStyleLbl="sibTrans2D1" presStyleIdx="0" presStyleCnt="3"/>
      <dgm:spPr/>
      <dgm:t>
        <a:bodyPr/>
        <a:lstStyle/>
        <a:p>
          <a:endParaRPr lang="pt-BR"/>
        </a:p>
      </dgm:t>
    </dgm:pt>
    <dgm:pt modelId="{B79A4E15-C3B2-43DF-B933-61BA68D5F2AC}" type="pres">
      <dgm:prSet presAssocID="{213629B7-A4B4-4EF5-A43E-51797CA679B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645F4B-931F-4911-9BA9-B4CC5F4109AF}" type="pres">
      <dgm:prSet presAssocID="{213629B7-A4B4-4EF5-A43E-51797CA679B0}" presName="dummy" presStyleCnt="0"/>
      <dgm:spPr/>
    </dgm:pt>
    <dgm:pt modelId="{41445006-F3F5-4125-B1EE-D014FA0D7A91}" type="pres">
      <dgm:prSet presAssocID="{0A9B2ACB-214A-4469-9F9A-E763979C6C15}" presName="sibTrans" presStyleLbl="sibTrans2D1" presStyleIdx="1" presStyleCnt="3"/>
      <dgm:spPr/>
      <dgm:t>
        <a:bodyPr/>
        <a:lstStyle/>
        <a:p>
          <a:endParaRPr lang="pt-BR"/>
        </a:p>
      </dgm:t>
    </dgm:pt>
    <dgm:pt modelId="{B06F7DE8-7C4D-46C4-83FB-2BF58EB52E62}" type="pres">
      <dgm:prSet presAssocID="{00F00FFF-6863-4866-A24F-2D6C9552F7D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5843B8-7C7D-44DD-8D1F-F11264D70D93}" type="pres">
      <dgm:prSet presAssocID="{00F00FFF-6863-4866-A24F-2D6C9552F7D2}" presName="dummy" presStyleCnt="0"/>
      <dgm:spPr/>
    </dgm:pt>
    <dgm:pt modelId="{746BFBB4-78C4-4B03-AE98-AE076C519FE3}" type="pres">
      <dgm:prSet presAssocID="{7D9BDBAA-627D-4830-8807-0B29D1C8FBDD}" presName="sibTrans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3A7E3014-EC43-4696-B0B8-A85F7B3742E5}" srcId="{F5CB90DC-5BAB-4F3B-A7E6-DF88C4E03D5A}" destId="{213629B7-A4B4-4EF5-A43E-51797CA679B0}" srcOrd="1" destOrd="0" parTransId="{BDD061B3-A4F8-496E-A408-0B2611EE91D3}" sibTransId="{0A9B2ACB-214A-4469-9F9A-E763979C6C15}"/>
    <dgm:cxn modelId="{A0609DC6-72A5-458A-8529-CF364646A6D0}" type="presOf" srcId="{00F00FFF-6863-4866-A24F-2D6C9552F7D2}" destId="{B06F7DE8-7C4D-46C4-83FB-2BF58EB52E62}" srcOrd="0" destOrd="0" presId="urn:microsoft.com/office/officeart/2005/8/layout/radial6"/>
    <dgm:cxn modelId="{8A5E7585-2D08-4EDE-999B-26F7F6058657}" type="presOf" srcId="{B614B47D-F828-434F-B17D-8D3BA0FC3554}" destId="{5F4EB51C-41BB-4A73-84E0-82D478083AD4}" srcOrd="0" destOrd="0" presId="urn:microsoft.com/office/officeart/2005/8/layout/radial6"/>
    <dgm:cxn modelId="{B85E7204-D5B9-43A0-9C8D-5226B702B840}" type="presOf" srcId="{669E2A20-FDB1-452C-B678-C82C1165496D}" destId="{A1948179-88CE-4DEB-8964-F72DE3E66338}" srcOrd="0" destOrd="0" presId="urn:microsoft.com/office/officeart/2005/8/layout/radial6"/>
    <dgm:cxn modelId="{FBBBDBE6-2E3D-4BB8-B5E8-C3799DCBDA24}" type="presOf" srcId="{C5BC773B-2262-4A85-B704-539BDA034346}" destId="{315AADE8-A0FF-4A43-9C6B-053AA9F4439F}" srcOrd="0" destOrd="0" presId="urn:microsoft.com/office/officeart/2005/8/layout/radial6"/>
    <dgm:cxn modelId="{1CCA2152-5D19-4D7C-AC06-C8CAD8124516}" type="presOf" srcId="{7D9BDBAA-627D-4830-8807-0B29D1C8FBDD}" destId="{746BFBB4-78C4-4B03-AE98-AE076C519FE3}" srcOrd="0" destOrd="0" presId="urn:microsoft.com/office/officeart/2005/8/layout/radial6"/>
    <dgm:cxn modelId="{6DCDBB44-0120-4B3D-9F05-DB3DC330608B}" srcId="{669E2A20-FDB1-452C-B678-C82C1165496D}" destId="{F5CB90DC-5BAB-4F3B-A7E6-DF88C4E03D5A}" srcOrd="0" destOrd="0" parTransId="{78E9E8D3-CB41-4D48-A066-1C9B64DCD0AB}" sibTransId="{E7211C9C-0F73-490C-9DA1-6EF01D85794B}"/>
    <dgm:cxn modelId="{E3874D22-3643-415C-9FFA-9B2584C40174}" type="presOf" srcId="{213629B7-A4B4-4EF5-A43E-51797CA679B0}" destId="{B79A4E15-C3B2-43DF-B933-61BA68D5F2AC}" srcOrd="0" destOrd="0" presId="urn:microsoft.com/office/officeart/2005/8/layout/radial6"/>
    <dgm:cxn modelId="{C0B94FB4-6945-4AB9-9396-3E4D90764280}" srcId="{F5CB90DC-5BAB-4F3B-A7E6-DF88C4E03D5A}" destId="{C5BC773B-2262-4A85-B704-539BDA034346}" srcOrd="0" destOrd="0" parTransId="{2FA6B4A6-7771-4058-B886-C82F035CEF91}" sibTransId="{B614B47D-F828-434F-B17D-8D3BA0FC3554}"/>
    <dgm:cxn modelId="{15405157-CE0C-4AFA-B179-F4F33A900B61}" type="presOf" srcId="{0A9B2ACB-214A-4469-9F9A-E763979C6C15}" destId="{41445006-F3F5-4125-B1EE-D014FA0D7A91}" srcOrd="0" destOrd="0" presId="urn:microsoft.com/office/officeart/2005/8/layout/radial6"/>
    <dgm:cxn modelId="{9B9898B7-4C4B-4D91-BB36-C5B93EC14A04}" type="presOf" srcId="{F5CB90DC-5BAB-4F3B-A7E6-DF88C4E03D5A}" destId="{24666343-89ED-4658-82ED-20899E6F3D89}" srcOrd="0" destOrd="0" presId="urn:microsoft.com/office/officeart/2005/8/layout/radial6"/>
    <dgm:cxn modelId="{5FDC31FC-912F-4312-931E-8CC991916254}" srcId="{F5CB90DC-5BAB-4F3B-A7E6-DF88C4E03D5A}" destId="{00F00FFF-6863-4866-A24F-2D6C9552F7D2}" srcOrd="2" destOrd="0" parTransId="{D5610FE4-F15A-47FB-ACA0-D2B12AA840DB}" sibTransId="{7D9BDBAA-627D-4830-8807-0B29D1C8FBDD}"/>
    <dgm:cxn modelId="{52EA923D-49FB-4EAE-BC8F-D2D415DCAEF8}" type="presParOf" srcId="{A1948179-88CE-4DEB-8964-F72DE3E66338}" destId="{24666343-89ED-4658-82ED-20899E6F3D89}" srcOrd="0" destOrd="0" presId="urn:microsoft.com/office/officeart/2005/8/layout/radial6"/>
    <dgm:cxn modelId="{F10B0CCC-A908-4E01-A6D8-E0B47EB694FA}" type="presParOf" srcId="{A1948179-88CE-4DEB-8964-F72DE3E66338}" destId="{315AADE8-A0FF-4A43-9C6B-053AA9F4439F}" srcOrd="1" destOrd="0" presId="urn:microsoft.com/office/officeart/2005/8/layout/radial6"/>
    <dgm:cxn modelId="{D545DFAA-7E98-457E-9EF0-DB7A3B84A202}" type="presParOf" srcId="{A1948179-88CE-4DEB-8964-F72DE3E66338}" destId="{126E1185-4C93-42A0-90CB-BFE20D9811F4}" srcOrd="2" destOrd="0" presId="urn:microsoft.com/office/officeart/2005/8/layout/radial6"/>
    <dgm:cxn modelId="{A5383054-0DD0-4D4D-9937-55229C597B79}" type="presParOf" srcId="{A1948179-88CE-4DEB-8964-F72DE3E66338}" destId="{5F4EB51C-41BB-4A73-84E0-82D478083AD4}" srcOrd="3" destOrd="0" presId="urn:microsoft.com/office/officeart/2005/8/layout/radial6"/>
    <dgm:cxn modelId="{8F0F9EB8-9411-419E-B4D5-8185A6AAC460}" type="presParOf" srcId="{A1948179-88CE-4DEB-8964-F72DE3E66338}" destId="{B79A4E15-C3B2-43DF-B933-61BA68D5F2AC}" srcOrd="4" destOrd="0" presId="urn:microsoft.com/office/officeart/2005/8/layout/radial6"/>
    <dgm:cxn modelId="{0F88C8C8-4DEB-4B95-8687-B02210CB722D}" type="presParOf" srcId="{A1948179-88CE-4DEB-8964-F72DE3E66338}" destId="{A7645F4B-931F-4911-9BA9-B4CC5F4109AF}" srcOrd="5" destOrd="0" presId="urn:microsoft.com/office/officeart/2005/8/layout/radial6"/>
    <dgm:cxn modelId="{681BE178-BC12-4D9E-9444-C146878307C1}" type="presParOf" srcId="{A1948179-88CE-4DEB-8964-F72DE3E66338}" destId="{41445006-F3F5-4125-B1EE-D014FA0D7A91}" srcOrd="6" destOrd="0" presId="urn:microsoft.com/office/officeart/2005/8/layout/radial6"/>
    <dgm:cxn modelId="{7E1EF245-8E4F-4B81-B291-DD637674E957}" type="presParOf" srcId="{A1948179-88CE-4DEB-8964-F72DE3E66338}" destId="{B06F7DE8-7C4D-46C4-83FB-2BF58EB52E62}" srcOrd="7" destOrd="0" presId="urn:microsoft.com/office/officeart/2005/8/layout/radial6"/>
    <dgm:cxn modelId="{76E47A6D-BEF8-4B72-AF34-3318C36858BE}" type="presParOf" srcId="{A1948179-88CE-4DEB-8964-F72DE3E66338}" destId="{CA5843B8-7C7D-44DD-8D1F-F11264D70D93}" srcOrd="8" destOrd="0" presId="urn:microsoft.com/office/officeart/2005/8/layout/radial6"/>
    <dgm:cxn modelId="{F8847A46-C457-4999-9A22-ED6A81E04A9B}" type="presParOf" srcId="{A1948179-88CE-4DEB-8964-F72DE3E66338}" destId="{746BFBB4-78C4-4B03-AE98-AE076C519FE3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F324F-5F95-4808-BC53-50E85CF2142D}">
      <dsp:nvSpPr>
        <dsp:cNvPr id="0" name=""/>
        <dsp:cNvSpPr/>
      </dsp:nvSpPr>
      <dsp:spPr>
        <a:xfrm>
          <a:off x="1938284" y="384794"/>
          <a:ext cx="4972726" cy="4972726"/>
        </a:xfrm>
        <a:prstGeom prst="pie">
          <a:avLst>
            <a:gd name="adj1" fmla="val 162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Necessidade de crescimento</a:t>
          </a:r>
          <a:endParaRPr lang="pt-BR" sz="2500" kern="1200" dirty="0"/>
        </a:p>
      </dsp:txBody>
      <dsp:txXfrm>
        <a:off x="4559030" y="1438538"/>
        <a:ext cx="1775973" cy="1479978"/>
      </dsp:txXfrm>
    </dsp:sp>
    <dsp:sp modelId="{1787D81C-F863-4C17-8B0A-4A0F6A0F3416}">
      <dsp:nvSpPr>
        <dsp:cNvPr id="0" name=""/>
        <dsp:cNvSpPr/>
      </dsp:nvSpPr>
      <dsp:spPr>
        <a:xfrm>
          <a:off x="1835870" y="562391"/>
          <a:ext cx="4972726" cy="4972726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Atendimento Resolução 3 de 14 de outubro de 2010</a:t>
          </a:r>
          <a:endParaRPr lang="pt-BR" sz="2500" kern="1200" dirty="0"/>
        </a:p>
      </dsp:txBody>
      <dsp:txXfrm>
        <a:off x="3019852" y="3788744"/>
        <a:ext cx="2663960" cy="1302380"/>
      </dsp:txXfrm>
    </dsp:sp>
    <dsp:sp modelId="{CE1F786B-41E4-4B05-812F-024269483FBE}">
      <dsp:nvSpPr>
        <dsp:cNvPr id="0" name=""/>
        <dsp:cNvSpPr/>
      </dsp:nvSpPr>
      <dsp:spPr>
        <a:xfrm>
          <a:off x="1733455" y="384794"/>
          <a:ext cx="4972726" cy="4972726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Dificuldades financeiras</a:t>
          </a:r>
          <a:endParaRPr lang="pt-BR" sz="2500" kern="1200" dirty="0"/>
        </a:p>
      </dsp:txBody>
      <dsp:txXfrm>
        <a:off x="2309463" y="1438538"/>
        <a:ext cx="1775973" cy="1479978"/>
      </dsp:txXfrm>
    </dsp:sp>
    <dsp:sp modelId="{489450EE-194E-4FF1-924E-39E42C8237FD}">
      <dsp:nvSpPr>
        <dsp:cNvPr id="0" name=""/>
        <dsp:cNvSpPr/>
      </dsp:nvSpPr>
      <dsp:spPr>
        <a:xfrm>
          <a:off x="1630859" y="76958"/>
          <a:ext cx="5588397" cy="558839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9EE778-9901-4823-8B11-817923AE74C1}">
      <dsp:nvSpPr>
        <dsp:cNvPr id="0" name=""/>
        <dsp:cNvSpPr/>
      </dsp:nvSpPr>
      <dsp:spPr>
        <a:xfrm>
          <a:off x="1528034" y="254241"/>
          <a:ext cx="5588397" cy="558839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E4A05-145C-4EBC-A9BA-8CD0CEE6657E}">
      <dsp:nvSpPr>
        <dsp:cNvPr id="0" name=""/>
        <dsp:cNvSpPr/>
      </dsp:nvSpPr>
      <dsp:spPr>
        <a:xfrm>
          <a:off x="1425209" y="76958"/>
          <a:ext cx="5588397" cy="558839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BFBB4-78C4-4B03-AE98-AE076C519FE3}">
      <dsp:nvSpPr>
        <dsp:cNvPr id="0" name=""/>
        <dsp:cNvSpPr/>
      </dsp:nvSpPr>
      <dsp:spPr>
        <a:xfrm>
          <a:off x="1780654" y="717770"/>
          <a:ext cx="4795290" cy="4795290"/>
        </a:xfrm>
        <a:prstGeom prst="blockArc">
          <a:avLst>
            <a:gd name="adj1" fmla="val 9000000"/>
            <a:gd name="adj2" fmla="val 16200000"/>
            <a:gd name="adj3" fmla="val 4632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445006-F3F5-4125-B1EE-D014FA0D7A91}">
      <dsp:nvSpPr>
        <dsp:cNvPr id="0" name=""/>
        <dsp:cNvSpPr/>
      </dsp:nvSpPr>
      <dsp:spPr>
        <a:xfrm>
          <a:off x="1780654" y="717770"/>
          <a:ext cx="4795290" cy="4795290"/>
        </a:xfrm>
        <a:prstGeom prst="blockArc">
          <a:avLst>
            <a:gd name="adj1" fmla="val 1800000"/>
            <a:gd name="adj2" fmla="val 9000000"/>
            <a:gd name="adj3" fmla="val 4632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EB51C-41BB-4A73-84E0-82D478083AD4}">
      <dsp:nvSpPr>
        <dsp:cNvPr id="0" name=""/>
        <dsp:cNvSpPr/>
      </dsp:nvSpPr>
      <dsp:spPr>
        <a:xfrm>
          <a:off x="1780654" y="717770"/>
          <a:ext cx="4795290" cy="4795290"/>
        </a:xfrm>
        <a:prstGeom prst="blockArc">
          <a:avLst>
            <a:gd name="adj1" fmla="val 16200000"/>
            <a:gd name="adj2" fmla="val 1800000"/>
            <a:gd name="adj3" fmla="val 46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66343-89ED-4658-82ED-20899E6F3D89}">
      <dsp:nvSpPr>
        <dsp:cNvPr id="0" name=""/>
        <dsp:cNvSpPr/>
      </dsp:nvSpPr>
      <dsp:spPr>
        <a:xfrm>
          <a:off x="3076599" y="2013715"/>
          <a:ext cx="2203400" cy="22034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AMBIENTE DE PESQUISA</a:t>
          </a:r>
          <a:endParaRPr lang="pt-BR" sz="2700" kern="1200" dirty="0"/>
        </a:p>
      </dsp:txBody>
      <dsp:txXfrm>
        <a:off x="3399279" y="2336395"/>
        <a:ext cx="1558040" cy="1558040"/>
      </dsp:txXfrm>
    </dsp:sp>
    <dsp:sp modelId="{315AADE8-A0FF-4A43-9C6B-053AA9F4439F}">
      <dsp:nvSpPr>
        <dsp:cNvPr id="0" name=""/>
        <dsp:cNvSpPr/>
      </dsp:nvSpPr>
      <dsp:spPr>
        <a:xfrm>
          <a:off x="3407109" y="2105"/>
          <a:ext cx="1542380" cy="15423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solidFill>
                <a:schemeClr val="tx1"/>
              </a:solidFill>
            </a:rPr>
            <a:t>CORPO DISCENTE</a:t>
          </a:r>
          <a:endParaRPr lang="pt-BR" sz="1200" kern="1200" dirty="0">
            <a:solidFill>
              <a:schemeClr val="tx1"/>
            </a:solidFill>
          </a:endParaRPr>
        </a:p>
      </dsp:txBody>
      <dsp:txXfrm>
        <a:off x="3632985" y="227981"/>
        <a:ext cx="1090628" cy="1090628"/>
      </dsp:txXfrm>
    </dsp:sp>
    <dsp:sp modelId="{B79A4E15-C3B2-43DF-B933-61BA68D5F2AC}">
      <dsp:nvSpPr>
        <dsp:cNvPr id="0" name=""/>
        <dsp:cNvSpPr/>
      </dsp:nvSpPr>
      <dsp:spPr>
        <a:xfrm>
          <a:off x="5435445" y="3515285"/>
          <a:ext cx="1542380" cy="1542380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solidFill>
                <a:schemeClr val="tx1"/>
              </a:solidFill>
            </a:rPr>
            <a:t>CORPO</a:t>
          </a:r>
          <a:r>
            <a:rPr lang="pt-BR" sz="1200" kern="1200" dirty="0" smtClean="0"/>
            <a:t> </a:t>
          </a:r>
          <a:r>
            <a:rPr lang="pt-BR" sz="1200" kern="1200" dirty="0" smtClean="0">
              <a:solidFill>
                <a:schemeClr val="tx1"/>
              </a:solidFill>
            </a:rPr>
            <a:t>DOCENTE</a:t>
          </a:r>
          <a:endParaRPr lang="pt-BR" sz="1200" kern="1200" dirty="0">
            <a:solidFill>
              <a:schemeClr val="tx1"/>
            </a:solidFill>
          </a:endParaRPr>
        </a:p>
      </dsp:txBody>
      <dsp:txXfrm>
        <a:off x="5661321" y="3741161"/>
        <a:ext cx="1090628" cy="1090628"/>
      </dsp:txXfrm>
    </dsp:sp>
    <dsp:sp modelId="{B06F7DE8-7C4D-46C4-83FB-2BF58EB52E62}">
      <dsp:nvSpPr>
        <dsp:cNvPr id="0" name=""/>
        <dsp:cNvSpPr/>
      </dsp:nvSpPr>
      <dsp:spPr>
        <a:xfrm>
          <a:off x="1378774" y="3515285"/>
          <a:ext cx="1542380" cy="1542380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solidFill>
                <a:schemeClr val="tx1"/>
              </a:solidFill>
            </a:rPr>
            <a:t>MANTENEDORA</a:t>
          </a:r>
          <a:endParaRPr lang="pt-BR" sz="1200" kern="1200" dirty="0">
            <a:solidFill>
              <a:schemeClr val="tx1"/>
            </a:solidFill>
          </a:endParaRPr>
        </a:p>
      </dsp:txBody>
      <dsp:txXfrm>
        <a:off x="1604650" y="3741161"/>
        <a:ext cx="1090628" cy="10906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BFBB4-78C4-4B03-AE98-AE076C519FE3}">
      <dsp:nvSpPr>
        <dsp:cNvPr id="0" name=""/>
        <dsp:cNvSpPr/>
      </dsp:nvSpPr>
      <dsp:spPr>
        <a:xfrm>
          <a:off x="1780654" y="717770"/>
          <a:ext cx="4795290" cy="4795290"/>
        </a:xfrm>
        <a:prstGeom prst="blockArc">
          <a:avLst>
            <a:gd name="adj1" fmla="val 9000000"/>
            <a:gd name="adj2" fmla="val 16200000"/>
            <a:gd name="adj3" fmla="val 4632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445006-F3F5-4125-B1EE-D014FA0D7A91}">
      <dsp:nvSpPr>
        <dsp:cNvPr id="0" name=""/>
        <dsp:cNvSpPr/>
      </dsp:nvSpPr>
      <dsp:spPr>
        <a:xfrm>
          <a:off x="1780654" y="717770"/>
          <a:ext cx="4795290" cy="4795290"/>
        </a:xfrm>
        <a:prstGeom prst="blockArc">
          <a:avLst>
            <a:gd name="adj1" fmla="val 1800000"/>
            <a:gd name="adj2" fmla="val 9000000"/>
            <a:gd name="adj3" fmla="val 4632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EB51C-41BB-4A73-84E0-82D478083AD4}">
      <dsp:nvSpPr>
        <dsp:cNvPr id="0" name=""/>
        <dsp:cNvSpPr/>
      </dsp:nvSpPr>
      <dsp:spPr>
        <a:xfrm>
          <a:off x="1780654" y="717770"/>
          <a:ext cx="4795290" cy="4795290"/>
        </a:xfrm>
        <a:prstGeom prst="blockArc">
          <a:avLst>
            <a:gd name="adj1" fmla="val 16200000"/>
            <a:gd name="adj2" fmla="val 1800000"/>
            <a:gd name="adj3" fmla="val 46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66343-89ED-4658-82ED-20899E6F3D89}">
      <dsp:nvSpPr>
        <dsp:cNvPr id="0" name=""/>
        <dsp:cNvSpPr/>
      </dsp:nvSpPr>
      <dsp:spPr>
        <a:xfrm>
          <a:off x="3076599" y="2013715"/>
          <a:ext cx="2203400" cy="22034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AMBIENTE DE PESQUISA</a:t>
          </a:r>
          <a:endParaRPr lang="pt-BR" sz="2700" kern="1200" dirty="0"/>
        </a:p>
      </dsp:txBody>
      <dsp:txXfrm>
        <a:off x="3399279" y="2336395"/>
        <a:ext cx="1558040" cy="1558040"/>
      </dsp:txXfrm>
    </dsp:sp>
    <dsp:sp modelId="{315AADE8-A0FF-4A43-9C6B-053AA9F4439F}">
      <dsp:nvSpPr>
        <dsp:cNvPr id="0" name=""/>
        <dsp:cNvSpPr/>
      </dsp:nvSpPr>
      <dsp:spPr>
        <a:xfrm>
          <a:off x="3407109" y="2105"/>
          <a:ext cx="1542380" cy="15423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solidFill>
                <a:schemeClr val="tx1"/>
              </a:solidFill>
            </a:rPr>
            <a:t>CORPO DISCENTE</a:t>
          </a:r>
          <a:endParaRPr lang="pt-BR" sz="1200" kern="1200" dirty="0">
            <a:solidFill>
              <a:schemeClr val="tx1"/>
            </a:solidFill>
          </a:endParaRPr>
        </a:p>
      </dsp:txBody>
      <dsp:txXfrm>
        <a:off x="3632985" y="227981"/>
        <a:ext cx="1090628" cy="1090628"/>
      </dsp:txXfrm>
    </dsp:sp>
    <dsp:sp modelId="{B79A4E15-C3B2-43DF-B933-61BA68D5F2AC}">
      <dsp:nvSpPr>
        <dsp:cNvPr id="0" name=""/>
        <dsp:cNvSpPr/>
      </dsp:nvSpPr>
      <dsp:spPr>
        <a:xfrm>
          <a:off x="5435445" y="3515285"/>
          <a:ext cx="1542380" cy="1542380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solidFill>
                <a:schemeClr val="tx1"/>
              </a:solidFill>
            </a:rPr>
            <a:t>CORPO</a:t>
          </a:r>
          <a:r>
            <a:rPr lang="pt-BR" sz="1200" kern="1200" dirty="0" smtClean="0"/>
            <a:t> </a:t>
          </a:r>
          <a:r>
            <a:rPr lang="pt-BR" sz="1200" kern="1200" dirty="0" smtClean="0">
              <a:solidFill>
                <a:schemeClr val="tx1"/>
              </a:solidFill>
            </a:rPr>
            <a:t>DOCENTE</a:t>
          </a:r>
          <a:endParaRPr lang="pt-BR" sz="1200" kern="1200" dirty="0">
            <a:solidFill>
              <a:schemeClr val="tx1"/>
            </a:solidFill>
          </a:endParaRPr>
        </a:p>
      </dsp:txBody>
      <dsp:txXfrm>
        <a:off x="5661321" y="3741161"/>
        <a:ext cx="1090628" cy="1090628"/>
      </dsp:txXfrm>
    </dsp:sp>
    <dsp:sp modelId="{B06F7DE8-7C4D-46C4-83FB-2BF58EB52E62}">
      <dsp:nvSpPr>
        <dsp:cNvPr id="0" name=""/>
        <dsp:cNvSpPr/>
      </dsp:nvSpPr>
      <dsp:spPr>
        <a:xfrm>
          <a:off x="1378774" y="3515285"/>
          <a:ext cx="1542380" cy="1542380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solidFill>
                <a:schemeClr val="tx1"/>
              </a:solidFill>
            </a:rPr>
            <a:t>MANTENEDORA</a:t>
          </a:r>
          <a:endParaRPr lang="pt-BR" sz="1200" kern="1200" dirty="0">
            <a:solidFill>
              <a:schemeClr val="tx1"/>
            </a:solidFill>
          </a:endParaRPr>
        </a:p>
      </dsp:txBody>
      <dsp:txXfrm>
        <a:off x="1604650" y="3741161"/>
        <a:ext cx="1090628" cy="1090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AE2B4-21BA-4B37-8D2D-DB6083122BA1}" type="datetimeFigureOut">
              <a:rPr lang="pt-BR" smtClean="0"/>
              <a:t>13/06/2016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9CA8-4B33-463D-8929-50CC022CFB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849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720A-AF6B-45B4-A254-DCF32CD72F42}" type="datetimeFigureOut">
              <a:rPr lang="pt-BR" smtClean="0"/>
              <a:t>13/06/2016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97BC-1251-49E8-B437-CFF411D7E7AC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4" descr="http://www.uniso.br/images/content/logo_unis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33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982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720A-AF6B-45B4-A254-DCF32CD72F42}" type="datetimeFigureOut">
              <a:rPr lang="pt-BR" smtClean="0"/>
              <a:t>13/06/2016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97BC-1251-49E8-B437-CFF411D7E7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344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720A-AF6B-45B4-A254-DCF32CD72F42}" type="datetimeFigureOut">
              <a:rPr lang="pt-BR" smtClean="0"/>
              <a:t>13/06/2016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97BC-1251-49E8-B437-CFF411D7E7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82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720A-AF6B-45B4-A254-DCF32CD72F42}" type="datetimeFigureOut">
              <a:rPr lang="pt-BR" smtClean="0"/>
              <a:t>13/06/2016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97BC-1251-49E8-B437-CFF411D7E7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73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720A-AF6B-45B4-A254-DCF32CD72F42}" type="datetimeFigureOut">
              <a:rPr lang="pt-BR" smtClean="0"/>
              <a:t>13/06/2016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97BC-1251-49E8-B437-CFF411D7E7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6338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720A-AF6B-45B4-A254-DCF32CD72F42}" type="datetimeFigureOut">
              <a:rPr lang="pt-BR" smtClean="0"/>
              <a:t>13/06/2016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97BC-1251-49E8-B437-CFF411D7E7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2568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720A-AF6B-45B4-A254-DCF32CD72F42}" type="datetimeFigureOut">
              <a:rPr lang="pt-BR" smtClean="0"/>
              <a:t>13/06/2016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97BC-1251-49E8-B437-CFF411D7E7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298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720A-AF6B-45B4-A254-DCF32CD72F42}" type="datetimeFigureOut">
              <a:rPr lang="pt-BR" smtClean="0"/>
              <a:t>13/06/2016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97BC-1251-49E8-B437-CFF411D7E7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212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720A-AF6B-45B4-A254-DCF32CD72F42}" type="datetimeFigureOut">
              <a:rPr lang="pt-BR" smtClean="0"/>
              <a:t>13/06/2016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97BC-1251-49E8-B437-CFF411D7E7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32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720A-AF6B-45B4-A254-DCF32CD72F42}" type="datetimeFigureOut">
              <a:rPr lang="pt-BR" smtClean="0"/>
              <a:t>13/06/2016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97BC-1251-49E8-B437-CFF411D7E7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162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720A-AF6B-45B4-A254-DCF32CD72F42}" type="datetimeFigureOut">
              <a:rPr lang="pt-BR" smtClean="0"/>
              <a:t>13/06/2016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97BC-1251-49E8-B437-CFF411D7E7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9876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0720A-AF6B-45B4-A254-DCF32CD72F42}" type="datetimeFigureOut">
              <a:rPr lang="pt-BR" smtClean="0"/>
              <a:t>13/06/2016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E97BC-1251-49E8-B437-CFF411D7E7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843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usbrasil.com.br/legislacao/112112710/lei-12881-13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8446" t="7476" r="19266" b="64803"/>
          <a:stretch/>
        </p:blipFill>
        <p:spPr>
          <a:xfrm>
            <a:off x="0" y="0"/>
            <a:ext cx="12196064" cy="305316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860945" y="4231038"/>
            <a:ext cx="44741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 smtClean="0"/>
              <a:t>Prof. Dr. Fernando de Sá Del Fiol</a:t>
            </a:r>
          </a:p>
          <a:p>
            <a:pPr algn="ctr"/>
            <a:r>
              <a:rPr lang="pt-BR" sz="2400" dirty="0" smtClean="0"/>
              <a:t>Reitor – Universidade de Sorocaba</a:t>
            </a:r>
          </a:p>
          <a:p>
            <a:pPr algn="ctr"/>
            <a:r>
              <a:rPr lang="pt-BR" sz="2400" dirty="0" smtClean="0"/>
              <a:t>Brasília, 13 de junho de 2016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98247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aixaDeTexto 40"/>
          <p:cNvSpPr txBox="1"/>
          <p:nvPr/>
        </p:nvSpPr>
        <p:spPr>
          <a:xfrm>
            <a:off x="4594242" y="973523"/>
            <a:ext cx="2370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GRADUAÇÃO</a:t>
            </a:r>
            <a:endParaRPr lang="pt-BR" sz="32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1456840" y="2247253"/>
            <a:ext cx="90962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/>
              <a:t>PROBIC -	 50% de desconto na mensalidade</a:t>
            </a:r>
          </a:p>
          <a:p>
            <a:r>
              <a:rPr lang="pt-BR" sz="4000" dirty="0" smtClean="0"/>
              <a:t>PROVIC - voluntário</a:t>
            </a:r>
            <a:endParaRPr lang="pt-BR" sz="4000" dirty="0"/>
          </a:p>
        </p:txBody>
      </p:sp>
      <p:cxnSp>
        <p:nvCxnSpPr>
          <p:cNvPr id="4" name="Conector de seta reta 3"/>
          <p:cNvCxnSpPr/>
          <p:nvPr/>
        </p:nvCxnSpPr>
        <p:spPr>
          <a:xfrm>
            <a:off x="2796795" y="3745882"/>
            <a:ext cx="3208149" cy="1301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3580108" y="5222929"/>
            <a:ext cx="4105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Professores dos programas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97335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65337" y="1271880"/>
            <a:ext cx="2795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</a:rPr>
              <a:t>PÓS-GRADUAÇÃO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57672" y="2430839"/>
            <a:ext cx="942662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400" dirty="0" smtClean="0"/>
              <a:t>METAS PARA A PRODUÇÃO CIENTÍFICA;</a:t>
            </a:r>
          </a:p>
          <a:p>
            <a:pPr marL="285750" indent="-285750">
              <a:buFontTx/>
              <a:buChar char="-"/>
            </a:pPr>
            <a:endParaRPr lang="pt-BR" sz="2400" dirty="0" smtClean="0"/>
          </a:p>
          <a:p>
            <a:pPr marL="285750" indent="-285750">
              <a:buFontTx/>
              <a:buChar char="-"/>
            </a:pPr>
            <a:r>
              <a:rPr lang="pt-BR" sz="2400" dirty="0" smtClean="0"/>
              <a:t>APOIO À PARTICIPAÇÃO EM EVENTOS COM COTA FIXA POR PROGRAMA;</a:t>
            </a:r>
          </a:p>
          <a:p>
            <a:pPr marL="285750" indent="-285750">
              <a:buFontTx/>
              <a:buChar char="-"/>
            </a:pPr>
            <a:endParaRPr lang="pt-BR" sz="2400" dirty="0"/>
          </a:p>
          <a:p>
            <a:pPr marL="285750" indent="-285750">
              <a:buFontTx/>
              <a:buChar char="-"/>
            </a:pPr>
            <a:r>
              <a:rPr lang="pt-BR" sz="2400" dirty="0" smtClean="0"/>
              <a:t>MUDANÇA NO FORMATO DAS TESES;</a:t>
            </a:r>
          </a:p>
          <a:p>
            <a:pPr marL="285750" indent="-285750">
              <a:buFontTx/>
              <a:buChar char="-"/>
            </a:pPr>
            <a:endParaRPr lang="pt-BR" sz="2400" dirty="0" smtClean="0"/>
          </a:p>
          <a:p>
            <a:pPr marL="285750" indent="-285750">
              <a:buFontTx/>
              <a:buChar char="-"/>
            </a:pPr>
            <a:r>
              <a:rPr lang="pt-BR" sz="2400" dirty="0" smtClean="0"/>
              <a:t>APOIO À PUBLICAÇÃO;</a:t>
            </a:r>
          </a:p>
          <a:p>
            <a:pPr marL="742950" lvl="1" indent="-285750">
              <a:buFontTx/>
              <a:buChar char="-"/>
            </a:pPr>
            <a:r>
              <a:rPr lang="pt-BR" sz="2400" dirty="0" smtClean="0"/>
              <a:t>A1 – 100%</a:t>
            </a:r>
          </a:p>
          <a:p>
            <a:pPr marL="742950" lvl="1" indent="-285750">
              <a:buFontTx/>
              <a:buChar char="-"/>
            </a:pPr>
            <a:r>
              <a:rPr lang="pt-BR" sz="2400" dirty="0" smtClean="0"/>
              <a:t>B1 e A2 – 50%</a:t>
            </a:r>
          </a:p>
          <a:p>
            <a:pPr marL="742950" lvl="1" indent="-285750">
              <a:buFontTx/>
              <a:buChar char="-"/>
            </a:pPr>
            <a:endParaRPr lang="pt-BR" sz="2400" dirty="0"/>
          </a:p>
          <a:p>
            <a:pPr marL="742950" lvl="1" indent="-285750">
              <a:buFontTx/>
              <a:buChar char="-"/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410905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11831" y="2930199"/>
            <a:ext cx="294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</a:rPr>
              <a:t>RESULTADOS  2015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6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87236" y="1291219"/>
            <a:ext cx="72075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VALORES ARRECADADOS EM AGÊNCIAS DE FOMENTO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Valores Expressos em Reais (R$)</a:t>
            </a:r>
            <a:endParaRPr kumimoji="0" lang="pt-BR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861464"/>
              </p:ext>
            </p:extLst>
          </p:nvPr>
        </p:nvGraphicFramePr>
        <p:xfrm>
          <a:off x="1276792" y="2057401"/>
          <a:ext cx="9867460" cy="42600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2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5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45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45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45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23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err="1">
                          <a:effectLst/>
                        </a:rPr>
                        <a:t>Agência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2010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2011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2012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2013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2014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73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FAPESP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58.152,98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73.250,94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451.043,80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606.571,37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190,084.90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04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FINEP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928.478,30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619.806,00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-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04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CAPES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64.524,00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124,674.30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3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MINISTÉRIO DA JUSTIÇA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268,000.00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04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PIBID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799,000.00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0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TOTAL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986.631,28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73.250,94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451.043,80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1.290.901,37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R$ 1,381,759.20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9339">
                <a:tc gridSpan="6">
                  <a:txBody>
                    <a:bodyPr/>
                    <a:lstStyle/>
                    <a:p>
                      <a:pPr algn="ctr" rtl="0" fontAlgn="ctr"/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892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4343600"/>
              </p:ext>
            </p:extLst>
          </p:nvPr>
        </p:nvGraphicFramePr>
        <p:xfrm>
          <a:off x="1726754" y="1255812"/>
          <a:ext cx="907300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521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49723" y="1424696"/>
            <a:ext cx="934018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0000"/>
                </a:solidFill>
              </a:rPr>
              <a:t>FINANCIAMENTO DA PESQUISA NAS PÚBLICAS X PRIVADAS</a:t>
            </a:r>
          </a:p>
          <a:p>
            <a:endParaRPr lang="pt-BR" sz="2400" dirty="0"/>
          </a:p>
          <a:p>
            <a:endParaRPr lang="pt-BR" sz="2400" dirty="0" smtClean="0"/>
          </a:p>
          <a:p>
            <a:r>
              <a:rPr lang="pt-BR" sz="2400" dirty="0" smtClean="0"/>
              <a:t>METODOLOGIA:</a:t>
            </a:r>
          </a:p>
          <a:p>
            <a:endParaRPr lang="pt-BR" sz="2400" dirty="0"/>
          </a:p>
          <a:p>
            <a:r>
              <a:rPr lang="pt-BR" sz="2400" dirty="0" smtClean="0"/>
              <a:t>	COMPARAÇÃO DA ORGANIZAÇÃO ACADÊMICA: “UNIVERSIDADES”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ENTRE AS IES: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	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		PÚBLICAS (FEDERAIS, ESTADUAIS E MUNICIPAIS)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		NÃO PÚBLICAS (PRIVADAS, COMUNITÁRIAS)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			Lei nº</a:t>
            </a:r>
            <a:r>
              <a:rPr lang="pt-BR" sz="2400" dirty="0"/>
              <a:t> </a:t>
            </a:r>
            <a:r>
              <a:rPr lang="pt-BR" sz="2400" dirty="0">
                <a:hlinkClick r:id="rId2" tooltip="LEI Nº 12.881, DE 12 DE NOVEMBRO DE 2013."/>
              </a:rPr>
              <a:t>12.881</a:t>
            </a:r>
            <a:r>
              <a:rPr lang="pt-BR" sz="2400" dirty="0"/>
              <a:t>, de 12 de novembro de 2013</a:t>
            </a:r>
            <a:endParaRPr lang="pt-BR" sz="2400" dirty="0" smtClean="0"/>
          </a:p>
          <a:p>
            <a:r>
              <a:rPr lang="pt-BR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8659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966111" y="6488668"/>
            <a:ext cx="7225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</a:t>
            </a:r>
            <a:r>
              <a:rPr lang="pt-BR" dirty="0" err="1" smtClean="0"/>
              <a:t>Wikipedia</a:t>
            </a:r>
            <a:r>
              <a:rPr lang="pt-BR" dirty="0" smtClean="0"/>
              <a:t>, Folha de São Paulo (04/04/2016) e Balanços Patrimoniais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268142"/>
              </p:ext>
            </p:extLst>
          </p:nvPr>
        </p:nvGraphicFramePr>
        <p:xfrm>
          <a:off x="391774" y="678130"/>
          <a:ext cx="10879810" cy="5625872"/>
        </p:xfrm>
        <a:graphic>
          <a:graphicData uri="http://schemas.openxmlformats.org/drawingml/2006/table">
            <a:tbl>
              <a:tblPr/>
              <a:tblGrid>
                <a:gridCol w="2403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1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1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63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97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161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ORÇAMENTO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INATIVOS (40%)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ALUNOS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TICKET MÉDIO/ALUNO/MÊS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61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UFRJ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3,100,000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1,860,000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R$ 2,313.43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61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UFMG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1,730,312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1,038,187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48,949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R$ 1,767.46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61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UFSC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1,171,513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702,908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34,280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R$ 1,708.74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61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UFPR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1,210,484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726,290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38,587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R$ 1,568.51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61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1,227,858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736,714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43,785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R$ 1,402.14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61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1,200,000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720,000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42,443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R$ 1,413.66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61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1,571,000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942,600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38,475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R$ 2,041.59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61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1,314,000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788,400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R$ 1,642.50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161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UNIFESP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818,465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491,079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R$ 2,273.51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161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TKT médio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R$ 1,792.40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161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Usp, Unesp, Unicamp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7,630,503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4,578,301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172,000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R$ 2,218.17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1617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161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PUC SP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272,657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R$ 1,622.00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161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PUC RIO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290,759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14,401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R$ 1,682.00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161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Uniso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815.79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3766089" y="216465"/>
            <a:ext cx="459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RECEITA POR ALUNO (PÚBLICAS X PRIVADAS)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9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2344" t="52976" r="35791" b="14934"/>
          <a:stretch/>
        </p:blipFill>
        <p:spPr>
          <a:xfrm>
            <a:off x="154983" y="3146157"/>
            <a:ext cx="10569844" cy="3678720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9802133" y="4985517"/>
            <a:ext cx="969189" cy="8989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7428074" y="1303147"/>
            <a:ext cx="4279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R$ 38.200,00/aluno/ano:  </a:t>
            </a:r>
          </a:p>
          <a:p>
            <a:r>
              <a:rPr lang="pt-BR" dirty="0" smtClean="0"/>
              <a:t> 	R$ 2.218,00 (menos 40% inativos)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20565" t="48606" r="43927" b="21864"/>
          <a:stretch/>
        </p:blipFill>
        <p:spPr>
          <a:xfrm>
            <a:off x="154983" y="108489"/>
            <a:ext cx="6493790" cy="303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8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80483" y="2328333"/>
            <a:ext cx="532569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dirty="0" smtClean="0"/>
              <a:t>QUALIDADE DOS PROGRAMAS</a:t>
            </a:r>
          </a:p>
          <a:p>
            <a:pPr algn="ctr"/>
            <a:endParaRPr lang="pt-BR" sz="3200" dirty="0"/>
          </a:p>
          <a:p>
            <a:pPr algn="ctr"/>
            <a:endParaRPr lang="pt-BR" sz="3200" dirty="0" smtClean="0"/>
          </a:p>
          <a:p>
            <a:pPr algn="ctr"/>
            <a:r>
              <a:rPr lang="pt-BR" sz="3200" dirty="0" smtClean="0"/>
              <a:t>PÚBLICAS X PRIVADAS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87206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039807"/>
              </p:ext>
            </p:extLst>
          </p:nvPr>
        </p:nvGraphicFramePr>
        <p:xfrm>
          <a:off x="0" y="1540668"/>
          <a:ext cx="12192000" cy="5317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505052" y="676405"/>
            <a:ext cx="3091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QUALIDADE DOS PROGRAMAS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27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268"/>
            <a:ext cx="12190096" cy="691726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69140" y="118532"/>
            <a:ext cx="84023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Implantação de uma política de pesquisa em uma IES Comunitária</a:t>
            </a:r>
          </a:p>
          <a:p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Dr. Fernando de Sá Del Fiol</a:t>
            </a:r>
          </a:p>
          <a:p>
            <a:pPr algn="ctr"/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Reitor – Universidade de Sorocaba</a:t>
            </a: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523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6051324"/>
              </p:ext>
            </p:extLst>
          </p:nvPr>
        </p:nvGraphicFramePr>
        <p:xfrm>
          <a:off x="0" y="1564481"/>
          <a:ext cx="12325611" cy="5293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505052" y="676405"/>
            <a:ext cx="3091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QUALIDADE DOS PROGRAMAS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6278" t="10590" r="19270" b="13916"/>
          <a:stretch/>
        </p:blipFill>
        <p:spPr>
          <a:xfrm>
            <a:off x="0" y="0"/>
            <a:ext cx="11484244" cy="6909652"/>
          </a:xfrm>
          <a:prstGeom prst="rect">
            <a:avLst/>
          </a:prstGeom>
        </p:spPr>
      </p:pic>
      <p:cxnSp>
        <p:nvCxnSpPr>
          <p:cNvPr id="8" name="Conector de seta reta 7"/>
          <p:cNvCxnSpPr/>
          <p:nvPr/>
        </p:nvCxnSpPr>
        <p:spPr>
          <a:xfrm flipH="1">
            <a:off x="3990551" y="2577137"/>
            <a:ext cx="563670" cy="701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4355216" y="229806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40%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8286959" y="192873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77%</a:t>
            </a:r>
            <a:endParaRPr lang="pt-BR" dirty="0"/>
          </a:p>
        </p:txBody>
      </p:sp>
      <p:cxnSp>
        <p:nvCxnSpPr>
          <p:cNvPr id="13" name="Conector de seta reta 12"/>
          <p:cNvCxnSpPr/>
          <p:nvPr/>
        </p:nvCxnSpPr>
        <p:spPr>
          <a:xfrm flipH="1">
            <a:off x="7215111" y="2152848"/>
            <a:ext cx="996525" cy="1647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7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95378" y="2956302"/>
            <a:ext cx="58323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/>
              <a:t>PESO DA PÓS-GRADUAÇÃO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407889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503529"/>
              </p:ext>
            </p:extLst>
          </p:nvPr>
        </p:nvGraphicFramePr>
        <p:xfrm>
          <a:off x="254795" y="30337"/>
          <a:ext cx="7562180" cy="3205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4022040"/>
              </p:ext>
            </p:extLst>
          </p:nvPr>
        </p:nvGraphicFramePr>
        <p:xfrm>
          <a:off x="254795" y="3235499"/>
          <a:ext cx="7562179" cy="362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8890000" y="3050833"/>
            <a:ext cx="2836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RECEITAS E DESPESAS DA PG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069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93488" y="584419"/>
            <a:ext cx="6487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CUSTO DA PESQUISA EM UMA IES PRIVADA</a:t>
            </a:r>
            <a:endParaRPr lang="pt-BR" sz="28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639964"/>
              </p:ext>
            </p:extLst>
          </p:nvPr>
        </p:nvGraphicFramePr>
        <p:xfrm>
          <a:off x="2542783" y="2186314"/>
          <a:ext cx="6438378" cy="1158136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3804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06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RECEITA </a:t>
                      </a:r>
                      <a:r>
                        <a:rPr lang="pt-BR" sz="2000" u="none" strike="noStrike" dirty="0" smtClean="0">
                          <a:effectLst/>
                        </a:rPr>
                        <a:t>ANUAL DA </a:t>
                      </a:r>
                      <a:r>
                        <a:rPr lang="pt-BR" sz="2000" u="none" strike="noStrike" dirty="0">
                          <a:effectLst/>
                        </a:rPr>
                        <a:t>PG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</a:rPr>
                        <a:t>R$ 2,700,000.00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6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CUSTO </a:t>
                      </a:r>
                      <a:r>
                        <a:rPr lang="pt-BR" sz="2000" u="none" strike="noStrike" dirty="0" smtClean="0">
                          <a:effectLst/>
                        </a:rPr>
                        <a:t>ANUAL DA </a:t>
                      </a:r>
                      <a:r>
                        <a:rPr lang="pt-BR" sz="2000" u="none" strike="noStrike" dirty="0">
                          <a:effectLst/>
                        </a:rPr>
                        <a:t>PG (MO)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</a:rPr>
                        <a:t>R$ 13,141,683.78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838988" y="4227535"/>
            <a:ext cx="8116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</a:rPr>
              <a:t>A CADA </a:t>
            </a:r>
            <a:r>
              <a:rPr lang="pt-BR" sz="2000" dirty="0" smtClean="0">
                <a:solidFill>
                  <a:srgbClr val="FF0000"/>
                </a:solidFill>
              </a:rPr>
              <a:t>R$ 1,00 RECEBIDO </a:t>
            </a:r>
            <a:r>
              <a:rPr lang="pt-BR" sz="2000" dirty="0">
                <a:solidFill>
                  <a:srgbClr val="FF0000"/>
                </a:solidFill>
              </a:rPr>
              <a:t>PELA PG, A UNIVERSIDADE COLOCA MAIS R$ </a:t>
            </a:r>
            <a:r>
              <a:rPr lang="pt-BR" sz="2000" dirty="0" smtClean="0">
                <a:solidFill>
                  <a:srgbClr val="FF0000"/>
                </a:solidFill>
              </a:rPr>
              <a:t>3,86</a:t>
            </a:r>
          </a:p>
          <a:p>
            <a:pPr algn="ctr"/>
            <a:r>
              <a:rPr lang="pt-BR" sz="2000" dirty="0" smtClean="0">
                <a:solidFill>
                  <a:srgbClr val="FF0000"/>
                </a:solidFill>
              </a:rPr>
              <a:t>PARA </a:t>
            </a:r>
            <a:r>
              <a:rPr lang="pt-BR" sz="2000" dirty="0">
                <a:solidFill>
                  <a:srgbClr val="FF0000"/>
                </a:solidFill>
              </a:rPr>
              <a:t>PAGAR </a:t>
            </a:r>
            <a:r>
              <a:rPr lang="pt-BR" sz="2000" dirty="0" smtClean="0">
                <a:solidFill>
                  <a:srgbClr val="FF0000"/>
                </a:solidFill>
              </a:rPr>
              <a:t>APENAS A </a:t>
            </a:r>
            <a:r>
              <a:rPr lang="pt-BR" sz="2000" dirty="0">
                <a:solidFill>
                  <a:srgbClr val="FF0000"/>
                </a:solidFill>
              </a:rPr>
              <a:t>MÃO DE OBRA</a:t>
            </a:r>
            <a:r>
              <a:rPr lang="pt-BR" sz="2000" dirty="0" smtClean="0">
                <a:solidFill>
                  <a:srgbClr val="FF0000"/>
                </a:solidFill>
              </a:rPr>
              <a:t> </a:t>
            </a:r>
            <a:endParaRPr lang="pt-B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7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3313528"/>
              </p:ext>
            </p:extLst>
          </p:nvPr>
        </p:nvGraphicFramePr>
        <p:xfrm>
          <a:off x="175364" y="563672"/>
          <a:ext cx="11724362" cy="5912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93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3110692"/>
              </p:ext>
            </p:extLst>
          </p:nvPr>
        </p:nvGraphicFramePr>
        <p:xfrm>
          <a:off x="135468" y="203200"/>
          <a:ext cx="11980332" cy="650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861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2632717"/>
              </p:ext>
            </p:extLst>
          </p:nvPr>
        </p:nvGraphicFramePr>
        <p:xfrm>
          <a:off x="164677" y="183621"/>
          <a:ext cx="6928907" cy="315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86715"/>
              </p:ext>
            </p:extLst>
          </p:nvPr>
        </p:nvGraphicFramePr>
        <p:xfrm>
          <a:off x="164677" y="3600979"/>
          <a:ext cx="6967616" cy="315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2640821" y="206586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3.025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453467" y="206586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24.449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9558866" y="3180847"/>
            <a:ext cx="829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1:10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25035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6849853"/>
              </p:ext>
            </p:extLst>
          </p:nvPr>
        </p:nvGraphicFramePr>
        <p:xfrm>
          <a:off x="321733" y="228599"/>
          <a:ext cx="11269134" cy="6366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021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141134" y="367268"/>
            <a:ext cx="644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Origem dos alunos das Universidades Brasileiras (Inep Censo 2014)</a:t>
            </a:r>
            <a:endParaRPr lang="pt-BR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265348969"/>
              </p:ext>
            </p:extLst>
          </p:nvPr>
        </p:nvGraphicFramePr>
        <p:xfrm>
          <a:off x="592428" y="736599"/>
          <a:ext cx="10921285" cy="5792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7273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34466" y="414867"/>
            <a:ext cx="2122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Cenário 2010</a:t>
            </a:r>
            <a:endParaRPr lang="pt-BR" sz="28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62868781"/>
              </p:ext>
            </p:extLst>
          </p:nvPr>
        </p:nvGraphicFramePr>
        <p:xfrm>
          <a:off x="1690157" y="938087"/>
          <a:ext cx="8644467" cy="5919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9205993" y="3159379"/>
            <a:ext cx="25993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1 programa de doutorado</a:t>
            </a:r>
          </a:p>
          <a:p>
            <a:pPr algn="ctr"/>
            <a:r>
              <a:rPr lang="pt-BR" dirty="0" smtClean="0"/>
              <a:t>2 programas de mestrado</a:t>
            </a:r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Dobrar a PG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221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07423"/>
              </p:ext>
            </p:extLst>
          </p:nvPr>
        </p:nvGraphicFramePr>
        <p:xfrm>
          <a:off x="889000" y="584200"/>
          <a:ext cx="9956800" cy="575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498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4125" t="18022" r="41723" b="9812"/>
          <a:stretch/>
        </p:blipFill>
        <p:spPr>
          <a:xfrm>
            <a:off x="3161655" y="154982"/>
            <a:ext cx="5489538" cy="652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5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23192" t="22392" r="33249" b="20057"/>
          <a:stretch/>
        </p:blipFill>
        <p:spPr>
          <a:xfrm>
            <a:off x="4127523" y="1968285"/>
            <a:ext cx="4395279" cy="326653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362873" y="1433062"/>
            <a:ext cx="28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DISTRIBUIÃO DE DISCENTES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32008" t="23767" r="33674" b="20847"/>
          <a:stretch/>
        </p:blipFill>
        <p:spPr>
          <a:xfrm>
            <a:off x="237900" y="2105719"/>
            <a:ext cx="3234278" cy="294512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12206" y="1433062"/>
            <a:ext cx="3114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DISTRIBUIÇÃO DE PROGRAMAS</a:t>
            </a:r>
            <a:endParaRPr lang="pt-BR" dirty="0"/>
          </a:p>
        </p:txBody>
      </p:sp>
      <p:pic>
        <p:nvPicPr>
          <p:cNvPr id="1026" name="Picture 2" descr="http://geocapes.capes.gov.br/geocapes2/images/logo_geocap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687" y="5625885"/>
            <a:ext cx="2371235" cy="65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/>
          <a:srcRect l="23361" t="20231" r="35113" b="20711"/>
          <a:stretch/>
        </p:blipFill>
        <p:spPr>
          <a:xfrm>
            <a:off x="7975450" y="1803198"/>
            <a:ext cx="4216550" cy="337323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252598" y="1433866"/>
            <a:ext cx="2599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DISTRIBUIÇÃO DE BOLSAS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7326550" y="2105719"/>
            <a:ext cx="774915" cy="852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939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55743" y="2960177"/>
            <a:ext cx="79421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800" dirty="0" smtClean="0"/>
              <a:t>Menos recursos que as públicas</a:t>
            </a:r>
          </a:p>
          <a:p>
            <a:pPr marL="285750" indent="-285750">
              <a:buFontTx/>
              <a:buChar char="-"/>
            </a:pPr>
            <a:r>
              <a:rPr lang="pt-BR" sz="2800" dirty="0" smtClean="0"/>
              <a:t>Mesma qualidade dos programas</a:t>
            </a:r>
          </a:p>
          <a:p>
            <a:pPr marL="285750" indent="-285750">
              <a:buFontTx/>
              <a:buChar char="-"/>
            </a:pPr>
            <a:r>
              <a:rPr lang="pt-BR" sz="2800" dirty="0" smtClean="0"/>
              <a:t>Distribuição desigual do financiamento da pesquisa</a:t>
            </a:r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4483024" y="1208869"/>
            <a:ext cx="2186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</a:rPr>
              <a:t>FINALIZANDO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8527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76638" y="2402236"/>
            <a:ext cx="484062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dirty="0" smtClean="0"/>
              <a:t>Muito obrigado</a:t>
            </a:r>
          </a:p>
          <a:p>
            <a:pPr algn="ctr"/>
            <a:endParaRPr lang="pt-BR" sz="3200" dirty="0"/>
          </a:p>
          <a:p>
            <a:pPr algn="ctr"/>
            <a:endParaRPr lang="pt-BR" sz="3200" dirty="0" smtClean="0"/>
          </a:p>
          <a:p>
            <a:pPr algn="ctr"/>
            <a:r>
              <a:rPr lang="pt-BR" sz="3200" dirty="0" smtClean="0"/>
              <a:t>fernando.fiol@prof.uniso.br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87744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297170" y="489206"/>
            <a:ext cx="3143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Nossas Dificuldades</a:t>
            </a:r>
            <a:endParaRPr lang="en-US" sz="2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093" y="3034602"/>
            <a:ext cx="3014509" cy="1668028"/>
          </a:xfrm>
          <a:prstGeom prst="rect">
            <a:avLst/>
          </a:prstGeom>
        </p:spPr>
      </p:pic>
      <p:cxnSp>
        <p:nvCxnSpPr>
          <p:cNvPr id="7" name="Conector de seta reta 6"/>
          <p:cNvCxnSpPr/>
          <p:nvPr/>
        </p:nvCxnSpPr>
        <p:spPr>
          <a:xfrm flipV="1">
            <a:off x="5206721" y="2200589"/>
            <a:ext cx="1326382" cy="8340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5206721" y="3868616"/>
            <a:ext cx="17366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5206721" y="4466494"/>
            <a:ext cx="1324708" cy="9596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7124281" y="2002432"/>
            <a:ext cx="2398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14 novas Universidades</a:t>
            </a:r>
            <a:endParaRPr lang="en-US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266530" y="3683950"/>
            <a:ext cx="182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126  novos </a:t>
            </a:r>
            <a:r>
              <a:rPr lang="pt-BR" i="1" dirty="0" smtClean="0"/>
              <a:t>Campi</a:t>
            </a:r>
            <a:endParaRPr lang="en-US" i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7266530" y="5241445"/>
            <a:ext cx="232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+ 7.000.000 matrículas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5133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700487"/>
              </p:ext>
            </p:extLst>
          </p:nvPr>
        </p:nvGraphicFramePr>
        <p:xfrm>
          <a:off x="891540" y="1008631"/>
          <a:ext cx="10844933" cy="5205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926636" y="369611"/>
            <a:ext cx="650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</a:rPr>
              <a:t>Formação de Doutores </a:t>
            </a:r>
            <a:r>
              <a:rPr lang="pt-BR" sz="2400" dirty="0" smtClean="0"/>
              <a:t>X </a:t>
            </a:r>
            <a:r>
              <a:rPr lang="pt-BR" sz="2400" dirty="0" smtClean="0">
                <a:solidFill>
                  <a:srgbClr val="0070C0"/>
                </a:solidFill>
              </a:rPr>
              <a:t>Matrículas na Graduação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234028" y="6568386"/>
            <a:ext cx="1957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Fonte: Observatório do PNE</a:t>
            </a:r>
            <a:endParaRPr lang="en-US" sz="1200" dirty="0"/>
          </a:p>
        </p:txBody>
      </p:sp>
      <p:cxnSp>
        <p:nvCxnSpPr>
          <p:cNvPr id="3" name="Conector de seta reta 2"/>
          <p:cNvCxnSpPr/>
          <p:nvPr/>
        </p:nvCxnSpPr>
        <p:spPr>
          <a:xfrm flipV="1">
            <a:off x="1965960" y="922867"/>
            <a:ext cx="9557173" cy="364913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V="1">
            <a:off x="1965960" y="2496729"/>
            <a:ext cx="9898380" cy="222885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97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73393207"/>
              </p:ext>
            </p:extLst>
          </p:nvPr>
        </p:nvGraphicFramePr>
        <p:xfrm>
          <a:off x="1905000" y="601135"/>
          <a:ext cx="8356600" cy="5825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8949266" y="880533"/>
            <a:ext cx="1411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GRADUAÇÃO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362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25990224"/>
              </p:ext>
            </p:extLst>
          </p:nvPr>
        </p:nvGraphicFramePr>
        <p:xfrm>
          <a:off x="1905000" y="601135"/>
          <a:ext cx="8356600" cy="5825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Conector de seta reta 3"/>
          <p:cNvCxnSpPr/>
          <p:nvPr/>
        </p:nvCxnSpPr>
        <p:spPr>
          <a:xfrm flipH="1">
            <a:off x="2650067" y="1143000"/>
            <a:ext cx="26416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601133" y="1676400"/>
            <a:ext cx="34811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Metodologia do Trabalho Científico</a:t>
            </a:r>
          </a:p>
          <a:p>
            <a:r>
              <a:rPr lang="pt-BR" dirty="0" smtClean="0"/>
              <a:t>Métodos e Técnicas de Pesquisa</a:t>
            </a:r>
          </a:p>
          <a:p>
            <a:r>
              <a:rPr lang="pt-BR" dirty="0" smtClean="0"/>
              <a:t>Trabalho de Conclusão de Curso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284476" y="5393266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Custo</a:t>
            </a:r>
            <a:endParaRPr lang="pt-BR" dirty="0"/>
          </a:p>
        </p:txBody>
      </p:sp>
      <p:cxnSp>
        <p:nvCxnSpPr>
          <p:cNvPr id="8" name="Conector de seta reta 7"/>
          <p:cNvCxnSpPr/>
          <p:nvPr/>
        </p:nvCxnSpPr>
        <p:spPr>
          <a:xfrm flipH="1">
            <a:off x="1998133" y="5164667"/>
            <a:ext cx="1058334" cy="313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V="1">
            <a:off x="8737600" y="3194968"/>
            <a:ext cx="931333" cy="1004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9668933" y="2871802"/>
            <a:ext cx="2503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Capacitar</a:t>
            </a:r>
          </a:p>
          <a:p>
            <a:r>
              <a:rPr lang="pt-BR" dirty="0" smtClean="0"/>
              <a:t>Sair da Zona de Conforto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8949266" y="880533"/>
            <a:ext cx="1411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GRADUAÇÃO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094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2154038" y="2598405"/>
            <a:ext cx="8230908" cy="1754326"/>
            <a:chOff x="1879599" y="2548467"/>
            <a:chExt cx="8230908" cy="1754326"/>
          </a:xfrm>
        </p:grpSpPr>
        <p:sp>
          <p:nvSpPr>
            <p:cNvPr id="5" name="CaixaDeTexto 4"/>
            <p:cNvSpPr txBox="1"/>
            <p:nvPr/>
          </p:nvSpPr>
          <p:spPr>
            <a:xfrm>
              <a:off x="1879599" y="2548467"/>
              <a:ext cx="8230908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Metodologia do Trabalho </a:t>
              </a:r>
              <a:r>
                <a:rPr lang="pt-BR" dirty="0" smtClean="0"/>
                <a:t>Científico		</a:t>
              </a:r>
              <a:r>
                <a:rPr lang="pt-BR" dirty="0"/>
                <a:t>Prática de Pesquisa 1 - Projeto </a:t>
              </a:r>
            </a:p>
            <a:p>
              <a:endParaRPr lang="pt-BR" dirty="0"/>
            </a:p>
            <a:p>
              <a:r>
                <a:rPr lang="pt-BR" dirty="0"/>
                <a:t>Métodos e Técnicas de </a:t>
              </a:r>
              <a:r>
                <a:rPr lang="pt-BR" dirty="0" smtClean="0"/>
                <a:t>Pesquisa		</a:t>
              </a:r>
              <a:r>
                <a:rPr lang="pt-BR" dirty="0"/>
                <a:t>Prática de Pesquisa 2 - Execução</a:t>
              </a:r>
            </a:p>
            <a:p>
              <a:endParaRPr lang="pt-BR" dirty="0"/>
            </a:p>
            <a:p>
              <a:r>
                <a:rPr lang="pt-BR" dirty="0"/>
                <a:t>Trabalho de Conclusão de </a:t>
              </a:r>
              <a:r>
                <a:rPr lang="pt-BR" dirty="0" smtClean="0"/>
                <a:t>Curso		</a:t>
              </a:r>
              <a:r>
                <a:rPr lang="pt-BR" dirty="0"/>
                <a:t>Prática de Pesquisa 3 - Apresentação</a:t>
              </a:r>
            </a:p>
            <a:p>
              <a:endParaRPr lang="pt-BR" dirty="0"/>
            </a:p>
          </p:txBody>
        </p:sp>
        <p:cxnSp>
          <p:nvCxnSpPr>
            <p:cNvPr id="10" name="Conector de seta reta 9"/>
            <p:cNvCxnSpPr/>
            <p:nvPr/>
          </p:nvCxnSpPr>
          <p:spPr>
            <a:xfrm>
              <a:off x="5342467" y="2760133"/>
              <a:ext cx="10498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de seta reta 10"/>
            <p:cNvCxnSpPr/>
            <p:nvPr/>
          </p:nvCxnSpPr>
          <p:spPr>
            <a:xfrm>
              <a:off x="5342467" y="3335867"/>
              <a:ext cx="10498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de seta reta 11"/>
            <p:cNvCxnSpPr/>
            <p:nvPr/>
          </p:nvCxnSpPr>
          <p:spPr>
            <a:xfrm>
              <a:off x="5342467" y="3852334"/>
              <a:ext cx="10498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tângulo 14"/>
          <p:cNvSpPr/>
          <p:nvPr/>
        </p:nvSpPr>
        <p:spPr>
          <a:xfrm>
            <a:off x="2705029" y="1108272"/>
            <a:ext cx="474133" cy="18626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179162" y="1108272"/>
            <a:ext cx="474133" cy="186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3653295" y="1108272"/>
            <a:ext cx="474133" cy="186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4135894" y="1108272"/>
            <a:ext cx="474133" cy="186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4610027" y="1108272"/>
            <a:ext cx="474133" cy="186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5084160" y="1108272"/>
            <a:ext cx="474133" cy="18626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5558293" y="1108272"/>
            <a:ext cx="474133" cy="186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6032426" y="1108272"/>
            <a:ext cx="474133" cy="186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6506559" y="1108272"/>
            <a:ext cx="474133" cy="186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6963756" y="1108272"/>
            <a:ext cx="474133" cy="186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7437889" y="1108272"/>
            <a:ext cx="474133" cy="186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7912022" y="1108272"/>
            <a:ext cx="474133" cy="18626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/>
          <p:cNvSpPr/>
          <p:nvPr/>
        </p:nvSpPr>
        <p:spPr>
          <a:xfrm>
            <a:off x="3179162" y="1396138"/>
            <a:ext cx="474133" cy="186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3653295" y="1396138"/>
            <a:ext cx="474133" cy="186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/>
          <p:cNvSpPr/>
          <p:nvPr/>
        </p:nvSpPr>
        <p:spPr>
          <a:xfrm>
            <a:off x="4135894" y="1396138"/>
            <a:ext cx="474133" cy="186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4610027" y="1396138"/>
            <a:ext cx="474133" cy="186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/>
          <p:cNvSpPr/>
          <p:nvPr/>
        </p:nvSpPr>
        <p:spPr>
          <a:xfrm>
            <a:off x="5558293" y="1396138"/>
            <a:ext cx="474133" cy="186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/>
          <p:cNvSpPr/>
          <p:nvPr/>
        </p:nvSpPr>
        <p:spPr>
          <a:xfrm>
            <a:off x="6032426" y="1396138"/>
            <a:ext cx="474133" cy="186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/>
          <p:cNvSpPr/>
          <p:nvPr/>
        </p:nvSpPr>
        <p:spPr>
          <a:xfrm>
            <a:off x="6506559" y="1396138"/>
            <a:ext cx="474133" cy="186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35"/>
          <p:cNvSpPr/>
          <p:nvPr/>
        </p:nvSpPr>
        <p:spPr>
          <a:xfrm>
            <a:off x="6023429" y="1396138"/>
            <a:ext cx="474133" cy="18626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/>
          <p:cNvSpPr/>
          <p:nvPr/>
        </p:nvSpPr>
        <p:spPr>
          <a:xfrm>
            <a:off x="6927768" y="1396138"/>
            <a:ext cx="474133" cy="18626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37"/>
          <p:cNvSpPr/>
          <p:nvPr/>
        </p:nvSpPr>
        <p:spPr>
          <a:xfrm>
            <a:off x="7912022" y="1396138"/>
            <a:ext cx="474133" cy="18626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/>
          <p:cNvSpPr/>
          <p:nvPr/>
        </p:nvSpPr>
        <p:spPr>
          <a:xfrm>
            <a:off x="2721965" y="1396138"/>
            <a:ext cx="474133" cy="186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/>
          <p:cNvSpPr/>
          <p:nvPr/>
        </p:nvSpPr>
        <p:spPr>
          <a:xfrm>
            <a:off x="5084158" y="1396138"/>
            <a:ext cx="474133" cy="186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aixaDeTexto 40"/>
          <p:cNvSpPr txBox="1"/>
          <p:nvPr/>
        </p:nvSpPr>
        <p:spPr>
          <a:xfrm>
            <a:off x="8995761" y="524072"/>
            <a:ext cx="1411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GRADUAÇÃO</a:t>
            </a:r>
            <a:endParaRPr lang="pt-BR" dirty="0"/>
          </a:p>
        </p:txBody>
      </p:sp>
      <p:cxnSp>
        <p:nvCxnSpPr>
          <p:cNvPr id="43" name="Conector de seta reta 42"/>
          <p:cNvCxnSpPr/>
          <p:nvPr/>
        </p:nvCxnSpPr>
        <p:spPr>
          <a:xfrm>
            <a:off x="7759622" y="2127447"/>
            <a:ext cx="0" cy="3090333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/>
          <p:cNvSpPr txBox="1"/>
          <p:nvPr/>
        </p:nvSpPr>
        <p:spPr>
          <a:xfrm>
            <a:off x="7759622" y="4600589"/>
            <a:ext cx="142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TEMA ÚNICO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6761620" y="3672614"/>
            <a:ext cx="3533775" cy="41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7" name="Conector de seta reta 46"/>
          <p:cNvCxnSpPr/>
          <p:nvPr/>
        </p:nvCxnSpPr>
        <p:spPr>
          <a:xfrm flipH="1">
            <a:off x="4961395" y="4091714"/>
            <a:ext cx="1800225" cy="933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/>
          <p:cNvSpPr txBox="1"/>
          <p:nvPr/>
        </p:nvSpPr>
        <p:spPr>
          <a:xfrm>
            <a:off x="2839189" y="5074932"/>
            <a:ext cx="354167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FORMATO DE ARTIGOS CIENTÍFICOS</a:t>
            </a:r>
            <a:endParaRPr lang="pt-BR" dirty="0"/>
          </a:p>
        </p:txBody>
      </p:sp>
      <p:sp>
        <p:nvSpPr>
          <p:cNvPr id="42" name="Retângulo 41"/>
          <p:cNvSpPr/>
          <p:nvPr/>
        </p:nvSpPr>
        <p:spPr>
          <a:xfrm>
            <a:off x="7419895" y="1396138"/>
            <a:ext cx="474133" cy="186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155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3229" t="25555" r="33229" b="10926"/>
          <a:stretch/>
        </p:blipFill>
        <p:spPr>
          <a:xfrm>
            <a:off x="1066800" y="895350"/>
            <a:ext cx="6172200" cy="506474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239000" y="2705100"/>
            <a:ext cx="42993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800" dirty="0" smtClean="0"/>
              <a:t>RESISTÊNCIA INICIAL</a:t>
            </a:r>
          </a:p>
          <a:p>
            <a:pPr marL="285750" indent="-285750">
              <a:buFontTx/>
              <a:buChar char="-"/>
            </a:pPr>
            <a:r>
              <a:rPr lang="pt-BR" sz="2800" dirty="0" smtClean="0"/>
              <a:t>ADESÃO E NATURALIDADE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8840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2687</TotalTime>
  <Words>579</Words>
  <Application>Microsoft Office PowerPoint</Application>
  <PresentationFormat>Widescreen</PresentationFormat>
  <Paragraphs>239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Fernando de Sá Del Fiol</dc:creator>
  <cp:lastModifiedBy>Fernando Rodrigues Macedo</cp:lastModifiedBy>
  <cp:revision>45</cp:revision>
  <cp:lastPrinted>2016-06-12T19:15:28Z</cp:lastPrinted>
  <dcterms:created xsi:type="dcterms:W3CDTF">2016-05-18T17:35:18Z</dcterms:created>
  <dcterms:modified xsi:type="dcterms:W3CDTF">2016-06-13T19:08:39Z</dcterms:modified>
</cp:coreProperties>
</file>