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76"/>
  </p:notesMasterIdLst>
  <p:handoutMasterIdLst>
    <p:handoutMasterId r:id="rId77"/>
  </p:handoutMasterIdLst>
  <p:sldIdLst>
    <p:sldId id="1381" r:id="rId2"/>
    <p:sldId id="1553" r:id="rId3"/>
    <p:sldId id="1545" r:id="rId4"/>
    <p:sldId id="1551" r:id="rId5"/>
    <p:sldId id="1550" r:id="rId6"/>
    <p:sldId id="1546" r:id="rId7"/>
    <p:sldId id="1547" r:id="rId8"/>
    <p:sldId id="1548" r:id="rId9"/>
    <p:sldId id="1552" r:id="rId10"/>
    <p:sldId id="1549" r:id="rId11"/>
    <p:sldId id="1555" r:id="rId12"/>
    <p:sldId id="1554" r:id="rId13"/>
    <p:sldId id="1556" r:id="rId14"/>
    <p:sldId id="1557" r:id="rId15"/>
    <p:sldId id="1558" r:id="rId16"/>
    <p:sldId id="1559" r:id="rId17"/>
    <p:sldId id="1560" r:id="rId18"/>
    <p:sldId id="1561" r:id="rId19"/>
    <p:sldId id="1564" r:id="rId20"/>
    <p:sldId id="1562" r:id="rId21"/>
    <p:sldId id="1565" r:id="rId22"/>
    <p:sldId id="1581" r:id="rId23"/>
    <p:sldId id="1582" r:id="rId24"/>
    <p:sldId id="1567" r:id="rId25"/>
    <p:sldId id="1530" r:id="rId26"/>
    <p:sldId id="1534" r:id="rId27"/>
    <p:sldId id="1536" r:id="rId28"/>
    <p:sldId id="1538" r:id="rId29"/>
    <p:sldId id="1537" r:id="rId30"/>
    <p:sldId id="1568" r:id="rId31"/>
    <p:sldId id="1569" r:id="rId32"/>
    <p:sldId id="1434" r:id="rId33"/>
    <p:sldId id="1442" r:id="rId34"/>
    <p:sldId id="1439" r:id="rId35"/>
    <p:sldId id="1523" r:id="rId36"/>
    <p:sldId id="1506" r:id="rId37"/>
    <p:sldId id="1507" r:id="rId38"/>
    <p:sldId id="1508" r:id="rId39"/>
    <p:sldId id="1509" r:id="rId40"/>
    <p:sldId id="1510" r:id="rId41"/>
    <p:sldId id="1476" r:id="rId42"/>
    <p:sldId id="1477" r:id="rId43"/>
    <p:sldId id="1541" r:id="rId44"/>
    <p:sldId id="1579" r:id="rId45"/>
    <p:sldId id="1570" r:id="rId46"/>
    <p:sldId id="1571" r:id="rId47"/>
    <p:sldId id="1572" r:id="rId48"/>
    <p:sldId id="1573" r:id="rId49"/>
    <p:sldId id="1574" r:id="rId50"/>
    <p:sldId id="1511" r:id="rId51"/>
    <p:sldId id="1512" r:id="rId52"/>
    <p:sldId id="1513" r:id="rId53"/>
    <p:sldId id="1515" r:id="rId54"/>
    <p:sldId id="1516" r:id="rId55"/>
    <p:sldId id="1517" r:id="rId56"/>
    <p:sldId id="1518" r:id="rId57"/>
    <p:sldId id="1594" r:id="rId58"/>
    <p:sldId id="1584" r:id="rId59"/>
    <p:sldId id="1593" r:id="rId60"/>
    <p:sldId id="1591" r:id="rId61"/>
    <p:sldId id="1592" r:id="rId62"/>
    <p:sldId id="1587" r:id="rId63"/>
    <p:sldId id="1588" r:id="rId64"/>
    <p:sldId id="1589" r:id="rId65"/>
    <p:sldId id="1583" r:id="rId66"/>
    <p:sldId id="1585" r:id="rId67"/>
    <p:sldId id="1586" r:id="rId68"/>
    <p:sldId id="1524" r:id="rId69"/>
    <p:sldId id="1577" r:id="rId70"/>
    <p:sldId id="1578" r:id="rId71"/>
    <p:sldId id="1580" r:id="rId72"/>
    <p:sldId id="1539" r:id="rId73"/>
    <p:sldId id="1496" r:id="rId74"/>
    <p:sldId id="1525" r:id="rId75"/>
  </p:sldIdLst>
  <p:sldSz cx="9144000" cy="6858000" type="screen4x3"/>
  <p:notesSz cx="7099300" cy="10234613"/>
  <p:defaultTextStyle>
    <a:defPPr>
      <a:defRPr lang="pt-BR"/>
    </a:defPPr>
    <a:lvl1pPr algn="ctr" rtl="0" eaLnBrk="0" fontAlgn="base" hangingPunct="0">
      <a:spcBef>
        <a:spcPct val="0"/>
      </a:spcBef>
      <a:spcAft>
        <a:spcPct val="0"/>
      </a:spcAft>
      <a:defRPr sz="2400" b="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b="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b="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b="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b="1" kern="1200">
        <a:solidFill>
          <a:schemeClr val="tx1"/>
        </a:solidFill>
        <a:latin typeface="Times New Roman" pitchFamily="18" charset="0"/>
        <a:ea typeface="+mn-ea"/>
        <a:cs typeface="+mn-cs"/>
      </a:defRPr>
    </a:lvl5pPr>
    <a:lvl6pPr marL="2286000" algn="l" defTabSz="914400" rtl="0" eaLnBrk="1" latinLnBrk="0" hangingPunct="1">
      <a:defRPr sz="2400" b="1" kern="1200">
        <a:solidFill>
          <a:schemeClr val="tx1"/>
        </a:solidFill>
        <a:latin typeface="Times New Roman" pitchFamily="18" charset="0"/>
        <a:ea typeface="+mn-ea"/>
        <a:cs typeface="+mn-cs"/>
      </a:defRPr>
    </a:lvl6pPr>
    <a:lvl7pPr marL="2743200" algn="l" defTabSz="914400" rtl="0" eaLnBrk="1" latinLnBrk="0" hangingPunct="1">
      <a:defRPr sz="2400" b="1" kern="1200">
        <a:solidFill>
          <a:schemeClr val="tx1"/>
        </a:solidFill>
        <a:latin typeface="Times New Roman" pitchFamily="18" charset="0"/>
        <a:ea typeface="+mn-ea"/>
        <a:cs typeface="+mn-cs"/>
      </a:defRPr>
    </a:lvl7pPr>
    <a:lvl8pPr marL="3200400" algn="l" defTabSz="914400" rtl="0" eaLnBrk="1" latinLnBrk="0" hangingPunct="1">
      <a:defRPr sz="2400" b="1" kern="1200">
        <a:solidFill>
          <a:schemeClr val="tx1"/>
        </a:solidFill>
        <a:latin typeface="Times New Roman" pitchFamily="18" charset="0"/>
        <a:ea typeface="+mn-ea"/>
        <a:cs typeface="+mn-cs"/>
      </a:defRPr>
    </a:lvl8pPr>
    <a:lvl9pPr marL="3657600" algn="l" defTabSz="914400" rtl="0" eaLnBrk="1" latinLnBrk="0" hangingPunct="1">
      <a:defRPr sz="2400" b="1"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ECFF"/>
    <a:srgbClr val="FFFFCC"/>
    <a:srgbClr val="008000"/>
    <a:srgbClr val="000099"/>
    <a:srgbClr val="CCFFFF"/>
    <a:srgbClr val="FF0000"/>
    <a:srgbClr val="D60093"/>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21417" autoAdjust="0"/>
    <p:restoredTop sz="94598" autoAdjust="0"/>
  </p:normalViewPr>
  <p:slideViewPr>
    <p:cSldViewPr>
      <p:cViewPr varScale="1">
        <p:scale>
          <a:sx n="58" d="100"/>
          <a:sy n="58" d="100"/>
        </p:scale>
        <p:origin x="48" y="324"/>
      </p:cViewPr>
      <p:guideLst>
        <p:guide orient="horz" pos="2160"/>
        <p:guide pos="2880"/>
      </p:guideLst>
    </p:cSldViewPr>
  </p:slideViewPr>
  <p:outlineViewPr>
    <p:cViewPr>
      <p:scale>
        <a:sx n="33" d="100"/>
        <a:sy n="33" d="100"/>
      </p:scale>
      <p:origin x="276" y="248082"/>
    </p:cViewPr>
    <p:sldLst>
      <p:sld r:id="rId1" collapse="1"/>
      <p:sld r:id="rId2" collapse="1"/>
    </p:sldLst>
  </p:outlineViewPr>
  <p:notesTextViewPr>
    <p:cViewPr>
      <p:scale>
        <a:sx n="100" d="100"/>
        <a:sy n="100" d="100"/>
      </p:scale>
      <p:origin x="0" y="0"/>
    </p:cViewPr>
  </p:notesTextViewPr>
  <p:sorterViewPr>
    <p:cViewPr>
      <p:scale>
        <a:sx n="65" d="100"/>
        <a:sy n="65" d="100"/>
      </p:scale>
      <p:origin x="0" y="81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_rels/viewProps.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slide" Target="slides/slide56.xml"/></Relationships>
</file>

<file path=ppt/charts/_rels/chart1.xml.rels><?xml version="1.0" encoding="UTF-8" standalone="yes"?>
<Relationships xmlns="http://schemas.openxmlformats.org/package/2006/relationships"><Relationship Id="rId2" Type="http://schemas.openxmlformats.org/officeDocument/2006/relationships/oleObject" Target="file:///C:\Documents%20and%20Settings\RBViotti\Meus%20documentos\Documentos%20-%20MCT\ministros\ministro%20Aloizio%20Merdacante%20Oliva\artigos.xls"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C:\Documents%20and%20Settings\RBViotti\Meus%20documentos\Documentos%20-%20MCT\ministros\ministro%20Aloizio%20Merdacante%20Oliva\artigos.xls"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3"/>
          <c:order val="0"/>
          <c:tx>
            <c:strRef>
              <c:f>Plan1!$E$1</c:f>
              <c:strCache>
                <c:ptCount val="1"/>
                <c:pt idx="0">
                  <c:v>% do Brasil em relação à América Latina  </c:v>
                </c:pt>
              </c:strCache>
            </c:strRef>
          </c:tx>
          <c:spPr>
            <a:solidFill>
              <a:schemeClr val="tx2">
                <a:lumMod val="40000"/>
                <a:lumOff val="60000"/>
              </a:schemeClr>
            </a:solidFill>
          </c:spPr>
          <c:invertIfNegative val="0"/>
          <c:dLbls>
            <c:dLbl>
              <c:idx val="0"/>
              <c:spPr/>
              <c:txPr>
                <a:bodyPr/>
                <a:lstStyle/>
                <a:p>
                  <a:pPr>
                    <a:defRPr/>
                  </a:pPr>
                  <a:endParaRPr lang="pt-BR"/>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0C7-480D-8D07-A8E8FD71EFFF}"/>
                </c:ext>
              </c:extLst>
            </c:dLbl>
            <c:dLbl>
              <c:idx val="5"/>
              <c:spPr/>
              <c:txPr>
                <a:bodyPr/>
                <a:lstStyle/>
                <a:p>
                  <a:pPr>
                    <a:defRPr/>
                  </a:pPr>
                  <a:endParaRPr lang="pt-BR"/>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0C7-480D-8D07-A8E8FD71EFFF}"/>
                </c:ext>
              </c:extLst>
            </c:dLbl>
            <c:dLbl>
              <c:idx val="10"/>
              <c:spPr/>
              <c:txPr>
                <a:bodyPr/>
                <a:lstStyle/>
                <a:p>
                  <a:pPr>
                    <a:defRPr/>
                  </a:pPr>
                  <a:endParaRPr lang="pt-BR"/>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0C7-480D-8D07-A8E8FD71EFFF}"/>
                </c:ext>
              </c:extLst>
            </c:dLbl>
            <c:dLbl>
              <c:idx val="15"/>
              <c:spPr/>
              <c:txPr>
                <a:bodyPr/>
                <a:lstStyle/>
                <a:p>
                  <a:pPr>
                    <a:defRPr/>
                  </a:pPr>
                  <a:endParaRPr lang="pt-BR"/>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0C7-480D-8D07-A8E8FD71EFFF}"/>
                </c:ext>
              </c:extLst>
            </c:dLbl>
            <c:dLbl>
              <c:idx val="20"/>
              <c:spPr/>
              <c:txPr>
                <a:bodyPr/>
                <a:lstStyle/>
                <a:p>
                  <a:pPr>
                    <a:defRPr/>
                  </a:pPr>
                  <a:endParaRPr lang="pt-BR"/>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0C7-480D-8D07-A8E8FD71EFFF}"/>
                </c:ext>
              </c:extLst>
            </c:dLbl>
            <c:dLbl>
              <c:idx val="24"/>
              <c:spPr/>
              <c:txPr>
                <a:bodyPr/>
                <a:lstStyle/>
                <a:p>
                  <a:pPr>
                    <a:defRPr/>
                  </a:pPr>
                  <a:endParaRPr lang="pt-BR"/>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0C7-480D-8D07-A8E8FD71EFFF}"/>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numRef>
              <c:f>Plan1!$A$2:$A$26</c:f>
              <c:numCache>
                <c:formatCode>General</c:formatCode>
                <c:ptCount val="25"/>
                <c:pt idx="0">
                  <c:v>1985</c:v>
                </c:pt>
                <c:pt idx="1">
                  <c:v>1986</c:v>
                </c:pt>
                <c:pt idx="2">
                  <c:v>1987</c:v>
                </c:pt>
                <c:pt idx="3">
                  <c:v>1988</c:v>
                </c:pt>
                <c:pt idx="4">
                  <c:v>1989</c:v>
                </c:pt>
                <c:pt idx="5">
                  <c:v>1990</c:v>
                </c:pt>
                <c:pt idx="6">
                  <c:v>1991</c:v>
                </c:pt>
                <c:pt idx="7">
                  <c:v>1992</c:v>
                </c:pt>
                <c:pt idx="8">
                  <c:v>1993</c:v>
                </c:pt>
                <c:pt idx="9">
                  <c:v>1994</c:v>
                </c:pt>
                <c:pt idx="10">
                  <c:v>1995</c:v>
                </c:pt>
                <c:pt idx="11">
                  <c:v>1996</c:v>
                </c:pt>
                <c:pt idx="12">
                  <c:v>1997</c:v>
                </c:pt>
                <c:pt idx="13">
                  <c:v>1998</c:v>
                </c:pt>
                <c:pt idx="14">
                  <c:v>1999</c:v>
                </c:pt>
                <c:pt idx="15">
                  <c:v>2000</c:v>
                </c:pt>
                <c:pt idx="16">
                  <c:v>2001</c:v>
                </c:pt>
                <c:pt idx="17">
                  <c:v>2002</c:v>
                </c:pt>
                <c:pt idx="18">
                  <c:v>2003</c:v>
                </c:pt>
                <c:pt idx="19">
                  <c:v>2004</c:v>
                </c:pt>
                <c:pt idx="20">
                  <c:v>2005</c:v>
                </c:pt>
                <c:pt idx="21">
                  <c:v>2006</c:v>
                </c:pt>
                <c:pt idx="22">
                  <c:v>2007</c:v>
                </c:pt>
                <c:pt idx="23">
                  <c:v>2008</c:v>
                </c:pt>
                <c:pt idx="24">
                  <c:v>2009</c:v>
                </c:pt>
              </c:numCache>
            </c:numRef>
          </c:cat>
          <c:val>
            <c:numRef>
              <c:f>Plan1!$E$2:$E$26</c:f>
              <c:numCache>
                <c:formatCode>General</c:formatCode>
                <c:ptCount val="25"/>
                <c:pt idx="0">
                  <c:v>33.840000000000003</c:v>
                </c:pt>
                <c:pt idx="1">
                  <c:v>33.56</c:v>
                </c:pt>
                <c:pt idx="2">
                  <c:v>32.65</c:v>
                </c:pt>
                <c:pt idx="3">
                  <c:v>34.290000000000013</c:v>
                </c:pt>
                <c:pt idx="4">
                  <c:v>35.04</c:v>
                </c:pt>
                <c:pt idx="5">
                  <c:v>36.730000000000011</c:v>
                </c:pt>
                <c:pt idx="6">
                  <c:v>38.260000000000012</c:v>
                </c:pt>
                <c:pt idx="7">
                  <c:v>39.82</c:v>
                </c:pt>
                <c:pt idx="8">
                  <c:v>38.24</c:v>
                </c:pt>
                <c:pt idx="9">
                  <c:v>38.39</c:v>
                </c:pt>
                <c:pt idx="10">
                  <c:v>39.11</c:v>
                </c:pt>
                <c:pt idx="11">
                  <c:v>39.260000000000012</c:v>
                </c:pt>
                <c:pt idx="12">
                  <c:v>39.25</c:v>
                </c:pt>
                <c:pt idx="13">
                  <c:v>41.87</c:v>
                </c:pt>
                <c:pt idx="14">
                  <c:v>42.85</c:v>
                </c:pt>
                <c:pt idx="15">
                  <c:v>42.89</c:v>
                </c:pt>
                <c:pt idx="16">
                  <c:v>43.74</c:v>
                </c:pt>
                <c:pt idx="17">
                  <c:v>45.17</c:v>
                </c:pt>
                <c:pt idx="18">
                  <c:v>45.230000000000011</c:v>
                </c:pt>
                <c:pt idx="19">
                  <c:v>47.37</c:v>
                </c:pt>
                <c:pt idx="20">
                  <c:v>47.55</c:v>
                </c:pt>
                <c:pt idx="21">
                  <c:v>49.8</c:v>
                </c:pt>
                <c:pt idx="22">
                  <c:v>49.56</c:v>
                </c:pt>
                <c:pt idx="23">
                  <c:v>54.56</c:v>
                </c:pt>
                <c:pt idx="24">
                  <c:v>54.42</c:v>
                </c:pt>
              </c:numCache>
            </c:numRef>
          </c:val>
          <c:extLst>
            <c:ext xmlns:c16="http://schemas.microsoft.com/office/drawing/2014/chart" uri="{C3380CC4-5D6E-409C-BE32-E72D297353CC}">
              <c16:uniqueId val="{00000006-90C7-480D-8D07-A8E8FD71EFFF}"/>
            </c:ext>
          </c:extLst>
        </c:ser>
        <c:ser>
          <c:idx val="4"/>
          <c:order val="1"/>
          <c:tx>
            <c:strRef>
              <c:f>Plan1!$F$1</c:f>
              <c:strCache>
                <c:ptCount val="1"/>
                <c:pt idx="0">
                  <c:v>% do Brasil em relação ao Mundo</c:v>
                </c:pt>
              </c:strCache>
            </c:strRef>
          </c:tx>
          <c:spPr>
            <a:solidFill>
              <a:srgbClr val="002060"/>
            </a:solidFill>
          </c:spPr>
          <c:invertIfNegative val="0"/>
          <c:dLbls>
            <c:dLbl>
              <c:idx val="0"/>
              <c:spPr/>
              <c:txPr>
                <a:bodyPr/>
                <a:lstStyle/>
                <a:p>
                  <a:pPr>
                    <a:defRPr/>
                  </a:pPr>
                  <a:endParaRPr lang="pt-BR"/>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0C7-480D-8D07-A8E8FD71EFFF}"/>
                </c:ext>
              </c:extLst>
            </c:dLbl>
            <c:dLbl>
              <c:idx val="5"/>
              <c:layout>
                <c:manualLayout>
                  <c:x val="7.9090907109392733E-3"/>
                  <c:y val="1.0507246856430298E-2"/>
                </c:manualLayout>
              </c:layout>
              <c:spPr/>
              <c:txPr>
                <a:bodyPr/>
                <a:lstStyle/>
                <a:p>
                  <a:pPr>
                    <a:defRPr/>
                  </a:pPr>
                  <a:endParaRPr lang="pt-BR"/>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90C7-480D-8D07-A8E8FD71EFFF}"/>
                </c:ext>
              </c:extLst>
            </c:dLbl>
            <c:dLbl>
              <c:idx val="10"/>
              <c:spPr/>
              <c:txPr>
                <a:bodyPr/>
                <a:lstStyle/>
                <a:p>
                  <a:pPr>
                    <a:defRPr/>
                  </a:pPr>
                  <a:endParaRPr lang="pt-BR"/>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90C7-480D-8D07-A8E8FD71EFFF}"/>
                </c:ext>
              </c:extLst>
            </c:dLbl>
            <c:dLbl>
              <c:idx val="15"/>
              <c:spPr/>
              <c:txPr>
                <a:bodyPr/>
                <a:lstStyle/>
                <a:p>
                  <a:pPr>
                    <a:defRPr/>
                  </a:pPr>
                  <a:endParaRPr lang="pt-BR"/>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90C7-480D-8D07-A8E8FD71EFFF}"/>
                </c:ext>
              </c:extLst>
            </c:dLbl>
            <c:dLbl>
              <c:idx val="20"/>
              <c:spPr/>
              <c:txPr>
                <a:bodyPr/>
                <a:lstStyle/>
                <a:p>
                  <a:pPr>
                    <a:defRPr/>
                  </a:pPr>
                  <a:endParaRPr lang="pt-BR"/>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90C7-480D-8D07-A8E8FD71EFFF}"/>
                </c:ext>
              </c:extLst>
            </c:dLbl>
            <c:dLbl>
              <c:idx val="24"/>
              <c:layout>
                <c:manualLayout>
                  <c:x val="2.1090908562504958E-2"/>
                  <c:y val="0"/>
                </c:manualLayout>
              </c:layout>
              <c:spPr/>
              <c:txPr>
                <a:bodyPr/>
                <a:lstStyle/>
                <a:p>
                  <a:pPr>
                    <a:defRPr/>
                  </a:pPr>
                  <a:endParaRPr lang="pt-BR"/>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90C7-480D-8D07-A8E8FD71EFFF}"/>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numRef>
              <c:f>Plan1!$A$2:$A$26</c:f>
              <c:numCache>
                <c:formatCode>General</c:formatCode>
                <c:ptCount val="25"/>
                <c:pt idx="0">
                  <c:v>1985</c:v>
                </c:pt>
                <c:pt idx="1">
                  <c:v>1986</c:v>
                </c:pt>
                <c:pt idx="2">
                  <c:v>1987</c:v>
                </c:pt>
                <c:pt idx="3">
                  <c:v>1988</c:v>
                </c:pt>
                <c:pt idx="4">
                  <c:v>1989</c:v>
                </c:pt>
                <c:pt idx="5">
                  <c:v>1990</c:v>
                </c:pt>
                <c:pt idx="6">
                  <c:v>1991</c:v>
                </c:pt>
                <c:pt idx="7">
                  <c:v>1992</c:v>
                </c:pt>
                <c:pt idx="8">
                  <c:v>1993</c:v>
                </c:pt>
                <c:pt idx="9">
                  <c:v>1994</c:v>
                </c:pt>
                <c:pt idx="10">
                  <c:v>1995</c:v>
                </c:pt>
                <c:pt idx="11">
                  <c:v>1996</c:v>
                </c:pt>
                <c:pt idx="12">
                  <c:v>1997</c:v>
                </c:pt>
                <c:pt idx="13">
                  <c:v>1998</c:v>
                </c:pt>
                <c:pt idx="14">
                  <c:v>1999</c:v>
                </c:pt>
                <c:pt idx="15">
                  <c:v>2000</c:v>
                </c:pt>
                <c:pt idx="16">
                  <c:v>2001</c:v>
                </c:pt>
                <c:pt idx="17">
                  <c:v>2002</c:v>
                </c:pt>
                <c:pt idx="18">
                  <c:v>2003</c:v>
                </c:pt>
                <c:pt idx="19">
                  <c:v>2004</c:v>
                </c:pt>
                <c:pt idx="20">
                  <c:v>2005</c:v>
                </c:pt>
                <c:pt idx="21">
                  <c:v>2006</c:v>
                </c:pt>
                <c:pt idx="22">
                  <c:v>2007</c:v>
                </c:pt>
                <c:pt idx="23">
                  <c:v>2008</c:v>
                </c:pt>
                <c:pt idx="24">
                  <c:v>2009</c:v>
                </c:pt>
              </c:numCache>
            </c:numRef>
          </c:cat>
          <c:val>
            <c:numRef>
              <c:f>Plan1!$F$2:$F$26</c:f>
              <c:numCache>
                <c:formatCode>General</c:formatCode>
                <c:ptCount val="25"/>
                <c:pt idx="0">
                  <c:v>0.47000000000000008</c:v>
                </c:pt>
                <c:pt idx="1">
                  <c:v>0.48000000000000032</c:v>
                </c:pt>
                <c:pt idx="2">
                  <c:v>0.5</c:v>
                </c:pt>
                <c:pt idx="3">
                  <c:v>0.52</c:v>
                </c:pt>
                <c:pt idx="4">
                  <c:v>0.55000000000000004</c:v>
                </c:pt>
                <c:pt idx="5">
                  <c:v>0.62000000000000965</c:v>
                </c:pt>
                <c:pt idx="6">
                  <c:v>0.66000000000001424</c:v>
                </c:pt>
                <c:pt idx="7">
                  <c:v>0.74000000000000365</c:v>
                </c:pt>
                <c:pt idx="8">
                  <c:v>0.72000000000000064</c:v>
                </c:pt>
                <c:pt idx="9">
                  <c:v>0.76000000000001267</c:v>
                </c:pt>
                <c:pt idx="10">
                  <c:v>0.84000000000000064</c:v>
                </c:pt>
                <c:pt idx="11">
                  <c:v>0.91</c:v>
                </c:pt>
                <c:pt idx="12">
                  <c:v>1</c:v>
                </c:pt>
                <c:pt idx="13">
                  <c:v>1.1599999999999764</c:v>
                </c:pt>
                <c:pt idx="14">
                  <c:v>1.29</c:v>
                </c:pt>
                <c:pt idx="15">
                  <c:v>1.35</c:v>
                </c:pt>
                <c:pt idx="16">
                  <c:v>1.45</c:v>
                </c:pt>
                <c:pt idx="17">
                  <c:v>1.62</c:v>
                </c:pt>
                <c:pt idx="18">
                  <c:v>1.6300000000000001</c:v>
                </c:pt>
                <c:pt idx="19">
                  <c:v>1.7500000000000042</c:v>
                </c:pt>
                <c:pt idx="20">
                  <c:v>1.8</c:v>
                </c:pt>
                <c:pt idx="21">
                  <c:v>1.9600000000000193</c:v>
                </c:pt>
                <c:pt idx="22">
                  <c:v>1.9900000000000215</c:v>
                </c:pt>
                <c:pt idx="23">
                  <c:v>2.63</c:v>
                </c:pt>
                <c:pt idx="24">
                  <c:v>2.69</c:v>
                </c:pt>
              </c:numCache>
            </c:numRef>
          </c:val>
          <c:extLst>
            <c:ext xmlns:c16="http://schemas.microsoft.com/office/drawing/2014/chart" uri="{C3380CC4-5D6E-409C-BE32-E72D297353CC}">
              <c16:uniqueId val="{0000000D-90C7-480D-8D07-A8E8FD71EFFF}"/>
            </c:ext>
          </c:extLst>
        </c:ser>
        <c:dLbls>
          <c:showLegendKey val="0"/>
          <c:showVal val="0"/>
          <c:showCatName val="0"/>
          <c:showSerName val="0"/>
          <c:showPercent val="0"/>
          <c:showBubbleSize val="0"/>
        </c:dLbls>
        <c:gapWidth val="150"/>
        <c:axId val="164140160"/>
        <c:axId val="164141696"/>
      </c:barChart>
      <c:lineChart>
        <c:grouping val="standard"/>
        <c:varyColors val="0"/>
        <c:ser>
          <c:idx val="0"/>
          <c:order val="2"/>
          <c:tx>
            <c:strRef>
              <c:f>Plan1!$B$1</c:f>
              <c:strCache>
                <c:ptCount val="1"/>
                <c:pt idx="0">
                  <c:v>Nº de artigos Brasil</c:v>
                </c:pt>
              </c:strCache>
            </c:strRef>
          </c:tx>
          <c:spPr>
            <a:ln>
              <a:solidFill>
                <a:srgbClr val="FF0000"/>
              </a:solidFill>
            </a:ln>
          </c:spPr>
          <c:marker>
            <c:spPr>
              <a:solidFill>
                <a:srgbClr val="FF0000"/>
              </a:solidFill>
              <a:ln>
                <a:solidFill>
                  <a:srgbClr val="FF0000"/>
                </a:solidFill>
              </a:ln>
            </c:spPr>
          </c:marker>
          <c:dLbls>
            <c:dLbl>
              <c:idx val="0"/>
              <c:spPr/>
              <c:txPr>
                <a:bodyPr/>
                <a:lstStyle/>
                <a:p>
                  <a:pPr>
                    <a:defRPr/>
                  </a:pPr>
                  <a:endParaRPr lang="pt-BR"/>
                </a:p>
              </c:txPr>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90C7-480D-8D07-A8E8FD71EFFF}"/>
                </c:ext>
              </c:extLst>
            </c:dLbl>
            <c:dLbl>
              <c:idx val="5"/>
              <c:spPr/>
              <c:txPr>
                <a:bodyPr/>
                <a:lstStyle/>
                <a:p>
                  <a:pPr>
                    <a:defRPr/>
                  </a:pPr>
                  <a:endParaRPr lang="pt-BR"/>
                </a:p>
              </c:txPr>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90C7-480D-8D07-A8E8FD71EFFF}"/>
                </c:ext>
              </c:extLst>
            </c:dLbl>
            <c:dLbl>
              <c:idx val="10"/>
              <c:spPr/>
              <c:txPr>
                <a:bodyPr/>
                <a:lstStyle/>
                <a:p>
                  <a:pPr>
                    <a:defRPr/>
                  </a:pPr>
                  <a:endParaRPr lang="pt-BR"/>
                </a:p>
              </c:txPr>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90C7-480D-8D07-A8E8FD71EFFF}"/>
                </c:ext>
              </c:extLst>
            </c:dLbl>
            <c:dLbl>
              <c:idx val="15"/>
              <c:spPr/>
              <c:txPr>
                <a:bodyPr/>
                <a:lstStyle/>
                <a:p>
                  <a:pPr>
                    <a:defRPr/>
                  </a:pPr>
                  <a:endParaRPr lang="pt-BR"/>
                </a:p>
              </c:txPr>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90C7-480D-8D07-A8E8FD71EFFF}"/>
                </c:ext>
              </c:extLst>
            </c:dLbl>
            <c:dLbl>
              <c:idx val="20"/>
              <c:spPr/>
              <c:txPr>
                <a:bodyPr/>
                <a:lstStyle/>
                <a:p>
                  <a:pPr>
                    <a:defRPr/>
                  </a:pPr>
                  <a:endParaRPr lang="pt-BR"/>
                </a:p>
              </c:txPr>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90C7-480D-8D07-A8E8FD71EFFF}"/>
                </c:ext>
              </c:extLst>
            </c:dLbl>
            <c:dLbl>
              <c:idx val="24"/>
              <c:spPr/>
              <c:txPr>
                <a:bodyPr/>
                <a:lstStyle/>
                <a:p>
                  <a:pPr>
                    <a:defRPr/>
                  </a:pPr>
                  <a:endParaRPr lang="pt-BR"/>
                </a:p>
              </c:txPr>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90C7-480D-8D07-A8E8FD71EFFF}"/>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numRef>
              <c:f>Plan1!$A$2:$A$26</c:f>
              <c:numCache>
                <c:formatCode>General</c:formatCode>
                <c:ptCount val="25"/>
                <c:pt idx="0">
                  <c:v>1985</c:v>
                </c:pt>
                <c:pt idx="1">
                  <c:v>1986</c:v>
                </c:pt>
                <c:pt idx="2">
                  <c:v>1987</c:v>
                </c:pt>
                <c:pt idx="3">
                  <c:v>1988</c:v>
                </c:pt>
                <c:pt idx="4">
                  <c:v>1989</c:v>
                </c:pt>
                <c:pt idx="5">
                  <c:v>1990</c:v>
                </c:pt>
                <c:pt idx="6">
                  <c:v>1991</c:v>
                </c:pt>
                <c:pt idx="7">
                  <c:v>1992</c:v>
                </c:pt>
                <c:pt idx="8">
                  <c:v>1993</c:v>
                </c:pt>
                <c:pt idx="9">
                  <c:v>1994</c:v>
                </c:pt>
                <c:pt idx="10">
                  <c:v>1995</c:v>
                </c:pt>
                <c:pt idx="11">
                  <c:v>1996</c:v>
                </c:pt>
                <c:pt idx="12">
                  <c:v>1997</c:v>
                </c:pt>
                <c:pt idx="13">
                  <c:v>1998</c:v>
                </c:pt>
                <c:pt idx="14">
                  <c:v>1999</c:v>
                </c:pt>
                <c:pt idx="15">
                  <c:v>2000</c:v>
                </c:pt>
                <c:pt idx="16">
                  <c:v>2001</c:v>
                </c:pt>
                <c:pt idx="17">
                  <c:v>2002</c:v>
                </c:pt>
                <c:pt idx="18">
                  <c:v>2003</c:v>
                </c:pt>
                <c:pt idx="19">
                  <c:v>2004</c:v>
                </c:pt>
                <c:pt idx="20">
                  <c:v>2005</c:v>
                </c:pt>
                <c:pt idx="21">
                  <c:v>2006</c:v>
                </c:pt>
                <c:pt idx="22">
                  <c:v>2007</c:v>
                </c:pt>
                <c:pt idx="23">
                  <c:v>2008</c:v>
                </c:pt>
                <c:pt idx="24">
                  <c:v>2009</c:v>
                </c:pt>
              </c:numCache>
            </c:numRef>
          </c:cat>
          <c:val>
            <c:numRef>
              <c:f>Plan1!$B$2:$B$26</c:f>
              <c:numCache>
                <c:formatCode>#,##0</c:formatCode>
                <c:ptCount val="25"/>
                <c:pt idx="0">
                  <c:v>2409</c:v>
                </c:pt>
                <c:pt idx="1">
                  <c:v>2575</c:v>
                </c:pt>
                <c:pt idx="2">
                  <c:v>2624</c:v>
                </c:pt>
                <c:pt idx="3">
                  <c:v>2844</c:v>
                </c:pt>
                <c:pt idx="4">
                  <c:v>3163</c:v>
                </c:pt>
                <c:pt idx="5">
                  <c:v>3640</c:v>
                </c:pt>
                <c:pt idx="6">
                  <c:v>4009</c:v>
                </c:pt>
                <c:pt idx="7">
                  <c:v>4737</c:v>
                </c:pt>
                <c:pt idx="8">
                  <c:v>4669</c:v>
                </c:pt>
                <c:pt idx="9">
                  <c:v>5210</c:v>
                </c:pt>
                <c:pt idx="10">
                  <c:v>6038</c:v>
                </c:pt>
                <c:pt idx="11">
                  <c:v>6626</c:v>
                </c:pt>
                <c:pt idx="12">
                  <c:v>7331</c:v>
                </c:pt>
                <c:pt idx="13">
                  <c:v>8858</c:v>
                </c:pt>
                <c:pt idx="14">
                  <c:v>10073</c:v>
                </c:pt>
                <c:pt idx="15">
                  <c:v>10521</c:v>
                </c:pt>
                <c:pt idx="16">
                  <c:v>11581</c:v>
                </c:pt>
                <c:pt idx="17">
                  <c:v>12929</c:v>
                </c:pt>
                <c:pt idx="18">
                  <c:v>14288</c:v>
                </c:pt>
                <c:pt idx="19">
                  <c:v>14995</c:v>
                </c:pt>
                <c:pt idx="20">
                  <c:v>17714</c:v>
                </c:pt>
                <c:pt idx="21">
                  <c:v>19294</c:v>
                </c:pt>
                <c:pt idx="22">
                  <c:v>19510</c:v>
                </c:pt>
                <c:pt idx="23">
                  <c:v>30422</c:v>
                </c:pt>
                <c:pt idx="24">
                  <c:v>32100</c:v>
                </c:pt>
              </c:numCache>
            </c:numRef>
          </c:val>
          <c:smooth val="0"/>
          <c:extLst>
            <c:ext xmlns:c16="http://schemas.microsoft.com/office/drawing/2014/chart" uri="{C3380CC4-5D6E-409C-BE32-E72D297353CC}">
              <c16:uniqueId val="{00000014-90C7-480D-8D07-A8E8FD71EFFF}"/>
            </c:ext>
          </c:extLst>
        </c:ser>
        <c:dLbls>
          <c:showLegendKey val="0"/>
          <c:showVal val="0"/>
          <c:showCatName val="0"/>
          <c:showSerName val="0"/>
          <c:showPercent val="0"/>
          <c:showBubbleSize val="0"/>
        </c:dLbls>
        <c:marker val="1"/>
        <c:smooth val="0"/>
        <c:axId val="164135296"/>
        <c:axId val="164137216"/>
      </c:lineChart>
      <c:catAx>
        <c:axId val="164135296"/>
        <c:scaling>
          <c:orientation val="minMax"/>
        </c:scaling>
        <c:delete val="0"/>
        <c:axPos val="b"/>
        <c:numFmt formatCode="General" sourceLinked="1"/>
        <c:majorTickMark val="out"/>
        <c:minorTickMark val="none"/>
        <c:tickLblPos val="nextTo"/>
        <c:crossAx val="164137216"/>
        <c:crosses val="autoZero"/>
        <c:auto val="1"/>
        <c:lblAlgn val="ctr"/>
        <c:lblOffset val="100"/>
        <c:tickLblSkip val="5"/>
        <c:tickMarkSkip val="5"/>
        <c:noMultiLvlLbl val="0"/>
      </c:catAx>
      <c:valAx>
        <c:axId val="164137216"/>
        <c:scaling>
          <c:orientation val="minMax"/>
          <c:max val="40000"/>
        </c:scaling>
        <c:delete val="0"/>
        <c:axPos val="l"/>
        <c:numFmt formatCode="#,##0" sourceLinked="1"/>
        <c:majorTickMark val="out"/>
        <c:minorTickMark val="none"/>
        <c:tickLblPos val="nextTo"/>
        <c:crossAx val="164135296"/>
        <c:crosses val="autoZero"/>
        <c:crossBetween val="between"/>
      </c:valAx>
      <c:catAx>
        <c:axId val="164140160"/>
        <c:scaling>
          <c:orientation val="minMax"/>
        </c:scaling>
        <c:delete val="1"/>
        <c:axPos val="b"/>
        <c:numFmt formatCode="General" sourceLinked="1"/>
        <c:majorTickMark val="out"/>
        <c:minorTickMark val="none"/>
        <c:tickLblPos val="none"/>
        <c:crossAx val="164141696"/>
        <c:crosses val="autoZero"/>
        <c:auto val="1"/>
        <c:lblAlgn val="ctr"/>
        <c:lblOffset val="100"/>
        <c:noMultiLvlLbl val="0"/>
      </c:catAx>
      <c:valAx>
        <c:axId val="164141696"/>
        <c:scaling>
          <c:orientation val="minMax"/>
        </c:scaling>
        <c:delete val="0"/>
        <c:axPos val="r"/>
        <c:numFmt formatCode="General" sourceLinked="1"/>
        <c:majorTickMark val="out"/>
        <c:minorTickMark val="none"/>
        <c:tickLblPos val="nextTo"/>
        <c:crossAx val="164140160"/>
        <c:crosses val="max"/>
        <c:crossBetween val="between"/>
      </c:valAx>
    </c:plotArea>
    <c:legend>
      <c:legendPos val="l"/>
      <c:layout>
        <c:manualLayout>
          <c:xMode val="edge"/>
          <c:yMode val="edge"/>
          <c:x val="9.6259234956741449E-2"/>
          <c:y val="6.8125170267631444E-2"/>
          <c:w val="0.33252345192962957"/>
          <c:h val="0.16041934059116936"/>
        </c:manualLayout>
      </c:layout>
      <c:overlay val="1"/>
      <c:txPr>
        <a:bodyPr/>
        <a:lstStyle/>
        <a:p>
          <a:pPr>
            <a:defRPr>
              <a:latin typeface="Arial" pitchFamily="34" charset="0"/>
              <a:cs typeface="Arial" pitchFamily="34" charset="0"/>
            </a:defRPr>
          </a:pPr>
          <a:endParaRPr lang="pt-BR"/>
        </a:p>
      </c:txPr>
    </c:legend>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3"/>
          <c:order val="0"/>
          <c:tx>
            <c:strRef>
              <c:f>Plan1!$E$1</c:f>
              <c:strCache>
                <c:ptCount val="1"/>
                <c:pt idx="0">
                  <c:v>% do Brasil em relação à América Latina  </c:v>
                </c:pt>
              </c:strCache>
            </c:strRef>
          </c:tx>
          <c:spPr>
            <a:solidFill>
              <a:schemeClr val="tx2">
                <a:lumMod val="40000"/>
                <a:lumOff val="60000"/>
              </a:schemeClr>
            </a:solidFill>
          </c:spPr>
          <c:invertIfNegative val="0"/>
          <c:dLbls>
            <c:dLbl>
              <c:idx val="0"/>
              <c:spPr/>
              <c:txPr>
                <a:bodyPr/>
                <a:lstStyle/>
                <a:p>
                  <a:pPr>
                    <a:defRPr/>
                  </a:pPr>
                  <a:endParaRPr lang="pt-BR"/>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EEB-4046-B214-6B6C6A47A4D9}"/>
                </c:ext>
              </c:extLst>
            </c:dLbl>
            <c:dLbl>
              <c:idx val="5"/>
              <c:spPr/>
              <c:txPr>
                <a:bodyPr/>
                <a:lstStyle/>
                <a:p>
                  <a:pPr>
                    <a:defRPr/>
                  </a:pPr>
                  <a:endParaRPr lang="pt-BR"/>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EEB-4046-B214-6B6C6A47A4D9}"/>
                </c:ext>
              </c:extLst>
            </c:dLbl>
            <c:dLbl>
              <c:idx val="10"/>
              <c:spPr/>
              <c:txPr>
                <a:bodyPr/>
                <a:lstStyle/>
                <a:p>
                  <a:pPr>
                    <a:defRPr/>
                  </a:pPr>
                  <a:endParaRPr lang="pt-BR"/>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EEB-4046-B214-6B6C6A47A4D9}"/>
                </c:ext>
              </c:extLst>
            </c:dLbl>
            <c:dLbl>
              <c:idx val="15"/>
              <c:spPr/>
              <c:txPr>
                <a:bodyPr/>
                <a:lstStyle/>
                <a:p>
                  <a:pPr>
                    <a:defRPr/>
                  </a:pPr>
                  <a:endParaRPr lang="pt-BR"/>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EEB-4046-B214-6B6C6A47A4D9}"/>
                </c:ext>
              </c:extLst>
            </c:dLbl>
            <c:dLbl>
              <c:idx val="20"/>
              <c:spPr/>
              <c:txPr>
                <a:bodyPr/>
                <a:lstStyle/>
                <a:p>
                  <a:pPr>
                    <a:defRPr/>
                  </a:pPr>
                  <a:endParaRPr lang="pt-BR"/>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EEB-4046-B214-6B6C6A47A4D9}"/>
                </c:ext>
              </c:extLst>
            </c:dLbl>
            <c:dLbl>
              <c:idx val="24"/>
              <c:spPr/>
              <c:txPr>
                <a:bodyPr/>
                <a:lstStyle/>
                <a:p>
                  <a:pPr>
                    <a:defRPr/>
                  </a:pPr>
                  <a:endParaRPr lang="pt-BR"/>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EEB-4046-B214-6B6C6A47A4D9}"/>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numRef>
              <c:f>Plan1!$A$2:$A$26</c:f>
              <c:numCache>
                <c:formatCode>General</c:formatCode>
                <c:ptCount val="25"/>
                <c:pt idx="0">
                  <c:v>1985</c:v>
                </c:pt>
                <c:pt idx="1">
                  <c:v>1986</c:v>
                </c:pt>
                <c:pt idx="2">
                  <c:v>1987</c:v>
                </c:pt>
                <c:pt idx="3">
                  <c:v>1988</c:v>
                </c:pt>
                <c:pt idx="4">
                  <c:v>1989</c:v>
                </c:pt>
                <c:pt idx="5">
                  <c:v>1990</c:v>
                </c:pt>
                <c:pt idx="6">
                  <c:v>1991</c:v>
                </c:pt>
                <c:pt idx="7">
                  <c:v>1992</c:v>
                </c:pt>
                <c:pt idx="8">
                  <c:v>1993</c:v>
                </c:pt>
                <c:pt idx="9">
                  <c:v>1994</c:v>
                </c:pt>
                <c:pt idx="10">
                  <c:v>1995</c:v>
                </c:pt>
                <c:pt idx="11">
                  <c:v>1996</c:v>
                </c:pt>
                <c:pt idx="12">
                  <c:v>1997</c:v>
                </c:pt>
                <c:pt idx="13">
                  <c:v>1998</c:v>
                </c:pt>
                <c:pt idx="14">
                  <c:v>1999</c:v>
                </c:pt>
                <c:pt idx="15">
                  <c:v>2000</c:v>
                </c:pt>
                <c:pt idx="16">
                  <c:v>2001</c:v>
                </c:pt>
                <c:pt idx="17">
                  <c:v>2002</c:v>
                </c:pt>
                <c:pt idx="18">
                  <c:v>2003</c:v>
                </c:pt>
                <c:pt idx="19">
                  <c:v>2004</c:v>
                </c:pt>
                <c:pt idx="20">
                  <c:v>2005</c:v>
                </c:pt>
                <c:pt idx="21">
                  <c:v>2006</c:v>
                </c:pt>
                <c:pt idx="22">
                  <c:v>2007</c:v>
                </c:pt>
                <c:pt idx="23">
                  <c:v>2008</c:v>
                </c:pt>
                <c:pt idx="24">
                  <c:v>2009</c:v>
                </c:pt>
              </c:numCache>
            </c:numRef>
          </c:cat>
          <c:val>
            <c:numRef>
              <c:f>Plan1!$E$2:$E$26</c:f>
              <c:numCache>
                <c:formatCode>General</c:formatCode>
                <c:ptCount val="25"/>
                <c:pt idx="0">
                  <c:v>33.840000000000003</c:v>
                </c:pt>
                <c:pt idx="1">
                  <c:v>33.56</c:v>
                </c:pt>
                <c:pt idx="2">
                  <c:v>32.65</c:v>
                </c:pt>
                <c:pt idx="3">
                  <c:v>34.290000000000013</c:v>
                </c:pt>
                <c:pt idx="4">
                  <c:v>35.04</c:v>
                </c:pt>
                <c:pt idx="5">
                  <c:v>36.730000000000011</c:v>
                </c:pt>
                <c:pt idx="6">
                  <c:v>38.260000000000012</c:v>
                </c:pt>
                <c:pt idx="7">
                  <c:v>39.82</c:v>
                </c:pt>
                <c:pt idx="8">
                  <c:v>38.24</c:v>
                </c:pt>
                <c:pt idx="9">
                  <c:v>38.39</c:v>
                </c:pt>
                <c:pt idx="10">
                  <c:v>39.11</c:v>
                </c:pt>
                <c:pt idx="11">
                  <c:v>39.260000000000012</c:v>
                </c:pt>
                <c:pt idx="12">
                  <c:v>39.25</c:v>
                </c:pt>
                <c:pt idx="13">
                  <c:v>41.87</c:v>
                </c:pt>
                <c:pt idx="14">
                  <c:v>42.85</c:v>
                </c:pt>
                <c:pt idx="15">
                  <c:v>42.89</c:v>
                </c:pt>
                <c:pt idx="16">
                  <c:v>43.74</c:v>
                </c:pt>
                <c:pt idx="17">
                  <c:v>45.17</c:v>
                </c:pt>
                <c:pt idx="18">
                  <c:v>45.230000000000011</c:v>
                </c:pt>
                <c:pt idx="19">
                  <c:v>47.37</c:v>
                </c:pt>
                <c:pt idx="20">
                  <c:v>47.55</c:v>
                </c:pt>
                <c:pt idx="21">
                  <c:v>49.8</c:v>
                </c:pt>
                <c:pt idx="22">
                  <c:v>49.56</c:v>
                </c:pt>
                <c:pt idx="23">
                  <c:v>54.56</c:v>
                </c:pt>
                <c:pt idx="24">
                  <c:v>54.42</c:v>
                </c:pt>
              </c:numCache>
            </c:numRef>
          </c:val>
          <c:extLst>
            <c:ext xmlns:c16="http://schemas.microsoft.com/office/drawing/2014/chart" uri="{C3380CC4-5D6E-409C-BE32-E72D297353CC}">
              <c16:uniqueId val="{00000006-0EEB-4046-B214-6B6C6A47A4D9}"/>
            </c:ext>
          </c:extLst>
        </c:ser>
        <c:ser>
          <c:idx val="4"/>
          <c:order val="1"/>
          <c:tx>
            <c:strRef>
              <c:f>Plan1!$F$1</c:f>
              <c:strCache>
                <c:ptCount val="1"/>
                <c:pt idx="0">
                  <c:v>% do Brasil em relação ao Mundo</c:v>
                </c:pt>
              </c:strCache>
            </c:strRef>
          </c:tx>
          <c:spPr>
            <a:solidFill>
              <a:srgbClr val="002060"/>
            </a:solidFill>
          </c:spPr>
          <c:invertIfNegative val="0"/>
          <c:dLbls>
            <c:dLbl>
              <c:idx val="0"/>
              <c:spPr/>
              <c:txPr>
                <a:bodyPr/>
                <a:lstStyle/>
                <a:p>
                  <a:pPr>
                    <a:defRPr/>
                  </a:pPr>
                  <a:endParaRPr lang="pt-BR"/>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EEB-4046-B214-6B6C6A47A4D9}"/>
                </c:ext>
              </c:extLst>
            </c:dLbl>
            <c:dLbl>
              <c:idx val="5"/>
              <c:layout>
                <c:manualLayout>
                  <c:x val="7.9090907109392698E-3"/>
                  <c:y val="1.0507246856430298E-2"/>
                </c:manualLayout>
              </c:layout>
              <c:spPr/>
              <c:txPr>
                <a:bodyPr/>
                <a:lstStyle/>
                <a:p>
                  <a:pPr>
                    <a:defRPr/>
                  </a:pPr>
                  <a:endParaRPr lang="pt-BR"/>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0EEB-4046-B214-6B6C6A47A4D9}"/>
                </c:ext>
              </c:extLst>
            </c:dLbl>
            <c:dLbl>
              <c:idx val="10"/>
              <c:spPr/>
              <c:txPr>
                <a:bodyPr/>
                <a:lstStyle/>
                <a:p>
                  <a:pPr>
                    <a:defRPr/>
                  </a:pPr>
                  <a:endParaRPr lang="pt-BR"/>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0EEB-4046-B214-6B6C6A47A4D9}"/>
                </c:ext>
              </c:extLst>
            </c:dLbl>
            <c:dLbl>
              <c:idx val="15"/>
              <c:spPr/>
              <c:txPr>
                <a:bodyPr/>
                <a:lstStyle/>
                <a:p>
                  <a:pPr>
                    <a:defRPr/>
                  </a:pPr>
                  <a:endParaRPr lang="pt-BR"/>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0EEB-4046-B214-6B6C6A47A4D9}"/>
                </c:ext>
              </c:extLst>
            </c:dLbl>
            <c:dLbl>
              <c:idx val="20"/>
              <c:spPr/>
              <c:txPr>
                <a:bodyPr/>
                <a:lstStyle/>
                <a:p>
                  <a:pPr>
                    <a:defRPr/>
                  </a:pPr>
                  <a:endParaRPr lang="pt-BR"/>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0EEB-4046-B214-6B6C6A47A4D9}"/>
                </c:ext>
              </c:extLst>
            </c:dLbl>
            <c:dLbl>
              <c:idx val="24"/>
              <c:layout>
                <c:manualLayout>
                  <c:x val="2.1090908562504937E-2"/>
                  <c:y val="0"/>
                </c:manualLayout>
              </c:layout>
              <c:spPr/>
              <c:txPr>
                <a:bodyPr/>
                <a:lstStyle/>
                <a:p>
                  <a:pPr>
                    <a:defRPr/>
                  </a:pPr>
                  <a:endParaRPr lang="pt-BR"/>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0EEB-4046-B214-6B6C6A47A4D9}"/>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numRef>
              <c:f>Plan1!$A$2:$A$26</c:f>
              <c:numCache>
                <c:formatCode>General</c:formatCode>
                <c:ptCount val="25"/>
                <c:pt idx="0">
                  <c:v>1985</c:v>
                </c:pt>
                <c:pt idx="1">
                  <c:v>1986</c:v>
                </c:pt>
                <c:pt idx="2">
                  <c:v>1987</c:v>
                </c:pt>
                <c:pt idx="3">
                  <c:v>1988</c:v>
                </c:pt>
                <c:pt idx="4">
                  <c:v>1989</c:v>
                </c:pt>
                <c:pt idx="5">
                  <c:v>1990</c:v>
                </c:pt>
                <c:pt idx="6">
                  <c:v>1991</c:v>
                </c:pt>
                <c:pt idx="7">
                  <c:v>1992</c:v>
                </c:pt>
                <c:pt idx="8">
                  <c:v>1993</c:v>
                </c:pt>
                <c:pt idx="9">
                  <c:v>1994</c:v>
                </c:pt>
                <c:pt idx="10">
                  <c:v>1995</c:v>
                </c:pt>
                <c:pt idx="11">
                  <c:v>1996</c:v>
                </c:pt>
                <c:pt idx="12">
                  <c:v>1997</c:v>
                </c:pt>
                <c:pt idx="13">
                  <c:v>1998</c:v>
                </c:pt>
                <c:pt idx="14">
                  <c:v>1999</c:v>
                </c:pt>
                <c:pt idx="15">
                  <c:v>2000</c:v>
                </c:pt>
                <c:pt idx="16">
                  <c:v>2001</c:v>
                </c:pt>
                <c:pt idx="17">
                  <c:v>2002</c:v>
                </c:pt>
                <c:pt idx="18">
                  <c:v>2003</c:v>
                </c:pt>
                <c:pt idx="19">
                  <c:v>2004</c:v>
                </c:pt>
                <c:pt idx="20">
                  <c:v>2005</c:v>
                </c:pt>
                <c:pt idx="21">
                  <c:v>2006</c:v>
                </c:pt>
                <c:pt idx="22">
                  <c:v>2007</c:v>
                </c:pt>
                <c:pt idx="23">
                  <c:v>2008</c:v>
                </c:pt>
                <c:pt idx="24">
                  <c:v>2009</c:v>
                </c:pt>
              </c:numCache>
            </c:numRef>
          </c:cat>
          <c:val>
            <c:numRef>
              <c:f>Plan1!$F$2:$F$26</c:f>
              <c:numCache>
                <c:formatCode>General</c:formatCode>
                <c:ptCount val="25"/>
                <c:pt idx="0">
                  <c:v>0.47000000000000008</c:v>
                </c:pt>
                <c:pt idx="1">
                  <c:v>0.48000000000000032</c:v>
                </c:pt>
                <c:pt idx="2">
                  <c:v>0.5</c:v>
                </c:pt>
                <c:pt idx="3">
                  <c:v>0.52</c:v>
                </c:pt>
                <c:pt idx="4">
                  <c:v>0.55000000000000004</c:v>
                </c:pt>
                <c:pt idx="5">
                  <c:v>0.62000000000000965</c:v>
                </c:pt>
                <c:pt idx="6">
                  <c:v>0.66000000000001402</c:v>
                </c:pt>
                <c:pt idx="7">
                  <c:v>0.74000000000000365</c:v>
                </c:pt>
                <c:pt idx="8">
                  <c:v>0.72000000000000064</c:v>
                </c:pt>
                <c:pt idx="9">
                  <c:v>0.76000000000001244</c:v>
                </c:pt>
                <c:pt idx="10">
                  <c:v>0.84000000000000064</c:v>
                </c:pt>
                <c:pt idx="11">
                  <c:v>0.91</c:v>
                </c:pt>
                <c:pt idx="12">
                  <c:v>1</c:v>
                </c:pt>
                <c:pt idx="13">
                  <c:v>1.1599999999999768</c:v>
                </c:pt>
                <c:pt idx="14">
                  <c:v>1.29</c:v>
                </c:pt>
                <c:pt idx="15">
                  <c:v>1.35</c:v>
                </c:pt>
                <c:pt idx="16">
                  <c:v>1.45</c:v>
                </c:pt>
                <c:pt idx="17">
                  <c:v>1.62</c:v>
                </c:pt>
                <c:pt idx="18">
                  <c:v>1.6300000000000001</c:v>
                </c:pt>
                <c:pt idx="19">
                  <c:v>1.7500000000000042</c:v>
                </c:pt>
                <c:pt idx="20">
                  <c:v>1.8</c:v>
                </c:pt>
                <c:pt idx="21">
                  <c:v>1.9600000000000188</c:v>
                </c:pt>
                <c:pt idx="22">
                  <c:v>1.9900000000000211</c:v>
                </c:pt>
                <c:pt idx="23">
                  <c:v>2.63</c:v>
                </c:pt>
                <c:pt idx="24">
                  <c:v>2.69</c:v>
                </c:pt>
              </c:numCache>
            </c:numRef>
          </c:val>
          <c:extLst>
            <c:ext xmlns:c16="http://schemas.microsoft.com/office/drawing/2014/chart" uri="{C3380CC4-5D6E-409C-BE32-E72D297353CC}">
              <c16:uniqueId val="{0000000D-0EEB-4046-B214-6B6C6A47A4D9}"/>
            </c:ext>
          </c:extLst>
        </c:ser>
        <c:dLbls>
          <c:showLegendKey val="0"/>
          <c:showVal val="0"/>
          <c:showCatName val="0"/>
          <c:showSerName val="0"/>
          <c:showPercent val="0"/>
          <c:showBubbleSize val="0"/>
        </c:dLbls>
        <c:gapWidth val="150"/>
        <c:axId val="212812928"/>
        <c:axId val="212814848"/>
      </c:barChart>
      <c:lineChart>
        <c:grouping val="standard"/>
        <c:varyColors val="0"/>
        <c:ser>
          <c:idx val="0"/>
          <c:order val="2"/>
          <c:tx>
            <c:strRef>
              <c:f>Plan1!$B$1</c:f>
              <c:strCache>
                <c:ptCount val="1"/>
                <c:pt idx="0">
                  <c:v>Nº de artigos Brasil</c:v>
                </c:pt>
              </c:strCache>
            </c:strRef>
          </c:tx>
          <c:spPr>
            <a:ln>
              <a:solidFill>
                <a:srgbClr val="FF0000"/>
              </a:solidFill>
            </a:ln>
          </c:spPr>
          <c:marker>
            <c:spPr>
              <a:solidFill>
                <a:srgbClr val="FF0000"/>
              </a:solidFill>
              <a:ln>
                <a:solidFill>
                  <a:srgbClr val="FF0000"/>
                </a:solidFill>
              </a:ln>
            </c:spPr>
          </c:marker>
          <c:dLbls>
            <c:dLbl>
              <c:idx val="0"/>
              <c:spPr/>
              <c:txPr>
                <a:bodyPr/>
                <a:lstStyle/>
                <a:p>
                  <a:pPr>
                    <a:defRPr/>
                  </a:pPr>
                  <a:endParaRPr lang="pt-BR"/>
                </a:p>
              </c:txPr>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0EEB-4046-B214-6B6C6A47A4D9}"/>
                </c:ext>
              </c:extLst>
            </c:dLbl>
            <c:dLbl>
              <c:idx val="5"/>
              <c:spPr/>
              <c:txPr>
                <a:bodyPr/>
                <a:lstStyle/>
                <a:p>
                  <a:pPr>
                    <a:defRPr/>
                  </a:pPr>
                  <a:endParaRPr lang="pt-BR"/>
                </a:p>
              </c:txPr>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0EEB-4046-B214-6B6C6A47A4D9}"/>
                </c:ext>
              </c:extLst>
            </c:dLbl>
            <c:dLbl>
              <c:idx val="10"/>
              <c:spPr/>
              <c:txPr>
                <a:bodyPr/>
                <a:lstStyle/>
                <a:p>
                  <a:pPr>
                    <a:defRPr/>
                  </a:pPr>
                  <a:endParaRPr lang="pt-BR"/>
                </a:p>
              </c:txPr>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0EEB-4046-B214-6B6C6A47A4D9}"/>
                </c:ext>
              </c:extLst>
            </c:dLbl>
            <c:dLbl>
              <c:idx val="15"/>
              <c:spPr/>
              <c:txPr>
                <a:bodyPr/>
                <a:lstStyle/>
                <a:p>
                  <a:pPr>
                    <a:defRPr/>
                  </a:pPr>
                  <a:endParaRPr lang="pt-BR"/>
                </a:p>
              </c:txPr>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0EEB-4046-B214-6B6C6A47A4D9}"/>
                </c:ext>
              </c:extLst>
            </c:dLbl>
            <c:dLbl>
              <c:idx val="20"/>
              <c:spPr/>
              <c:txPr>
                <a:bodyPr/>
                <a:lstStyle/>
                <a:p>
                  <a:pPr>
                    <a:defRPr/>
                  </a:pPr>
                  <a:endParaRPr lang="pt-BR"/>
                </a:p>
              </c:txPr>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0EEB-4046-B214-6B6C6A47A4D9}"/>
                </c:ext>
              </c:extLst>
            </c:dLbl>
            <c:dLbl>
              <c:idx val="24"/>
              <c:spPr/>
              <c:txPr>
                <a:bodyPr/>
                <a:lstStyle/>
                <a:p>
                  <a:pPr>
                    <a:defRPr/>
                  </a:pPr>
                  <a:endParaRPr lang="pt-BR"/>
                </a:p>
              </c:txPr>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0EEB-4046-B214-6B6C6A47A4D9}"/>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numRef>
              <c:f>Plan1!$A$2:$A$26</c:f>
              <c:numCache>
                <c:formatCode>General</c:formatCode>
                <c:ptCount val="25"/>
                <c:pt idx="0">
                  <c:v>1985</c:v>
                </c:pt>
                <c:pt idx="1">
                  <c:v>1986</c:v>
                </c:pt>
                <c:pt idx="2">
                  <c:v>1987</c:v>
                </c:pt>
                <c:pt idx="3">
                  <c:v>1988</c:v>
                </c:pt>
                <c:pt idx="4">
                  <c:v>1989</c:v>
                </c:pt>
                <c:pt idx="5">
                  <c:v>1990</c:v>
                </c:pt>
                <c:pt idx="6">
                  <c:v>1991</c:v>
                </c:pt>
                <c:pt idx="7">
                  <c:v>1992</c:v>
                </c:pt>
                <c:pt idx="8">
                  <c:v>1993</c:v>
                </c:pt>
                <c:pt idx="9">
                  <c:v>1994</c:v>
                </c:pt>
                <c:pt idx="10">
                  <c:v>1995</c:v>
                </c:pt>
                <c:pt idx="11">
                  <c:v>1996</c:v>
                </c:pt>
                <c:pt idx="12">
                  <c:v>1997</c:v>
                </c:pt>
                <c:pt idx="13">
                  <c:v>1998</c:v>
                </c:pt>
                <c:pt idx="14">
                  <c:v>1999</c:v>
                </c:pt>
                <c:pt idx="15">
                  <c:v>2000</c:v>
                </c:pt>
                <c:pt idx="16">
                  <c:v>2001</c:v>
                </c:pt>
                <c:pt idx="17">
                  <c:v>2002</c:v>
                </c:pt>
                <c:pt idx="18">
                  <c:v>2003</c:v>
                </c:pt>
                <c:pt idx="19">
                  <c:v>2004</c:v>
                </c:pt>
                <c:pt idx="20">
                  <c:v>2005</c:v>
                </c:pt>
                <c:pt idx="21">
                  <c:v>2006</c:v>
                </c:pt>
                <c:pt idx="22">
                  <c:v>2007</c:v>
                </c:pt>
                <c:pt idx="23">
                  <c:v>2008</c:v>
                </c:pt>
                <c:pt idx="24">
                  <c:v>2009</c:v>
                </c:pt>
              </c:numCache>
            </c:numRef>
          </c:cat>
          <c:val>
            <c:numRef>
              <c:f>Plan1!$B$2:$B$26</c:f>
              <c:numCache>
                <c:formatCode>#,##0</c:formatCode>
                <c:ptCount val="25"/>
                <c:pt idx="0">
                  <c:v>2409</c:v>
                </c:pt>
                <c:pt idx="1">
                  <c:v>2575</c:v>
                </c:pt>
                <c:pt idx="2">
                  <c:v>2624</c:v>
                </c:pt>
                <c:pt idx="3">
                  <c:v>2844</c:v>
                </c:pt>
                <c:pt idx="4">
                  <c:v>3163</c:v>
                </c:pt>
                <c:pt idx="5">
                  <c:v>3640</c:v>
                </c:pt>
                <c:pt idx="6">
                  <c:v>4009</c:v>
                </c:pt>
                <c:pt idx="7">
                  <c:v>4737</c:v>
                </c:pt>
                <c:pt idx="8">
                  <c:v>4669</c:v>
                </c:pt>
                <c:pt idx="9">
                  <c:v>5210</c:v>
                </c:pt>
                <c:pt idx="10">
                  <c:v>6038</c:v>
                </c:pt>
                <c:pt idx="11">
                  <c:v>6626</c:v>
                </c:pt>
                <c:pt idx="12">
                  <c:v>7331</c:v>
                </c:pt>
                <c:pt idx="13">
                  <c:v>8858</c:v>
                </c:pt>
                <c:pt idx="14">
                  <c:v>10073</c:v>
                </c:pt>
                <c:pt idx="15">
                  <c:v>10521</c:v>
                </c:pt>
                <c:pt idx="16">
                  <c:v>11581</c:v>
                </c:pt>
                <c:pt idx="17">
                  <c:v>12929</c:v>
                </c:pt>
                <c:pt idx="18">
                  <c:v>14288</c:v>
                </c:pt>
                <c:pt idx="19">
                  <c:v>14995</c:v>
                </c:pt>
                <c:pt idx="20">
                  <c:v>17714</c:v>
                </c:pt>
                <c:pt idx="21">
                  <c:v>19294</c:v>
                </c:pt>
                <c:pt idx="22">
                  <c:v>19510</c:v>
                </c:pt>
                <c:pt idx="23">
                  <c:v>30422</c:v>
                </c:pt>
                <c:pt idx="24">
                  <c:v>32100</c:v>
                </c:pt>
              </c:numCache>
            </c:numRef>
          </c:val>
          <c:smooth val="0"/>
          <c:extLst>
            <c:ext xmlns:c16="http://schemas.microsoft.com/office/drawing/2014/chart" uri="{C3380CC4-5D6E-409C-BE32-E72D297353CC}">
              <c16:uniqueId val="{00000014-0EEB-4046-B214-6B6C6A47A4D9}"/>
            </c:ext>
          </c:extLst>
        </c:ser>
        <c:dLbls>
          <c:showLegendKey val="0"/>
          <c:showVal val="0"/>
          <c:showCatName val="0"/>
          <c:showSerName val="0"/>
          <c:showPercent val="0"/>
          <c:showBubbleSize val="0"/>
        </c:dLbls>
        <c:marker val="1"/>
        <c:smooth val="0"/>
        <c:axId val="212799872"/>
        <c:axId val="212802176"/>
      </c:lineChart>
      <c:catAx>
        <c:axId val="212799872"/>
        <c:scaling>
          <c:orientation val="minMax"/>
        </c:scaling>
        <c:delete val="0"/>
        <c:axPos val="b"/>
        <c:numFmt formatCode="General" sourceLinked="1"/>
        <c:majorTickMark val="out"/>
        <c:minorTickMark val="none"/>
        <c:tickLblPos val="nextTo"/>
        <c:crossAx val="212802176"/>
        <c:crosses val="autoZero"/>
        <c:auto val="1"/>
        <c:lblAlgn val="ctr"/>
        <c:lblOffset val="100"/>
        <c:tickLblSkip val="5"/>
        <c:tickMarkSkip val="5"/>
        <c:noMultiLvlLbl val="0"/>
      </c:catAx>
      <c:valAx>
        <c:axId val="212802176"/>
        <c:scaling>
          <c:orientation val="minMax"/>
          <c:max val="40000"/>
        </c:scaling>
        <c:delete val="0"/>
        <c:axPos val="l"/>
        <c:numFmt formatCode="#,##0" sourceLinked="1"/>
        <c:majorTickMark val="out"/>
        <c:minorTickMark val="none"/>
        <c:tickLblPos val="nextTo"/>
        <c:crossAx val="212799872"/>
        <c:crosses val="autoZero"/>
        <c:crossBetween val="between"/>
      </c:valAx>
      <c:catAx>
        <c:axId val="212812928"/>
        <c:scaling>
          <c:orientation val="minMax"/>
        </c:scaling>
        <c:delete val="1"/>
        <c:axPos val="b"/>
        <c:numFmt formatCode="General" sourceLinked="1"/>
        <c:majorTickMark val="out"/>
        <c:minorTickMark val="none"/>
        <c:tickLblPos val="none"/>
        <c:crossAx val="212814848"/>
        <c:crosses val="autoZero"/>
        <c:auto val="1"/>
        <c:lblAlgn val="ctr"/>
        <c:lblOffset val="100"/>
        <c:noMultiLvlLbl val="0"/>
      </c:catAx>
      <c:valAx>
        <c:axId val="212814848"/>
        <c:scaling>
          <c:orientation val="minMax"/>
        </c:scaling>
        <c:delete val="0"/>
        <c:axPos val="r"/>
        <c:numFmt formatCode="General" sourceLinked="1"/>
        <c:majorTickMark val="out"/>
        <c:minorTickMark val="none"/>
        <c:tickLblPos val="nextTo"/>
        <c:crossAx val="212812928"/>
        <c:crosses val="max"/>
        <c:crossBetween val="between"/>
      </c:valAx>
    </c:plotArea>
    <c:legend>
      <c:legendPos val="l"/>
      <c:layout>
        <c:manualLayout>
          <c:xMode val="edge"/>
          <c:yMode val="edge"/>
          <c:x val="9.6259234956741449E-2"/>
          <c:y val="6.8125170267631444E-2"/>
          <c:w val="0.33252345192962929"/>
          <c:h val="0.16041934059116919"/>
        </c:manualLayout>
      </c:layout>
      <c:overlay val="1"/>
      <c:txPr>
        <a:bodyPr/>
        <a:lstStyle/>
        <a:p>
          <a:pPr>
            <a:defRPr>
              <a:latin typeface="Arial" pitchFamily="34" charset="0"/>
              <a:cs typeface="Arial" pitchFamily="34" charset="0"/>
            </a:defRPr>
          </a:pPr>
          <a:endParaRPr lang="pt-BR"/>
        </a:p>
      </c:txPr>
    </c:legend>
    <c:plotVisOnly val="1"/>
    <c:dispBlanksAs val="gap"/>
    <c:showDLblsOverMax val="0"/>
  </c:chart>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image" Target="../media/image35.e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image" Target="../media/image3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hdr" sz="quarter"/>
          </p:nvPr>
        </p:nvSpPr>
        <p:spPr bwMode="auto">
          <a:xfrm>
            <a:off x="0" y="0"/>
            <a:ext cx="3076575" cy="512763"/>
          </a:xfrm>
          <a:prstGeom prst="rect">
            <a:avLst/>
          </a:prstGeom>
          <a:noFill/>
          <a:ln w="9525">
            <a:noFill/>
            <a:miter lim="800000"/>
            <a:headEnd/>
            <a:tailEnd/>
          </a:ln>
          <a:effectLst/>
        </p:spPr>
        <p:txBody>
          <a:bodyPr vert="horz" wrap="square" lIns="97477" tIns="48740" rIns="97477" bIns="48740" numCol="1" anchor="t" anchorCtr="0" compatLnSpc="1">
            <a:prstTxWarp prst="textNoShape">
              <a:avLst/>
            </a:prstTxWarp>
          </a:bodyPr>
          <a:lstStyle>
            <a:lvl1pPr algn="l" defTabSz="974725">
              <a:defRPr sz="1300" b="0"/>
            </a:lvl1pPr>
          </a:lstStyle>
          <a:p>
            <a:pPr>
              <a:defRPr/>
            </a:pPr>
            <a:endParaRPr lang="pt-BR"/>
          </a:p>
        </p:txBody>
      </p:sp>
      <p:sp>
        <p:nvSpPr>
          <p:cNvPr id="44035" name="Rectangle 3"/>
          <p:cNvSpPr>
            <a:spLocks noGrp="1" noChangeArrowheads="1"/>
          </p:cNvSpPr>
          <p:nvPr>
            <p:ph type="dt" sz="quarter" idx="1"/>
          </p:nvPr>
        </p:nvSpPr>
        <p:spPr bwMode="auto">
          <a:xfrm>
            <a:off x="4022725" y="0"/>
            <a:ext cx="3076575" cy="512763"/>
          </a:xfrm>
          <a:prstGeom prst="rect">
            <a:avLst/>
          </a:prstGeom>
          <a:noFill/>
          <a:ln w="9525">
            <a:noFill/>
            <a:miter lim="800000"/>
            <a:headEnd/>
            <a:tailEnd/>
          </a:ln>
          <a:effectLst/>
        </p:spPr>
        <p:txBody>
          <a:bodyPr vert="horz" wrap="square" lIns="97477" tIns="48740" rIns="97477" bIns="48740" numCol="1" anchor="t" anchorCtr="0" compatLnSpc="1">
            <a:prstTxWarp prst="textNoShape">
              <a:avLst/>
            </a:prstTxWarp>
          </a:bodyPr>
          <a:lstStyle>
            <a:lvl1pPr algn="r" defTabSz="974725">
              <a:defRPr sz="1300" b="0"/>
            </a:lvl1pPr>
          </a:lstStyle>
          <a:p>
            <a:pPr>
              <a:defRPr/>
            </a:pPr>
            <a:endParaRPr lang="pt-BR"/>
          </a:p>
        </p:txBody>
      </p:sp>
      <p:sp>
        <p:nvSpPr>
          <p:cNvPr id="44036" name="Rectangle 4"/>
          <p:cNvSpPr>
            <a:spLocks noGrp="1" noChangeArrowheads="1"/>
          </p:cNvSpPr>
          <p:nvPr>
            <p:ph type="ftr" sz="quarter" idx="2"/>
          </p:nvPr>
        </p:nvSpPr>
        <p:spPr bwMode="auto">
          <a:xfrm>
            <a:off x="0" y="9721850"/>
            <a:ext cx="3076575" cy="512763"/>
          </a:xfrm>
          <a:prstGeom prst="rect">
            <a:avLst/>
          </a:prstGeom>
          <a:noFill/>
          <a:ln w="9525">
            <a:noFill/>
            <a:miter lim="800000"/>
            <a:headEnd/>
            <a:tailEnd/>
          </a:ln>
          <a:effectLst/>
        </p:spPr>
        <p:txBody>
          <a:bodyPr vert="horz" wrap="square" lIns="97477" tIns="48740" rIns="97477" bIns="48740" numCol="1" anchor="b" anchorCtr="0" compatLnSpc="1">
            <a:prstTxWarp prst="textNoShape">
              <a:avLst/>
            </a:prstTxWarp>
          </a:bodyPr>
          <a:lstStyle>
            <a:lvl1pPr algn="l" defTabSz="974725">
              <a:defRPr sz="1300" b="0"/>
            </a:lvl1pPr>
          </a:lstStyle>
          <a:p>
            <a:pPr>
              <a:defRPr/>
            </a:pPr>
            <a:endParaRPr lang="pt-BR"/>
          </a:p>
        </p:txBody>
      </p:sp>
      <p:sp>
        <p:nvSpPr>
          <p:cNvPr id="44037" name="Rectangle 5"/>
          <p:cNvSpPr>
            <a:spLocks noGrp="1" noChangeArrowheads="1"/>
          </p:cNvSpPr>
          <p:nvPr>
            <p:ph type="sldNum" sz="quarter" idx="3"/>
          </p:nvPr>
        </p:nvSpPr>
        <p:spPr bwMode="auto">
          <a:xfrm>
            <a:off x="4022725" y="9721850"/>
            <a:ext cx="3076575" cy="512763"/>
          </a:xfrm>
          <a:prstGeom prst="rect">
            <a:avLst/>
          </a:prstGeom>
          <a:noFill/>
          <a:ln w="9525">
            <a:noFill/>
            <a:miter lim="800000"/>
            <a:headEnd/>
            <a:tailEnd/>
          </a:ln>
          <a:effectLst/>
        </p:spPr>
        <p:txBody>
          <a:bodyPr vert="horz" wrap="square" lIns="97477" tIns="48740" rIns="97477" bIns="48740" numCol="1" anchor="b" anchorCtr="0" compatLnSpc="1">
            <a:prstTxWarp prst="textNoShape">
              <a:avLst/>
            </a:prstTxWarp>
          </a:bodyPr>
          <a:lstStyle>
            <a:lvl1pPr algn="r" defTabSz="974725">
              <a:defRPr sz="1300" b="0"/>
            </a:lvl1pPr>
          </a:lstStyle>
          <a:p>
            <a:pPr>
              <a:defRPr/>
            </a:pPr>
            <a:fld id="{365F9ADF-167F-45BD-ABAB-F3FD036E72B9}" type="slidenum">
              <a:rPr lang="pt-BR"/>
              <a:pPr>
                <a:defRPr/>
              </a:pPr>
              <a:t>‹nº›</a:t>
            </a:fld>
            <a:endParaRPr lang="pt-B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0"/>
            <a:ext cx="3076575" cy="512763"/>
          </a:xfrm>
          <a:prstGeom prst="rect">
            <a:avLst/>
          </a:prstGeom>
          <a:noFill/>
          <a:ln w="9525">
            <a:noFill/>
            <a:miter lim="800000"/>
            <a:headEnd/>
            <a:tailEnd/>
          </a:ln>
          <a:effectLst/>
        </p:spPr>
        <p:txBody>
          <a:bodyPr vert="horz" wrap="square" lIns="97477" tIns="48740" rIns="97477" bIns="48740" numCol="1" anchor="t" anchorCtr="0" compatLnSpc="1">
            <a:prstTxWarp prst="textNoShape">
              <a:avLst/>
            </a:prstTxWarp>
          </a:bodyPr>
          <a:lstStyle>
            <a:lvl1pPr algn="l" defTabSz="974725">
              <a:defRPr sz="1300" b="0"/>
            </a:lvl1pPr>
          </a:lstStyle>
          <a:p>
            <a:pPr>
              <a:defRPr/>
            </a:pPr>
            <a:endParaRPr lang="pt-BR"/>
          </a:p>
        </p:txBody>
      </p:sp>
      <p:sp>
        <p:nvSpPr>
          <p:cNvPr id="20483" name="Rectangle 3"/>
          <p:cNvSpPr>
            <a:spLocks noGrp="1" noChangeArrowheads="1"/>
          </p:cNvSpPr>
          <p:nvPr>
            <p:ph type="dt" idx="1"/>
          </p:nvPr>
        </p:nvSpPr>
        <p:spPr bwMode="auto">
          <a:xfrm>
            <a:off x="4022725" y="0"/>
            <a:ext cx="3076575" cy="512763"/>
          </a:xfrm>
          <a:prstGeom prst="rect">
            <a:avLst/>
          </a:prstGeom>
          <a:noFill/>
          <a:ln w="9525">
            <a:noFill/>
            <a:miter lim="800000"/>
            <a:headEnd/>
            <a:tailEnd/>
          </a:ln>
          <a:effectLst/>
        </p:spPr>
        <p:txBody>
          <a:bodyPr vert="horz" wrap="square" lIns="97477" tIns="48740" rIns="97477" bIns="48740" numCol="1" anchor="t" anchorCtr="0" compatLnSpc="1">
            <a:prstTxWarp prst="textNoShape">
              <a:avLst/>
            </a:prstTxWarp>
          </a:bodyPr>
          <a:lstStyle>
            <a:lvl1pPr algn="r" defTabSz="974725">
              <a:defRPr sz="1300" b="0"/>
            </a:lvl1pPr>
          </a:lstStyle>
          <a:p>
            <a:pPr>
              <a:defRPr/>
            </a:pPr>
            <a:endParaRPr lang="pt-BR"/>
          </a:p>
        </p:txBody>
      </p:sp>
      <p:sp>
        <p:nvSpPr>
          <p:cNvPr id="30724" name="Rectangle 4"/>
          <p:cNvSpPr>
            <a:spLocks noGrp="1" noRot="1" noChangeAspect="1" noChangeArrowheads="1" noTextEdit="1"/>
          </p:cNvSpPr>
          <p:nvPr>
            <p:ph type="sldImg" idx="2"/>
          </p:nvPr>
        </p:nvSpPr>
        <p:spPr bwMode="auto">
          <a:xfrm>
            <a:off x="990600" y="768350"/>
            <a:ext cx="5116513" cy="3836988"/>
          </a:xfrm>
          <a:prstGeom prst="rect">
            <a:avLst/>
          </a:prstGeom>
          <a:noFill/>
          <a:ln w="9525">
            <a:solidFill>
              <a:srgbClr val="000000"/>
            </a:solidFill>
            <a:miter lim="800000"/>
            <a:headEnd/>
            <a:tailEnd/>
          </a:ln>
        </p:spPr>
      </p:sp>
      <p:sp>
        <p:nvSpPr>
          <p:cNvPr id="20485" name="Rectangle 5"/>
          <p:cNvSpPr>
            <a:spLocks noGrp="1" noChangeArrowheads="1"/>
          </p:cNvSpPr>
          <p:nvPr>
            <p:ph type="body" sz="quarter" idx="3"/>
          </p:nvPr>
        </p:nvSpPr>
        <p:spPr bwMode="auto">
          <a:xfrm>
            <a:off x="946150" y="4860925"/>
            <a:ext cx="5207000" cy="4605338"/>
          </a:xfrm>
          <a:prstGeom prst="rect">
            <a:avLst/>
          </a:prstGeom>
          <a:noFill/>
          <a:ln w="9525">
            <a:noFill/>
            <a:miter lim="800000"/>
            <a:headEnd/>
            <a:tailEnd/>
          </a:ln>
          <a:effectLst/>
        </p:spPr>
        <p:txBody>
          <a:bodyPr vert="horz" wrap="square" lIns="97477" tIns="48740" rIns="97477" bIns="48740" numCol="1" anchor="t" anchorCtr="0" compatLnSpc="1">
            <a:prstTxWarp prst="textNoShape">
              <a:avLst/>
            </a:prstTxWarp>
          </a:bodyPr>
          <a:lstStyle/>
          <a:p>
            <a:pPr lvl="0"/>
            <a:r>
              <a:rPr lang="pt-BR" noProof="0" smtClean="0"/>
              <a:t>Clique para editar os estilos do texto mestre</a:t>
            </a:r>
          </a:p>
          <a:p>
            <a:pPr lvl="1"/>
            <a:r>
              <a:rPr lang="pt-BR" noProof="0" smtClean="0"/>
              <a:t>Segundo nível</a:t>
            </a:r>
          </a:p>
          <a:p>
            <a:pPr lvl="2"/>
            <a:r>
              <a:rPr lang="pt-BR" noProof="0" smtClean="0"/>
              <a:t>Terceiro nível</a:t>
            </a:r>
          </a:p>
          <a:p>
            <a:pPr lvl="3"/>
            <a:r>
              <a:rPr lang="pt-BR" noProof="0" smtClean="0"/>
              <a:t>Quarto nível</a:t>
            </a:r>
          </a:p>
          <a:p>
            <a:pPr lvl="4"/>
            <a:r>
              <a:rPr lang="pt-BR" noProof="0" smtClean="0"/>
              <a:t>Quinto nível</a:t>
            </a:r>
          </a:p>
        </p:txBody>
      </p:sp>
      <p:sp>
        <p:nvSpPr>
          <p:cNvPr id="20486" name="Rectangle 6"/>
          <p:cNvSpPr>
            <a:spLocks noGrp="1" noChangeArrowheads="1"/>
          </p:cNvSpPr>
          <p:nvPr>
            <p:ph type="ftr" sz="quarter" idx="4"/>
          </p:nvPr>
        </p:nvSpPr>
        <p:spPr bwMode="auto">
          <a:xfrm>
            <a:off x="0" y="9721850"/>
            <a:ext cx="3076575" cy="512763"/>
          </a:xfrm>
          <a:prstGeom prst="rect">
            <a:avLst/>
          </a:prstGeom>
          <a:noFill/>
          <a:ln w="9525">
            <a:noFill/>
            <a:miter lim="800000"/>
            <a:headEnd/>
            <a:tailEnd/>
          </a:ln>
          <a:effectLst/>
        </p:spPr>
        <p:txBody>
          <a:bodyPr vert="horz" wrap="square" lIns="97477" tIns="48740" rIns="97477" bIns="48740" numCol="1" anchor="b" anchorCtr="0" compatLnSpc="1">
            <a:prstTxWarp prst="textNoShape">
              <a:avLst/>
            </a:prstTxWarp>
          </a:bodyPr>
          <a:lstStyle>
            <a:lvl1pPr algn="l" defTabSz="974725">
              <a:defRPr sz="1300" b="0"/>
            </a:lvl1pPr>
          </a:lstStyle>
          <a:p>
            <a:pPr>
              <a:defRPr/>
            </a:pPr>
            <a:endParaRPr lang="pt-BR"/>
          </a:p>
        </p:txBody>
      </p:sp>
      <p:sp>
        <p:nvSpPr>
          <p:cNvPr id="20487" name="Rectangle 7"/>
          <p:cNvSpPr>
            <a:spLocks noGrp="1" noChangeArrowheads="1"/>
          </p:cNvSpPr>
          <p:nvPr>
            <p:ph type="sldNum" sz="quarter" idx="5"/>
          </p:nvPr>
        </p:nvSpPr>
        <p:spPr bwMode="auto">
          <a:xfrm>
            <a:off x="4022725" y="9721850"/>
            <a:ext cx="3076575" cy="512763"/>
          </a:xfrm>
          <a:prstGeom prst="rect">
            <a:avLst/>
          </a:prstGeom>
          <a:noFill/>
          <a:ln w="9525">
            <a:noFill/>
            <a:miter lim="800000"/>
            <a:headEnd/>
            <a:tailEnd/>
          </a:ln>
          <a:effectLst/>
        </p:spPr>
        <p:txBody>
          <a:bodyPr vert="horz" wrap="square" lIns="97477" tIns="48740" rIns="97477" bIns="48740" numCol="1" anchor="b" anchorCtr="0" compatLnSpc="1">
            <a:prstTxWarp prst="textNoShape">
              <a:avLst/>
            </a:prstTxWarp>
          </a:bodyPr>
          <a:lstStyle>
            <a:lvl1pPr algn="r" defTabSz="974725">
              <a:defRPr sz="1300" b="0"/>
            </a:lvl1pPr>
          </a:lstStyle>
          <a:p>
            <a:pPr>
              <a:defRPr/>
            </a:pPr>
            <a:fld id="{4A74C5F1-29CF-4C85-8FBE-2AB686035585}" type="slidenum">
              <a:rPr lang="pt-BR"/>
              <a:pPr>
                <a:defRPr/>
              </a:pPr>
              <a:t>‹nº›</a:t>
            </a:fld>
            <a:endParaRPr lang="pt-B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CC60F7FF-477B-4B0F-B2F7-9062C188F843}" type="slidenum">
              <a:rPr lang="pt-BR" smtClean="0"/>
              <a:pPr/>
              <a:t>1</a:t>
            </a:fld>
            <a:endParaRPr lang="pt-BR" smtClean="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endParaRPr lang="pt-BR"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7"/>
          <p:cNvSpPr>
            <a:spLocks noGrp="1" noChangeArrowheads="1"/>
          </p:cNvSpPr>
          <p:nvPr>
            <p:ph type="sldNum" sz="quarter" idx="5"/>
          </p:nvPr>
        </p:nvSpPr>
        <p:spPr>
          <a:noFill/>
        </p:spPr>
        <p:txBody>
          <a:bodyPr/>
          <a:lstStyle/>
          <a:p>
            <a:fld id="{4A0FB599-84BA-4622-AE9E-E49E2CA9970E}" type="slidenum">
              <a:rPr lang="pt-BR" smtClean="0"/>
              <a:pPr/>
              <a:t>46</a:t>
            </a:fld>
            <a:endParaRPr lang="pt-BR" smtClean="0"/>
          </a:p>
        </p:txBody>
      </p:sp>
      <p:sp>
        <p:nvSpPr>
          <p:cNvPr id="354307" name="Rectangle 2"/>
          <p:cNvSpPr>
            <a:spLocks noGrp="1" noRot="1" noChangeAspect="1" noChangeArrowheads="1" noTextEdit="1"/>
          </p:cNvSpPr>
          <p:nvPr>
            <p:ph type="sldImg"/>
          </p:nvPr>
        </p:nvSpPr>
        <p:spPr>
          <a:ln/>
        </p:spPr>
      </p:sp>
      <p:sp>
        <p:nvSpPr>
          <p:cNvPr id="354308" name="Rectangle 3"/>
          <p:cNvSpPr>
            <a:spLocks noGrp="1" noChangeArrowheads="1"/>
          </p:cNvSpPr>
          <p:nvPr>
            <p:ph type="body" idx="1"/>
          </p:nvPr>
        </p:nvSpPr>
        <p:spPr>
          <a:noFill/>
          <a:ln/>
        </p:spPr>
        <p:txBody>
          <a:bodyPr/>
          <a:lstStyle/>
          <a:p>
            <a:endParaRPr lang="pt-BR"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7"/>
          <p:cNvSpPr>
            <a:spLocks noGrp="1" noChangeArrowheads="1"/>
          </p:cNvSpPr>
          <p:nvPr>
            <p:ph type="sldNum" sz="quarter" idx="5"/>
          </p:nvPr>
        </p:nvSpPr>
        <p:spPr>
          <a:noFill/>
        </p:spPr>
        <p:txBody>
          <a:bodyPr/>
          <a:lstStyle/>
          <a:p>
            <a:fld id="{60D4C646-8005-49D9-A87A-7CEB156E6D1F}" type="slidenum">
              <a:rPr lang="pt-BR" smtClean="0"/>
              <a:pPr/>
              <a:t>47</a:t>
            </a:fld>
            <a:endParaRPr lang="pt-BR" smtClean="0"/>
          </a:p>
        </p:txBody>
      </p:sp>
      <p:sp>
        <p:nvSpPr>
          <p:cNvPr id="355331" name="Rectangle 2"/>
          <p:cNvSpPr>
            <a:spLocks noGrp="1" noRot="1" noChangeAspect="1" noChangeArrowheads="1" noTextEdit="1"/>
          </p:cNvSpPr>
          <p:nvPr>
            <p:ph type="sldImg"/>
          </p:nvPr>
        </p:nvSpPr>
        <p:spPr>
          <a:ln/>
        </p:spPr>
      </p:sp>
      <p:sp>
        <p:nvSpPr>
          <p:cNvPr id="355332" name="Rectangle 3"/>
          <p:cNvSpPr>
            <a:spLocks noGrp="1" noChangeArrowheads="1"/>
          </p:cNvSpPr>
          <p:nvPr>
            <p:ph type="body" idx="1"/>
          </p:nvPr>
        </p:nvSpPr>
        <p:spPr>
          <a:noFill/>
          <a:ln/>
        </p:spPr>
        <p:txBody>
          <a:bodyPr/>
          <a:lstStyle/>
          <a:p>
            <a:endParaRPr lang="pt-BR"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7"/>
          <p:cNvSpPr>
            <a:spLocks noGrp="1" noChangeArrowheads="1"/>
          </p:cNvSpPr>
          <p:nvPr>
            <p:ph type="sldNum" sz="quarter" idx="5"/>
          </p:nvPr>
        </p:nvSpPr>
        <p:spPr>
          <a:noFill/>
        </p:spPr>
        <p:txBody>
          <a:bodyPr/>
          <a:lstStyle/>
          <a:p>
            <a:fld id="{DC8785DA-6402-4EC0-A976-D96CCFEA50D4}" type="slidenum">
              <a:rPr lang="pt-BR" smtClean="0"/>
              <a:pPr/>
              <a:t>48</a:t>
            </a:fld>
            <a:endParaRPr lang="pt-BR" smtClean="0"/>
          </a:p>
        </p:txBody>
      </p:sp>
      <p:sp>
        <p:nvSpPr>
          <p:cNvPr id="356355" name="Rectangle 2"/>
          <p:cNvSpPr>
            <a:spLocks noGrp="1" noRot="1" noChangeAspect="1" noChangeArrowheads="1" noTextEdit="1"/>
          </p:cNvSpPr>
          <p:nvPr>
            <p:ph type="sldImg"/>
          </p:nvPr>
        </p:nvSpPr>
        <p:spPr>
          <a:ln/>
        </p:spPr>
      </p:sp>
      <p:sp>
        <p:nvSpPr>
          <p:cNvPr id="356356" name="Rectangle 3"/>
          <p:cNvSpPr>
            <a:spLocks noGrp="1" noChangeArrowheads="1"/>
          </p:cNvSpPr>
          <p:nvPr>
            <p:ph type="body" idx="1"/>
          </p:nvPr>
        </p:nvSpPr>
        <p:spPr>
          <a:noFill/>
          <a:ln/>
        </p:spPr>
        <p:txBody>
          <a:bodyPr/>
          <a:lstStyle/>
          <a:p>
            <a:endParaRPr lang="pt-BR"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7"/>
          <p:cNvSpPr>
            <a:spLocks noGrp="1" noChangeArrowheads="1"/>
          </p:cNvSpPr>
          <p:nvPr>
            <p:ph type="sldNum" sz="quarter" idx="5"/>
          </p:nvPr>
        </p:nvSpPr>
        <p:spPr>
          <a:noFill/>
        </p:spPr>
        <p:txBody>
          <a:bodyPr/>
          <a:lstStyle/>
          <a:p>
            <a:fld id="{F0B3AC8F-6152-4695-8884-59D16B112247}" type="slidenum">
              <a:rPr lang="pt-BR" smtClean="0"/>
              <a:pPr/>
              <a:t>49</a:t>
            </a:fld>
            <a:endParaRPr lang="pt-BR" smtClean="0"/>
          </a:p>
        </p:txBody>
      </p:sp>
      <p:sp>
        <p:nvSpPr>
          <p:cNvPr id="357379" name="Rectangle 2"/>
          <p:cNvSpPr>
            <a:spLocks noGrp="1" noRot="1" noChangeAspect="1" noChangeArrowheads="1" noTextEdit="1"/>
          </p:cNvSpPr>
          <p:nvPr>
            <p:ph type="sldImg"/>
          </p:nvPr>
        </p:nvSpPr>
        <p:spPr>
          <a:ln/>
        </p:spPr>
      </p:sp>
      <p:sp>
        <p:nvSpPr>
          <p:cNvPr id="357380" name="Rectangle 3"/>
          <p:cNvSpPr>
            <a:spLocks noGrp="1" noChangeArrowheads="1"/>
          </p:cNvSpPr>
          <p:nvPr>
            <p:ph type="body" idx="1"/>
          </p:nvPr>
        </p:nvSpPr>
        <p:spPr>
          <a:noFill/>
          <a:ln/>
        </p:spPr>
        <p:txBody>
          <a:bodyPr/>
          <a:lstStyle/>
          <a:p>
            <a:endParaRPr lang="pt-BR"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E55674A5-FB28-444E-9DF9-E675C7796972}" type="slidenum">
              <a:rPr lang="pt-BR" smtClean="0"/>
              <a:pPr/>
              <a:t>50</a:t>
            </a:fld>
            <a:endParaRPr lang="pt-BR" smtClean="0"/>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endParaRPr lang="pt-BR"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E6E49404-2A60-431D-BB07-6825B622ACEC}" type="slidenum">
              <a:rPr lang="pt-BR" smtClean="0"/>
              <a:pPr/>
              <a:t>51</a:t>
            </a:fld>
            <a:endParaRPr lang="pt-BR" smtClean="0"/>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endParaRPr lang="pt-BR"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D2A91CFE-FD4B-47BB-823A-4904D41CADDE}" type="slidenum">
              <a:rPr lang="pt-BR" smtClean="0"/>
              <a:pPr/>
              <a:t>52</a:t>
            </a:fld>
            <a:endParaRPr lang="pt-BR" smtClean="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endParaRPr lang="pt-BR"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268AED79-FAF8-46E2-83EC-C4157F5C605B}" type="slidenum">
              <a:rPr lang="pt-BR" smtClean="0">
                <a:cs typeface="Arial" pitchFamily="34" charset="0"/>
              </a:rPr>
              <a:pPr/>
              <a:t>53</a:t>
            </a:fld>
            <a:endParaRPr lang="pt-BR" smtClean="0">
              <a:cs typeface="Arial" pitchFamily="34" charset="0"/>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p:spPr>
        <p:txBody>
          <a:bodyPr/>
          <a:lstStyle/>
          <a:p>
            <a:pPr eaLnBrk="1" hangingPunct="1"/>
            <a:endParaRPr lang="pt-BR" smtClean="0">
              <a:cs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6C45A654-ADFA-414C-9FB3-31514899BDEE}" type="slidenum">
              <a:rPr lang="pt-BR" smtClean="0">
                <a:cs typeface="Arial" pitchFamily="34" charset="0"/>
              </a:rPr>
              <a:pPr/>
              <a:t>54</a:t>
            </a:fld>
            <a:endParaRPr lang="pt-BR" smtClean="0">
              <a:cs typeface="Arial" pitchFamily="34" charset="0"/>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endParaRPr lang="pt-BR" smtClean="0">
              <a:cs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C8714597-7E52-4419-AFB6-96B4A05A7002}" type="slidenum">
              <a:rPr lang="pt-BR" smtClean="0">
                <a:cs typeface="Arial" pitchFamily="34" charset="0"/>
              </a:rPr>
              <a:pPr/>
              <a:t>56</a:t>
            </a:fld>
            <a:endParaRPr lang="pt-BR" smtClean="0">
              <a:cs typeface="Arial" pitchFamily="34" charset="0"/>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p:spPr>
        <p:txBody>
          <a:bodyPr/>
          <a:lstStyle/>
          <a:p>
            <a:pPr eaLnBrk="1" hangingPunct="1"/>
            <a:endParaRPr lang="pt-BR" smtClean="0">
              <a:cs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7"/>
          <p:cNvSpPr>
            <a:spLocks noGrp="1" noChangeArrowheads="1"/>
          </p:cNvSpPr>
          <p:nvPr>
            <p:ph type="sldNum" sz="quarter" idx="5"/>
          </p:nvPr>
        </p:nvSpPr>
        <p:spPr>
          <a:ln/>
        </p:spPr>
        <p:txBody>
          <a:bodyPr/>
          <a:lstStyle/>
          <a:p>
            <a:fld id="{036DF93C-4293-4A0A-BF69-A46527436EA4}" type="slidenum">
              <a:rPr lang="pt-BR"/>
              <a:pPr/>
              <a:t>28</a:t>
            </a:fld>
            <a:endParaRPr lang="pt-BR"/>
          </a:p>
        </p:txBody>
      </p:sp>
      <p:sp>
        <p:nvSpPr>
          <p:cNvPr id="108546" name="Rectangle 2"/>
          <p:cNvSpPr>
            <a:spLocks noChangeArrowheads="1"/>
          </p:cNvSpPr>
          <p:nvPr/>
        </p:nvSpPr>
        <p:spPr bwMode="auto">
          <a:xfrm>
            <a:off x="4022937" y="30207"/>
            <a:ext cx="3078007" cy="483301"/>
          </a:xfrm>
          <a:prstGeom prst="rect">
            <a:avLst/>
          </a:prstGeom>
          <a:noFill/>
          <a:ln w="12700">
            <a:noFill/>
            <a:miter lim="800000"/>
            <a:headEnd/>
            <a:tailEnd/>
          </a:ln>
          <a:effectLst/>
        </p:spPr>
        <p:txBody>
          <a:bodyPr wrap="none" lIns="99048" tIns="49524" rIns="99048" bIns="49524" anchor="ctr"/>
          <a:lstStyle/>
          <a:p>
            <a:endParaRPr lang="pt-BR"/>
          </a:p>
        </p:txBody>
      </p:sp>
      <p:sp>
        <p:nvSpPr>
          <p:cNvPr id="108547" name="Rectangle 3"/>
          <p:cNvSpPr>
            <a:spLocks noChangeArrowheads="1"/>
          </p:cNvSpPr>
          <p:nvPr/>
        </p:nvSpPr>
        <p:spPr bwMode="auto">
          <a:xfrm>
            <a:off x="4022937" y="9719329"/>
            <a:ext cx="3078007" cy="483301"/>
          </a:xfrm>
          <a:prstGeom prst="rect">
            <a:avLst/>
          </a:prstGeom>
          <a:noFill/>
          <a:ln w="12700">
            <a:noFill/>
            <a:miter lim="800000"/>
            <a:headEnd/>
            <a:tailEnd/>
          </a:ln>
          <a:effectLst/>
        </p:spPr>
        <p:txBody>
          <a:bodyPr lIns="20635" tIns="0" rIns="20635" bIns="0" anchor="b"/>
          <a:lstStyle/>
          <a:p>
            <a:pPr algn="r"/>
            <a:r>
              <a:rPr lang="pt-BR" sz="1100" i="1" dirty="0">
                <a:latin typeface="Arial Rounded MT Bold" pitchFamily="34" charset="0"/>
              </a:rPr>
              <a:t>11</a:t>
            </a:r>
          </a:p>
        </p:txBody>
      </p:sp>
      <p:sp>
        <p:nvSpPr>
          <p:cNvPr id="108548" name="Rectangle 4"/>
          <p:cNvSpPr>
            <a:spLocks noChangeArrowheads="1"/>
          </p:cNvSpPr>
          <p:nvPr/>
        </p:nvSpPr>
        <p:spPr bwMode="auto">
          <a:xfrm>
            <a:off x="-1644" y="9719329"/>
            <a:ext cx="3078007" cy="483301"/>
          </a:xfrm>
          <a:prstGeom prst="rect">
            <a:avLst/>
          </a:prstGeom>
          <a:noFill/>
          <a:ln w="12700">
            <a:noFill/>
            <a:miter lim="800000"/>
            <a:headEnd/>
            <a:tailEnd/>
          </a:ln>
          <a:effectLst/>
        </p:spPr>
        <p:txBody>
          <a:bodyPr wrap="none" lIns="99048" tIns="49524" rIns="99048" bIns="49524" anchor="ctr"/>
          <a:lstStyle/>
          <a:p>
            <a:endParaRPr lang="pt-BR"/>
          </a:p>
        </p:txBody>
      </p:sp>
      <p:sp>
        <p:nvSpPr>
          <p:cNvPr id="108549" name="Rectangle 5"/>
          <p:cNvSpPr>
            <a:spLocks noChangeArrowheads="1"/>
          </p:cNvSpPr>
          <p:nvPr/>
        </p:nvSpPr>
        <p:spPr bwMode="auto">
          <a:xfrm>
            <a:off x="-1644" y="30207"/>
            <a:ext cx="3078007" cy="483301"/>
          </a:xfrm>
          <a:prstGeom prst="rect">
            <a:avLst/>
          </a:prstGeom>
          <a:noFill/>
          <a:ln w="12700">
            <a:noFill/>
            <a:miter lim="800000"/>
            <a:headEnd/>
            <a:tailEnd/>
          </a:ln>
          <a:effectLst/>
        </p:spPr>
        <p:txBody>
          <a:bodyPr wrap="none" lIns="99048" tIns="49524" rIns="99048" bIns="49524" anchor="ctr"/>
          <a:lstStyle/>
          <a:p>
            <a:endParaRPr lang="pt-BR"/>
          </a:p>
        </p:txBody>
      </p:sp>
      <p:sp>
        <p:nvSpPr>
          <p:cNvPr id="108550" name="Rectangle 6"/>
          <p:cNvSpPr>
            <a:spLocks noGrp="1" noChangeArrowheads="1"/>
          </p:cNvSpPr>
          <p:nvPr>
            <p:ph type="body" idx="1"/>
          </p:nvPr>
        </p:nvSpPr>
        <p:spPr bwMode="auto">
          <a:xfrm>
            <a:off x="946574" y="4866772"/>
            <a:ext cx="5206153" cy="4029879"/>
          </a:xfrm>
          <a:prstGeom prst="rect">
            <a:avLst/>
          </a:prstGeom>
          <a:noFill/>
          <a:ln w="12700">
            <a:miter lim="800000"/>
            <a:headEnd/>
            <a:tailEnd/>
          </a:ln>
        </p:spPr>
        <p:txBody>
          <a:bodyPr lIns="98017" tIns="48148" rIns="98017" bIns="48148"/>
          <a:lstStyle/>
          <a:p>
            <a:pPr defTabSz="832277"/>
            <a:endParaRPr lang="pt-BR" dirty="0"/>
          </a:p>
        </p:txBody>
      </p:sp>
      <p:sp>
        <p:nvSpPr>
          <p:cNvPr id="108551" name="Rectangle 7"/>
          <p:cNvSpPr>
            <a:spLocks noGrp="1" noRot="1" noChangeAspect="1" noChangeArrowheads="1"/>
          </p:cNvSpPr>
          <p:nvPr>
            <p:ph type="sldImg"/>
          </p:nvPr>
        </p:nvSpPr>
        <p:spPr bwMode="auto">
          <a:xfrm>
            <a:off x="1165225" y="898525"/>
            <a:ext cx="4768850" cy="3576638"/>
          </a:xfrm>
          <a:prstGeom prst="rect">
            <a:avLst/>
          </a:prstGeom>
          <a:noFill/>
          <a:ln w="12700" cap="flat">
            <a:solidFill>
              <a:schemeClr val="tx1"/>
            </a:solidFill>
            <a:miter lim="800000"/>
            <a:headEnd/>
            <a:tailEnd/>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268AED79-FAF8-46E2-83EC-C4157F5C605B}" type="slidenum">
              <a:rPr lang="pt-BR" smtClean="0">
                <a:cs typeface="Arial" pitchFamily="34" charset="0"/>
              </a:rPr>
              <a:pPr/>
              <a:t>58</a:t>
            </a:fld>
            <a:endParaRPr lang="pt-BR" smtClean="0">
              <a:cs typeface="Arial" pitchFamily="34" charset="0"/>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p:spPr>
        <p:txBody>
          <a:bodyPr/>
          <a:lstStyle/>
          <a:p>
            <a:pPr eaLnBrk="1" hangingPunct="1"/>
            <a:endParaRPr lang="pt-BR" smtClean="0">
              <a:cs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6C45A654-ADFA-414C-9FB3-31514899BDEE}" type="slidenum">
              <a:rPr lang="pt-BR" smtClean="0">
                <a:cs typeface="Arial" pitchFamily="34" charset="0"/>
              </a:rPr>
              <a:pPr/>
              <a:t>59</a:t>
            </a:fld>
            <a:endParaRPr lang="pt-BR" smtClean="0">
              <a:cs typeface="Arial" pitchFamily="34" charset="0"/>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endParaRPr lang="pt-BR" smtClean="0">
              <a:cs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76226390-27B5-4536-AEF2-3B68CD9B96A4}" type="slidenum">
              <a:rPr lang="pt-BR" smtClean="0">
                <a:cs typeface="Arial" pitchFamily="34" charset="0"/>
              </a:rPr>
              <a:pPr/>
              <a:t>68</a:t>
            </a:fld>
            <a:endParaRPr lang="pt-BR" smtClean="0">
              <a:cs typeface="Arial" pitchFamily="34" charset="0"/>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pPr eaLnBrk="1" hangingPunct="1"/>
            <a:endParaRPr lang="pt-BR" smtClean="0">
              <a:cs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7"/>
          <p:cNvSpPr>
            <a:spLocks noGrp="1" noChangeArrowheads="1"/>
          </p:cNvSpPr>
          <p:nvPr>
            <p:ph type="sldNum" sz="quarter" idx="5"/>
          </p:nvPr>
        </p:nvSpPr>
        <p:spPr>
          <a:noFill/>
        </p:spPr>
        <p:txBody>
          <a:bodyPr/>
          <a:lstStyle/>
          <a:p>
            <a:fld id="{5CC982D9-F68B-4A6F-A104-2C2C7AC24A57}" type="slidenum">
              <a:rPr lang="pt-BR" smtClean="0"/>
              <a:pPr/>
              <a:t>69</a:t>
            </a:fld>
            <a:endParaRPr lang="pt-BR" smtClean="0"/>
          </a:p>
        </p:txBody>
      </p:sp>
      <p:sp>
        <p:nvSpPr>
          <p:cNvPr id="348163" name="Rectangle 2"/>
          <p:cNvSpPr>
            <a:spLocks noGrp="1" noRot="1" noChangeAspect="1" noChangeArrowheads="1" noTextEdit="1"/>
          </p:cNvSpPr>
          <p:nvPr>
            <p:ph type="sldImg"/>
          </p:nvPr>
        </p:nvSpPr>
        <p:spPr>
          <a:ln/>
        </p:spPr>
      </p:sp>
      <p:sp>
        <p:nvSpPr>
          <p:cNvPr id="348164" name="Rectangle 3"/>
          <p:cNvSpPr>
            <a:spLocks noGrp="1" noChangeArrowheads="1"/>
          </p:cNvSpPr>
          <p:nvPr>
            <p:ph type="body" idx="1"/>
          </p:nvPr>
        </p:nvSpPr>
        <p:spPr>
          <a:noFill/>
          <a:ln/>
        </p:spPr>
        <p:txBody>
          <a:bodyPr/>
          <a:lstStyle/>
          <a:p>
            <a:endParaRPr lang="pt-BR"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7"/>
          <p:cNvSpPr>
            <a:spLocks noGrp="1" noChangeArrowheads="1"/>
          </p:cNvSpPr>
          <p:nvPr>
            <p:ph type="sldNum" sz="quarter" idx="5"/>
          </p:nvPr>
        </p:nvSpPr>
        <p:spPr>
          <a:noFill/>
        </p:spPr>
        <p:txBody>
          <a:bodyPr/>
          <a:lstStyle/>
          <a:p>
            <a:pPr defTabSz="971478"/>
            <a:fld id="{DFAFFA03-3CB9-4790-8CC9-D55FC3601D46}" type="slidenum">
              <a:rPr lang="pt-BR" smtClean="0"/>
              <a:pPr defTabSz="971478"/>
              <a:t>70</a:t>
            </a:fld>
            <a:endParaRPr lang="pt-BR" dirty="0" smtClean="0"/>
          </a:p>
        </p:txBody>
      </p:sp>
      <p:sp>
        <p:nvSpPr>
          <p:cNvPr id="349187" name="Rectangle 2"/>
          <p:cNvSpPr>
            <a:spLocks noGrp="1" noRot="1" noChangeAspect="1" noChangeArrowheads="1" noTextEdit="1"/>
          </p:cNvSpPr>
          <p:nvPr>
            <p:ph type="sldImg"/>
          </p:nvPr>
        </p:nvSpPr>
        <p:spPr>
          <a:ln/>
        </p:spPr>
      </p:sp>
      <p:sp>
        <p:nvSpPr>
          <p:cNvPr id="349188" name="Rectangle 3"/>
          <p:cNvSpPr>
            <a:spLocks noGrp="1" noChangeArrowheads="1"/>
          </p:cNvSpPr>
          <p:nvPr>
            <p:ph type="body" idx="1"/>
          </p:nvPr>
        </p:nvSpPr>
        <p:spPr>
          <a:noFill/>
          <a:ln/>
        </p:spPr>
        <p:txBody>
          <a:bodyPr/>
          <a:lstStyle/>
          <a:p>
            <a:endParaRPr lang="pt-BR"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7"/>
          <p:cNvSpPr>
            <a:spLocks noGrp="1" noChangeArrowheads="1"/>
          </p:cNvSpPr>
          <p:nvPr>
            <p:ph type="sldNum" sz="quarter" idx="5"/>
          </p:nvPr>
        </p:nvSpPr>
        <p:spPr>
          <a:noFill/>
        </p:spPr>
        <p:txBody>
          <a:bodyPr/>
          <a:lstStyle/>
          <a:p>
            <a:pPr defTabSz="971478"/>
            <a:fld id="{DFAFFA03-3CB9-4790-8CC9-D55FC3601D46}" type="slidenum">
              <a:rPr lang="pt-BR" smtClean="0"/>
              <a:pPr defTabSz="971478"/>
              <a:t>71</a:t>
            </a:fld>
            <a:endParaRPr lang="pt-BR" dirty="0" smtClean="0"/>
          </a:p>
        </p:txBody>
      </p:sp>
      <p:sp>
        <p:nvSpPr>
          <p:cNvPr id="349187" name="Rectangle 2"/>
          <p:cNvSpPr>
            <a:spLocks noGrp="1" noRot="1" noChangeAspect="1" noChangeArrowheads="1" noTextEdit="1"/>
          </p:cNvSpPr>
          <p:nvPr>
            <p:ph type="sldImg"/>
          </p:nvPr>
        </p:nvSpPr>
        <p:spPr>
          <a:ln/>
        </p:spPr>
      </p:sp>
      <p:sp>
        <p:nvSpPr>
          <p:cNvPr id="349188" name="Rectangle 3"/>
          <p:cNvSpPr>
            <a:spLocks noGrp="1" noChangeArrowheads="1"/>
          </p:cNvSpPr>
          <p:nvPr>
            <p:ph type="body" idx="1"/>
          </p:nvPr>
        </p:nvSpPr>
        <p:spPr>
          <a:noFill/>
          <a:ln/>
        </p:spPr>
        <p:txBody>
          <a:bodyPr/>
          <a:lstStyle/>
          <a:p>
            <a:endParaRPr lang="pt-BR"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2FAD1581-DD2A-4971-A58D-AE06B40A5EAD}" type="slidenum">
              <a:rPr lang="pt-BR" smtClean="0">
                <a:cs typeface="Arial" pitchFamily="34" charset="0"/>
              </a:rPr>
              <a:pPr/>
              <a:t>73</a:t>
            </a:fld>
            <a:endParaRPr lang="pt-BR" smtClean="0">
              <a:cs typeface="Arial" pitchFamily="34" charset="0"/>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pt-BR" smtClean="0">
              <a:cs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A5EDB38B-6506-4B52-B31E-A2AB5AC34CC1}" type="slidenum">
              <a:rPr lang="pt-BR" smtClean="0">
                <a:cs typeface="Arial" pitchFamily="34" charset="0"/>
              </a:rPr>
              <a:pPr/>
              <a:t>74</a:t>
            </a:fld>
            <a:endParaRPr lang="pt-BR" smtClean="0">
              <a:cs typeface="Arial" pitchFamily="34" charset="0"/>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eaLnBrk="1" hangingPunct="1"/>
            <a:endParaRPr lang="pt-BR" smtClean="0">
              <a:cs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5BA3CC70-2AFB-40EF-A028-FB48CB8B8619}" type="slidenum">
              <a:rPr lang="pt-BR" smtClean="0"/>
              <a:pPr/>
              <a:t>34</a:t>
            </a:fld>
            <a:endParaRPr lang="pt-BR" smtClean="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p:spPr>
        <p:txBody>
          <a:bodyPr/>
          <a:lstStyle/>
          <a:p>
            <a:pPr eaLnBrk="1" hangingPunct="1">
              <a:spcBef>
                <a:spcPct val="0"/>
              </a:spcBef>
            </a:pPr>
            <a:endParaRPr lang="pt-BR"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59C11E85-BD80-4150-948F-696C551B73A6}" type="slidenum">
              <a:rPr lang="pt-BR" smtClean="0"/>
              <a:pPr/>
              <a:t>35</a:t>
            </a:fld>
            <a:endParaRPr lang="pt-BR" smtClean="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eaLnBrk="1" hangingPunct="1">
              <a:spcBef>
                <a:spcPct val="0"/>
              </a:spcBef>
            </a:pPr>
            <a:endParaRPr lang="pt-BR"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D8E7B89E-19B9-4384-8E81-CAABC4F2595D}" type="slidenum">
              <a:rPr lang="pt-BR" smtClean="0">
                <a:cs typeface="Arial" pitchFamily="34" charset="0"/>
              </a:rPr>
              <a:pPr/>
              <a:t>41</a:t>
            </a:fld>
            <a:endParaRPr lang="pt-BR" smtClean="0">
              <a:cs typeface="Arial" pitchFamily="34" charset="0"/>
            </a:endParaRPr>
          </a:p>
        </p:txBody>
      </p:sp>
      <p:sp>
        <p:nvSpPr>
          <p:cNvPr id="35843" name="Rectangle 2"/>
          <p:cNvSpPr>
            <a:spLocks noGrp="1" noRot="1" noChangeAspect="1" noChangeArrowheads="1" noTextEdit="1"/>
          </p:cNvSpPr>
          <p:nvPr>
            <p:ph type="sldImg"/>
          </p:nvPr>
        </p:nvSpPr>
        <p:spPr>
          <a:xfrm>
            <a:off x="1020763" y="806450"/>
            <a:ext cx="5060950" cy="3795713"/>
          </a:xfrm>
          <a:ln/>
        </p:spPr>
      </p:sp>
      <p:sp>
        <p:nvSpPr>
          <p:cNvPr id="35844" name="Rectangle 3"/>
          <p:cNvSpPr>
            <a:spLocks noGrp="1" noChangeArrowheads="1"/>
          </p:cNvSpPr>
          <p:nvPr>
            <p:ph type="body" idx="1"/>
          </p:nvPr>
        </p:nvSpPr>
        <p:spPr>
          <a:xfrm>
            <a:off x="946150" y="4843463"/>
            <a:ext cx="5207000" cy="4603750"/>
          </a:xfrm>
          <a:noFill/>
          <a:ln/>
        </p:spPr>
        <p:txBody>
          <a:bodyPr/>
          <a:lstStyle/>
          <a:p>
            <a:pPr eaLnBrk="1" hangingPunct="1">
              <a:buFontTx/>
              <a:buChar char="-"/>
            </a:pPr>
            <a:r>
              <a:rPr lang="pt-BR" smtClean="0">
                <a:cs typeface="Arial" pitchFamily="34" charset="0"/>
              </a:rPr>
              <a:t>Paciência e persistência: Edison novamente: </a:t>
            </a:r>
            <a:r>
              <a:rPr lang="pt-BR" i="1" smtClean="0">
                <a:cs typeface="Arial" pitchFamily="34" charset="0"/>
              </a:rPr>
              <a:t>“Não falhei. Apenas encontrei dez mil jeitos que não funcionam...” “Muitas das falhas humanas ocorrem quando as pessoas não se dão conta de quão perto estavam de ser bem sucedidas quando desistiram”</a:t>
            </a:r>
          </a:p>
          <a:p>
            <a:pPr eaLnBrk="1" hangingPunct="1"/>
            <a:endParaRPr lang="en-US" smtClean="0">
              <a:cs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165A0EF6-E91A-466A-8EDE-8981FD35C520}" type="slidenum">
              <a:rPr lang="pt-BR" smtClean="0"/>
              <a:pPr/>
              <a:t>42</a:t>
            </a:fld>
            <a:endParaRPr lang="pt-BR" smtClean="0"/>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p:spPr>
        <p:txBody>
          <a:bodyPr/>
          <a:lstStyle/>
          <a:p>
            <a:pPr eaLnBrk="1" hangingPunct="1"/>
            <a:endParaRPr lang="pt-BR"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12D182-6111-4624-8BB8-6291390C09BD}" type="slidenum">
              <a:rPr lang="pt-BR"/>
              <a:pPr/>
              <a:t>43</a:t>
            </a:fld>
            <a:endParaRPr lang="pt-BR"/>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7"/>
          <p:cNvSpPr>
            <a:spLocks noGrp="1" noChangeArrowheads="1"/>
          </p:cNvSpPr>
          <p:nvPr>
            <p:ph type="sldNum" sz="quarter" idx="5"/>
          </p:nvPr>
        </p:nvSpPr>
        <p:spPr>
          <a:noFill/>
        </p:spPr>
        <p:txBody>
          <a:bodyPr/>
          <a:lstStyle/>
          <a:p>
            <a:fld id="{F7743084-C19B-4760-93A1-87BB65DE1541}" type="slidenum">
              <a:rPr lang="pt-BR" smtClean="0"/>
              <a:pPr/>
              <a:t>44</a:t>
            </a:fld>
            <a:endParaRPr lang="pt-BR" smtClean="0"/>
          </a:p>
        </p:txBody>
      </p:sp>
      <p:sp>
        <p:nvSpPr>
          <p:cNvPr id="347139" name="Rectangle 2"/>
          <p:cNvSpPr>
            <a:spLocks noGrp="1" noRot="1" noChangeAspect="1" noChangeArrowheads="1" noTextEdit="1"/>
          </p:cNvSpPr>
          <p:nvPr>
            <p:ph type="sldImg"/>
          </p:nvPr>
        </p:nvSpPr>
        <p:spPr>
          <a:ln/>
        </p:spPr>
      </p:sp>
      <p:sp>
        <p:nvSpPr>
          <p:cNvPr id="347140" name="Rectangle 3"/>
          <p:cNvSpPr>
            <a:spLocks noGrp="1" noChangeArrowheads="1"/>
          </p:cNvSpPr>
          <p:nvPr>
            <p:ph type="body" idx="1"/>
          </p:nvPr>
        </p:nvSpPr>
        <p:spPr>
          <a:noFill/>
          <a:ln/>
        </p:spPr>
        <p:txBody>
          <a:bodyPr/>
          <a:lstStyle/>
          <a:p>
            <a:endParaRPr lang="pt-BR"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7"/>
          <p:cNvSpPr>
            <a:spLocks noGrp="1" noChangeArrowheads="1"/>
          </p:cNvSpPr>
          <p:nvPr>
            <p:ph type="sldNum" sz="quarter" idx="5"/>
          </p:nvPr>
        </p:nvSpPr>
        <p:spPr>
          <a:noFill/>
        </p:spPr>
        <p:txBody>
          <a:bodyPr/>
          <a:lstStyle/>
          <a:p>
            <a:fld id="{82C26B88-2A66-41AD-A6B5-492254C5BB65}" type="slidenum">
              <a:rPr lang="pt-BR" smtClean="0"/>
              <a:pPr/>
              <a:t>45</a:t>
            </a:fld>
            <a:endParaRPr lang="pt-BR" smtClean="0"/>
          </a:p>
        </p:txBody>
      </p:sp>
      <p:sp>
        <p:nvSpPr>
          <p:cNvPr id="353283" name="Rectangle 2"/>
          <p:cNvSpPr>
            <a:spLocks noGrp="1" noRot="1" noChangeAspect="1" noChangeArrowheads="1" noTextEdit="1"/>
          </p:cNvSpPr>
          <p:nvPr>
            <p:ph type="sldImg"/>
          </p:nvPr>
        </p:nvSpPr>
        <p:spPr>
          <a:ln/>
        </p:spPr>
      </p:sp>
      <p:sp>
        <p:nvSpPr>
          <p:cNvPr id="353284" name="Rectangle 3"/>
          <p:cNvSpPr>
            <a:spLocks noGrp="1" noChangeArrowheads="1"/>
          </p:cNvSpPr>
          <p:nvPr>
            <p:ph type="body" idx="1"/>
          </p:nvPr>
        </p:nvSpPr>
        <p:spPr>
          <a:noFill/>
          <a:ln/>
        </p:spPr>
        <p:txBody>
          <a:bodyPr/>
          <a:lstStyle/>
          <a:p>
            <a:endParaRPr lang="pt-BR"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a:prstGeom prst="rect">
            <a:avLst/>
          </a:prstGeo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Clique para editar o estilo do subtítulo mestre</a:t>
            </a:r>
            <a:endParaRPr lang="pt-B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457200" y="1600200"/>
            <a:ext cx="8229600" cy="4525963"/>
          </a:xfrm>
          <a:prstGeom prst="rect">
            <a:avLst/>
          </a:prstGeo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a:prstGeom prst="rect">
            <a:avLst/>
          </a:prstGeo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457200" y="274638"/>
            <a:ext cx="6019800" cy="5851525"/>
          </a:xfrm>
          <a:prstGeom prst="rect">
            <a:avLst/>
          </a:prstGeo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údo">
    <p:spTree>
      <p:nvGrpSpPr>
        <p:cNvPr id="1" name=""/>
        <p:cNvGrpSpPr/>
        <p:nvPr/>
      </p:nvGrpSpPr>
      <p:grpSpPr>
        <a:xfrm>
          <a:off x="0" y="0"/>
          <a:ext cx="0" cy="0"/>
          <a:chOff x="0" y="0"/>
          <a:chExt cx="0" cy="0"/>
        </a:xfrm>
      </p:grpSpPr>
      <p:sp>
        <p:nvSpPr>
          <p:cNvPr id="2" name="Espaço Reservado para Conteúdo 1"/>
          <p:cNvSpPr>
            <a:spLocks noGrp="1"/>
          </p:cNvSpPr>
          <p:nvPr>
            <p:ph/>
          </p:nvPr>
        </p:nvSpPr>
        <p:spPr>
          <a:xfrm>
            <a:off x="457200" y="274638"/>
            <a:ext cx="8229600" cy="5851525"/>
          </a:xfrm>
          <a:prstGeom prst="rect">
            <a:avLst/>
          </a:prstGeo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reserve="1">
  <p:cSld name="Título, texto e clip-art">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pt-BR" smtClean="0"/>
              <a:t>Clique para editar o estilo do título mestre</a:t>
            </a:r>
            <a:endParaRPr lang="pt-BR"/>
          </a:p>
        </p:txBody>
      </p:sp>
      <p:sp>
        <p:nvSpPr>
          <p:cNvPr id="3" name="Espaço Reservado para Texto 2"/>
          <p:cNvSpPr>
            <a:spLocks noGrp="1"/>
          </p:cNvSpPr>
          <p:nvPr>
            <p:ph type="body" sz="half" idx="1"/>
          </p:nvPr>
        </p:nvSpPr>
        <p:spPr>
          <a:xfrm>
            <a:off x="457200" y="1600200"/>
            <a:ext cx="4038600" cy="4525963"/>
          </a:xfrm>
          <a:prstGeom prst="rect">
            <a:avLst/>
          </a:prstGeo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lip-art 3"/>
          <p:cNvSpPr>
            <a:spLocks noGrp="1"/>
          </p:cNvSpPr>
          <p:nvPr>
            <p:ph type="clipArt" sz="half" idx="2"/>
          </p:nvPr>
        </p:nvSpPr>
        <p:spPr>
          <a:xfrm>
            <a:off x="4648200" y="1600200"/>
            <a:ext cx="4038600" cy="4525963"/>
          </a:xfrm>
          <a:prstGeom prst="rect">
            <a:avLst/>
          </a:prstGeom>
        </p:spPr>
        <p:txBody>
          <a:bodyPr/>
          <a:lstStyle/>
          <a:p>
            <a:pPr lvl="0"/>
            <a:endParaRPr lang="pt-BR" noProof="0" smtClean="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ítulo, text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pt-BR" smtClean="0"/>
              <a:t>Clique para editar o estilo do título mestre</a:t>
            </a:r>
            <a:endParaRPr lang="pt-BR"/>
          </a:p>
        </p:txBody>
      </p:sp>
      <p:sp>
        <p:nvSpPr>
          <p:cNvPr id="3" name="Espaço Reservado para Texto 2"/>
          <p:cNvSpPr>
            <a:spLocks noGrp="1"/>
          </p:cNvSpPr>
          <p:nvPr>
            <p:ph type="body" sz="half" idx="1"/>
          </p:nvPr>
        </p:nvSpPr>
        <p:spPr>
          <a:xfrm>
            <a:off x="457200" y="1600200"/>
            <a:ext cx="4038600" cy="4525963"/>
          </a:xfrm>
          <a:prstGeom prst="rect">
            <a:avLst/>
          </a:prstGeo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a:prstGeom prst="rect">
            <a:avLst/>
          </a:prstGeo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1_Títul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a:xfrm>
            <a:off x="457200" y="1600200"/>
            <a:ext cx="8229600" cy="4525963"/>
          </a:xfrm>
          <a:prstGeom prst="rect">
            <a:avLst/>
          </a:prstGeo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a:xfrm>
            <a:off x="457200" y="6356350"/>
            <a:ext cx="2133600" cy="365125"/>
          </a:xfrm>
          <a:prstGeom prst="rect">
            <a:avLst/>
          </a:prstGeom>
        </p:spPr>
        <p:txBody>
          <a:bodyPr/>
          <a:lstStyle>
            <a:lvl1pPr>
              <a:defRPr/>
            </a:lvl1pPr>
          </a:lstStyle>
          <a:p>
            <a:pPr>
              <a:defRPr/>
            </a:pPr>
            <a:fld id="{26DA6ABB-CFDF-40BC-8012-2F7A02740E46}" type="datetimeFigureOut">
              <a:rPr lang="pt-BR"/>
              <a:pPr>
                <a:defRPr/>
              </a:pPr>
              <a:t>13/06/2016</a:t>
            </a:fld>
            <a:endParaRPr lang="pt-BR"/>
          </a:p>
        </p:txBody>
      </p:sp>
      <p:sp>
        <p:nvSpPr>
          <p:cNvPr id="5" name="Espaço Reservado para Rodapé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pt-BR"/>
          </a:p>
        </p:txBody>
      </p:sp>
      <p:sp>
        <p:nvSpPr>
          <p:cNvPr id="6" name="Espaço Reservado para Número de Slide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60D5A3CD-2CA5-4C5B-B41B-0B0EE225074C}" type="slidenum">
              <a:rPr lang="pt-BR"/>
              <a:pPr>
                <a:defRPr/>
              </a:pPr>
              <a:t>‹nº›</a:t>
            </a:fld>
            <a:endParaRPr lang="pt-B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e conteúdo">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457200" y="1600200"/>
            <a:ext cx="8229600" cy="4525963"/>
          </a:xfrm>
          <a:prstGeom prst="rect">
            <a:avLst/>
          </a:prstGeo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os estilos do texto mestre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pt-BR" smtClean="0"/>
              <a:t>Clique para editar o estilo do título mestre</a:t>
            </a:r>
            <a:endParaRPr lang="pt-B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a:prstGeom prst="rect">
            <a:avLst/>
          </a:prstGeo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a:prstGeom prst="rect">
            <a:avLst/>
          </a:prstGeo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Espaço Reservado para Texto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 id="2147483868" r:id="rId12"/>
    <p:sldLayoutId id="2147483869" r:id="rId13"/>
    <p:sldLayoutId id="2147483870" r:id="rId14"/>
    <p:sldLayoutId id="2147483871"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5.xml"/><Relationship Id="rId1" Type="http://schemas.openxmlformats.org/officeDocument/2006/relationships/vmlDrawing" Target="../drawings/vmlDrawing1.vml"/><Relationship Id="rId5" Type="http://schemas.openxmlformats.org/officeDocument/2006/relationships/image" Target="../media/image17.wmf"/><Relationship Id="rId4" Type="http://schemas.openxmlformats.org/officeDocument/2006/relationships/oleObject" Target="file:///C:\WINDOWS\CNILOGO1.BMP!0%200%2092%2096"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vmlDrawing" Target="../drawings/vmlDrawing2.vml"/><Relationship Id="rId5" Type="http://schemas.openxmlformats.org/officeDocument/2006/relationships/image" Target="../media/image19.wmf"/><Relationship Id="rId4" Type="http://schemas.openxmlformats.org/officeDocument/2006/relationships/oleObject" Target="../embeddings/oleObject1.bin"/></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vmlDrawing" Target="../drawings/vmlDrawing3.vml"/><Relationship Id="rId5" Type="http://schemas.openxmlformats.org/officeDocument/2006/relationships/image" Target="../media/image19.wmf"/><Relationship Id="rId4" Type="http://schemas.openxmlformats.org/officeDocument/2006/relationships/oleObject" Target="../embeddings/oleObject2.bin"/></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20.emf"/></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21.emf"/></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6.vml"/><Relationship Id="rId4" Type="http://schemas.openxmlformats.org/officeDocument/2006/relationships/image" Target="../media/image22.emf"/></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7.vml"/><Relationship Id="rId5" Type="http://schemas.openxmlformats.org/officeDocument/2006/relationships/image" Target="../media/image23.jpeg"/><Relationship Id="rId4" Type="http://schemas.openxmlformats.org/officeDocument/2006/relationships/image" Target="../media/image22.emf"/></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5.xml"/><Relationship Id="rId1" Type="http://schemas.openxmlformats.org/officeDocument/2006/relationships/vmlDrawing" Target="../drawings/vmlDrawing8.vml"/><Relationship Id="rId6" Type="http://schemas.openxmlformats.org/officeDocument/2006/relationships/image" Target="../media/image36.emf"/><Relationship Id="rId5" Type="http://schemas.openxmlformats.org/officeDocument/2006/relationships/oleObject" Target="../embeddings/oleObject8.bin"/><Relationship Id="rId4" Type="http://schemas.openxmlformats.org/officeDocument/2006/relationships/image" Target="../media/image35.emf"/></Relationships>
</file>

<file path=ppt/slides/_rels/slide6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5.xml"/><Relationship Id="rId1" Type="http://schemas.openxmlformats.org/officeDocument/2006/relationships/vmlDrawing" Target="../drawings/vmlDrawing9.vml"/><Relationship Id="rId6" Type="http://schemas.openxmlformats.org/officeDocument/2006/relationships/image" Target="../media/image36.emf"/><Relationship Id="rId5" Type="http://schemas.openxmlformats.org/officeDocument/2006/relationships/oleObject" Target="../embeddings/oleObject10.bin"/><Relationship Id="rId4" Type="http://schemas.openxmlformats.org/officeDocument/2006/relationships/image" Target="../media/image35.emf"/></Relationships>
</file>

<file path=ppt/slides/_rels/slide6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www.inpi.gov.br/portal/" TargetMode="Externa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png"/><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4"/>
          <p:cNvSpPr txBox="1">
            <a:spLocks noChangeArrowheads="1"/>
          </p:cNvSpPr>
          <p:nvPr/>
        </p:nvSpPr>
        <p:spPr bwMode="auto">
          <a:xfrm>
            <a:off x="0" y="2000240"/>
            <a:ext cx="9144000" cy="4647426"/>
          </a:xfrm>
          <a:prstGeom prst="rect">
            <a:avLst/>
          </a:prstGeom>
          <a:noFill/>
          <a:ln w="9525">
            <a:noFill/>
            <a:miter lim="800000"/>
            <a:headEnd/>
            <a:tailEnd/>
          </a:ln>
        </p:spPr>
        <p:txBody>
          <a:bodyPr wrap="square">
            <a:spAutoFit/>
          </a:bodyPr>
          <a:lstStyle/>
          <a:p>
            <a:pPr>
              <a:spcBef>
                <a:spcPct val="50000"/>
              </a:spcBef>
            </a:pPr>
            <a:r>
              <a:rPr lang="pt-BR" sz="4400" b="0" dirty="0" smtClean="0">
                <a:latin typeface="Arial Black" pitchFamily="34" charset="0"/>
                <a:cs typeface="Aharoni" pitchFamily="2" charset="-79"/>
              </a:rPr>
              <a:t>A inovação nas diferentes áreas de conhecimento, em especial nas não tecnológicas</a:t>
            </a:r>
          </a:p>
          <a:p>
            <a:pPr>
              <a:spcBef>
                <a:spcPct val="50000"/>
              </a:spcBef>
            </a:pPr>
            <a:r>
              <a:rPr lang="pt-BR" sz="3200" dirty="0" smtClean="0"/>
              <a:t>Josealdo Tonholo </a:t>
            </a:r>
          </a:p>
          <a:p>
            <a:pPr>
              <a:spcBef>
                <a:spcPct val="50000"/>
              </a:spcBef>
            </a:pPr>
            <a:r>
              <a:rPr lang="pt-BR" sz="2000" b="0" i="1" dirty="0" smtClean="0">
                <a:solidFill>
                  <a:schemeClr val="accent4"/>
                </a:solidFill>
                <a:latin typeface="Arial" pitchFamily="34" charset="0"/>
              </a:rPr>
              <a:t>Universidade </a:t>
            </a:r>
            <a:r>
              <a:rPr lang="pt-BR" sz="2000" b="0" i="1" dirty="0">
                <a:solidFill>
                  <a:schemeClr val="accent4"/>
                </a:solidFill>
                <a:latin typeface="Arial" pitchFamily="34" charset="0"/>
              </a:rPr>
              <a:t>Federal de </a:t>
            </a:r>
            <a:r>
              <a:rPr lang="pt-BR" sz="2000" b="0" i="1" dirty="0" smtClean="0">
                <a:solidFill>
                  <a:schemeClr val="accent4"/>
                </a:solidFill>
                <a:latin typeface="Arial" pitchFamily="34" charset="0"/>
              </a:rPr>
              <a:t>Alagoas</a:t>
            </a:r>
          </a:p>
          <a:p>
            <a:pPr>
              <a:spcBef>
                <a:spcPct val="50000"/>
              </a:spcBef>
            </a:pPr>
            <a:r>
              <a:rPr lang="pt-BR" b="0" i="1" dirty="0" smtClean="0">
                <a:solidFill>
                  <a:schemeClr val="accent4"/>
                </a:solidFill>
                <a:latin typeface="Arial" pitchFamily="34" charset="0"/>
              </a:rPr>
              <a:t>13 de junho de 2016</a:t>
            </a:r>
            <a:endParaRPr lang="pt-BR" b="0" i="1" dirty="0">
              <a:solidFill>
                <a:schemeClr val="accent4"/>
              </a:solidFill>
              <a:latin typeface="Arial" pitchFamily="34" charset="0"/>
            </a:endParaRPr>
          </a:p>
        </p:txBody>
      </p:sp>
      <p:pic>
        <p:nvPicPr>
          <p:cNvPr id="92161" name="Picture 1"/>
          <p:cNvPicPr>
            <a:picLocks noChangeAspect="1" noChangeArrowheads="1"/>
          </p:cNvPicPr>
          <p:nvPr/>
        </p:nvPicPr>
        <p:blipFill>
          <a:blip r:embed="rId3"/>
          <a:srcRect/>
          <a:stretch>
            <a:fillRect/>
          </a:stretch>
        </p:blipFill>
        <p:spPr bwMode="auto">
          <a:xfrm>
            <a:off x="0" y="0"/>
            <a:ext cx="9144000" cy="15223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p:cNvSpPr>
            <a:spLocks noGrp="1"/>
          </p:cNvSpPr>
          <p:nvPr>
            <p:ph idx="1"/>
          </p:nvPr>
        </p:nvSpPr>
        <p:spPr/>
        <p:txBody>
          <a:bodyPr/>
          <a:lstStyle/>
          <a:p>
            <a:endParaRPr lang="pt-BR" dirty="0"/>
          </a:p>
        </p:txBody>
      </p:sp>
      <p:pic>
        <p:nvPicPr>
          <p:cNvPr id="86018" name="Picture 2" descr="https://sfreadersoftheworld.files.wordpress.com/2011/05/c41068_movie-poster-2001-a-space-odyssey1.jpg"/>
          <p:cNvPicPr>
            <a:picLocks noChangeAspect="1" noChangeArrowheads="1"/>
          </p:cNvPicPr>
          <p:nvPr/>
        </p:nvPicPr>
        <p:blipFill>
          <a:blip r:embed="rId2"/>
          <a:srcRect/>
          <a:stretch>
            <a:fillRect/>
          </a:stretch>
        </p:blipFill>
        <p:spPr bwMode="auto">
          <a:xfrm>
            <a:off x="2357422" y="1"/>
            <a:ext cx="4475135" cy="6857999"/>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p:cNvSpPr>
            <a:spLocks noGrp="1"/>
          </p:cNvSpPr>
          <p:nvPr>
            <p:ph idx="1"/>
          </p:nvPr>
        </p:nvSpPr>
        <p:spPr>
          <a:xfrm>
            <a:off x="457200" y="2000240"/>
            <a:ext cx="8229600" cy="4125923"/>
          </a:xfrm>
        </p:spPr>
        <p:txBody>
          <a:bodyPr/>
          <a:lstStyle/>
          <a:p>
            <a:pPr algn="ctr">
              <a:buNone/>
            </a:pPr>
            <a:r>
              <a:rPr lang="pt-BR" sz="4000" dirty="0" smtClean="0">
                <a:solidFill>
                  <a:srgbClr val="FF0000"/>
                </a:solidFill>
              </a:rPr>
              <a:t>ALERTA 2</a:t>
            </a:r>
          </a:p>
          <a:p>
            <a:pPr algn="ctr">
              <a:buNone/>
            </a:pPr>
            <a:endParaRPr lang="pt-BR" dirty="0" smtClean="0"/>
          </a:p>
          <a:p>
            <a:pPr algn="ctr">
              <a:buNone/>
            </a:pPr>
            <a:endParaRPr lang="pt-BR" dirty="0" smtClean="0"/>
          </a:p>
          <a:p>
            <a:pPr algn="ctr">
              <a:buNone/>
            </a:pPr>
            <a:r>
              <a:rPr lang="pt-BR" dirty="0" smtClean="0"/>
              <a:t>A ciência e a sociedade andam juntas ... </a:t>
            </a:r>
          </a:p>
          <a:p>
            <a:pPr algn="ctr">
              <a:buNone/>
            </a:pPr>
            <a:r>
              <a:rPr lang="pt-BR" dirty="0" smtClean="0"/>
              <a:t>e estão sempre em transição</a:t>
            </a:r>
            <a:endParaRPr lang="pt-BR"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p:cNvSpPr>
            <a:spLocks noGrp="1"/>
          </p:cNvSpPr>
          <p:nvPr>
            <p:ph idx="1"/>
          </p:nvPr>
        </p:nvSpPr>
        <p:spPr>
          <a:xfrm>
            <a:off x="0" y="0"/>
            <a:ext cx="8686800" cy="6126163"/>
          </a:xfrm>
        </p:spPr>
        <p:txBody>
          <a:bodyPr/>
          <a:lstStyle/>
          <a:p>
            <a:r>
              <a:rPr lang="pt-BR" dirty="0" smtClean="0"/>
              <a:t>http://www.greattransition.org/</a:t>
            </a:r>
            <a:endParaRPr lang="pt-BR" dirty="0"/>
          </a:p>
        </p:txBody>
      </p:sp>
      <p:pic>
        <p:nvPicPr>
          <p:cNvPr id="91138" name="Picture 2"/>
          <p:cNvPicPr>
            <a:picLocks noChangeAspect="1" noChangeArrowheads="1"/>
          </p:cNvPicPr>
          <p:nvPr/>
        </p:nvPicPr>
        <p:blipFill>
          <a:blip r:embed="rId2"/>
          <a:srcRect/>
          <a:stretch>
            <a:fillRect/>
          </a:stretch>
        </p:blipFill>
        <p:spPr bwMode="auto">
          <a:xfrm>
            <a:off x="571472" y="723900"/>
            <a:ext cx="8010525" cy="61341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3"/>
          <p:cNvSpPr>
            <a:spLocks noGrp="1"/>
          </p:cNvSpPr>
          <p:nvPr>
            <p:ph idx="1"/>
          </p:nvPr>
        </p:nvSpPr>
        <p:spPr/>
        <p:txBody>
          <a:bodyPr/>
          <a:lstStyle/>
          <a:p>
            <a:endParaRPr lang="pt-BR"/>
          </a:p>
        </p:txBody>
      </p:sp>
      <p:pic>
        <p:nvPicPr>
          <p:cNvPr id="92162" name="Picture 2"/>
          <p:cNvPicPr>
            <a:picLocks noChangeAspect="1" noChangeArrowheads="1"/>
          </p:cNvPicPr>
          <p:nvPr/>
        </p:nvPicPr>
        <p:blipFill>
          <a:blip r:embed="rId2"/>
          <a:srcRect/>
          <a:stretch>
            <a:fillRect/>
          </a:stretch>
        </p:blipFill>
        <p:spPr bwMode="auto">
          <a:xfrm>
            <a:off x="2" y="1"/>
            <a:ext cx="9143998"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3"/>
          <p:cNvSpPr>
            <a:spLocks noGrp="1"/>
          </p:cNvSpPr>
          <p:nvPr>
            <p:ph idx="1"/>
          </p:nvPr>
        </p:nvSpPr>
        <p:spPr/>
        <p:txBody>
          <a:bodyPr/>
          <a:lstStyle/>
          <a:p>
            <a:endParaRPr lang="pt-BR" dirty="0"/>
          </a:p>
        </p:txBody>
      </p:sp>
      <p:pic>
        <p:nvPicPr>
          <p:cNvPr id="93186" name="Picture 2"/>
          <p:cNvPicPr>
            <a:picLocks noChangeAspect="1" noChangeArrowheads="1"/>
          </p:cNvPicPr>
          <p:nvPr/>
        </p:nvPicPr>
        <p:blipFill>
          <a:blip r:embed="rId2"/>
          <a:srcRect/>
          <a:stretch>
            <a:fillRect/>
          </a:stretch>
        </p:blipFill>
        <p:spPr bwMode="auto">
          <a:xfrm>
            <a:off x="0" y="1"/>
            <a:ext cx="9144000" cy="685799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p:cNvPicPr>
            <a:picLocks noGrp="1" noChangeAspect="1" noChangeArrowheads="1"/>
          </p:cNvPicPr>
          <p:nvPr>
            <p:ph idx="1"/>
          </p:nvPr>
        </p:nvPicPr>
        <p:blipFill>
          <a:blip r:embed="rId2"/>
          <a:srcRect/>
          <a:stretch>
            <a:fillRect/>
          </a:stretch>
        </p:blipFill>
        <p:spPr bwMode="auto">
          <a:xfrm>
            <a:off x="-138984" y="1"/>
            <a:ext cx="9282983" cy="685799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3"/>
          <p:cNvSpPr>
            <a:spLocks noGrp="1"/>
          </p:cNvSpPr>
          <p:nvPr>
            <p:ph idx="1"/>
          </p:nvPr>
        </p:nvSpPr>
        <p:spPr/>
        <p:txBody>
          <a:bodyPr/>
          <a:lstStyle/>
          <a:p>
            <a:endParaRPr lang="pt-BR"/>
          </a:p>
        </p:txBody>
      </p:sp>
      <p:pic>
        <p:nvPicPr>
          <p:cNvPr id="95234" name="Picture 2"/>
          <p:cNvPicPr>
            <a:picLocks noChangeAspect="1" noChangeArrowheads="1"/>
          </p:cNvPicPr>
          <p:nvPr/>
        </p:nvPicPr>
        <p:blipFill>
          <a:blip r:embed="rId2"/>
          <a:srcRect/>
          <a:stretch>
            <a:fillRect/>
          </a:stretch>
        </p:blipFill>
        <p:spPr bwMode="auto">
          <a:xfrm>
            <a:off x="0" y="0"/>
            <a:ext cx="9144000" cy="680922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3"/>
          <p:cNvSpPr>
            <a:spLocks noGrp="1"/>
          </p:cNvSpPr>
          <p:nvPr>
            <p:ph idx="1"/>
          </p:nvPr>
        </p:nvSpPr>
        <p:spPr/>
        <p:txBody>
          <a:bodyPr/>
          <a:lstStyle/>
          <a:p>
            <a:endParaRPr lang="pt-BR"/>
          </a:p>
        </p:txBody>
      </p:sp>
      <p:pic>
        <p:nvPicPr>
          <p:cNvPr id="96258" name="Picture 2"/>
          <p:cNvPicPr>
            <a:picLocks noChangeAspect="1" noChangeArrowheads="1"/>
          </p:cNvPicPr>
          <p:nvPr/>
        </p:nvPicPr>
        <p:blipFill>
          <a:blip r:embed="rId2"/>
          <a:srcRect/>
          <a:stretch>
            <a:fillRect/>
          </a:stretch>
        </p:blipFill>
        <p:spPr bwMode="auto">
          <a:xfrm>
            <a:off x="0" y="1"/>
            <a:ext cx="9143999" cy="685799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3"/>
          <p:cNvSpPr>
            <a:spLocks noGrp="1"/>
          </p:cNvSpPr>
          <p:nvPr>
            <p:ph idx="1"/>
          </p:nvPr>
        </p:nvSpPr>
        <p:spPr/>
        <p:txBody>
          <a:bodyPr/>
          <a:lstStyle/>
          <a:p>
            <a:endParaRPr lang="pt-BR"/>
          </a:p>
        </p:txBody>
      </p:sp>
      <p:pic>
        <p:nvPicPr>
          <p:cNvPr id="97282"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3"/>
          <p:cNvSpPr>
            <a:spLocks noGrp="1"/>
          </p:cNvSpPr>
          <p:nvPr>
            <p:ph idx="1"/>
          </p:nvPr>
        </p:nvSpPr>
        <p:spPr>
          <a:xfrm>
            <a:off x="457200" y="642918"/>
            <a:ext cx="8229600" cy="5483245"/>
          </a:xfrm>
        </p:spPr>
        <p:txBody>
          <a:bodyPr/>
          <a:lstStyle/>
          <a:p>
            <a:pPr>
              <a:buNone/>
            </a:pPr>
            <a:r>
              <a:rPr lang="pt-BR" sz="4000" b="1" dirty="0" smtClean="0">
                <a:solidFill>
                  <a:srgbClr val="FF0000"/>
                </a:solidFill>
              </a:rPr>
              <a:t>Uma sociedade em mudança</a:t>
            </a:r>
          </a:p>
          <a:p>
            <a:pPr>
              <a:buNone/>
            </a:pPr>
            <a:endParaRPr lang="pt-BR" dirty="0" smtClean="0"/>
          </a:p>
          <a:p>
            <a:r>
              <a:rPr lang="pt-BR" dirty="0" smtClean="0"/>
              <a:t>Vivemos numa sociedade espantosamente </a:t>
            </a:r>
            <a:r>
              <a:rPr lang="pt-BR" b="1" dirty="0" smtClean="0"/>
              <a:t>dinâmica, instável e evolutiva</a:t>
            </a:r>
          </a:p>
          <a:p>
            <a:r>
              <a:rPr lang="pt-BR" dirty="0" smtClean="0"/>
              <a:t>Correrá sérios riscos quem ficar </a:t>
            </a:r>
            <a:r>
              <a:rPr lang="pt-BR" b="1" dirty="0" smtClean="0"/>
              <a:t>esperando</a:t>
            </a:r>
            <a:r>
              <a:rPr lang="pt-BR" dirty="0" smtClean="0"/>
              <a:t> para ver o que acontece</a:t>
            </a:r>
          </a:p>
          <a:p>
            <a:r>
              <a:rPr lang="pt-BR" dirty="0" smtClean="0"/>
              <a:t>A adaptação a essa realidade será, cada vez mais, uma questão de </a:t>
            </a:r>
            <a:r>
              <a:rPr lang="pt-BR" b="1" dirty="0" smtClean="0"/>
              <a:t>sobrevivência</a:t>
            </a:r>
          </a:p>
          <a:p>
            <a:r>
              <a:rPr lang="pt-BR" dirty="0" smtClean="0"/>
              <a:t>A </a:t>
            </a:r>
            <a:r>
              <a:rPr lang="pt-BR" b="1" dirty="0" smtClean="0"/>
              <a:t>instabilidade</a:t>
            </a:r>
            <a:r>
              <a:rPr lang="pt-BR" dirty="0" smtClean="0"/>
              <a:t> está à sua porta....</a:t>
            </a:r>
          </a:p>
          <a:p>
            <a:endParaRPr lang="pt-BR" dirty="0" smtClean="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p:cNvSpPr>
            <a:spLocks noGrp="1"/>
          </p:cNvSpPr>
          <p:nvPr>
            <p:ph idx="1"/>
          </p:nvPr>
        </p:nvSpPr>
        <p:spPr>
          <a:xfrm>
            <a:off x="457200" y="2000240"/>
            <a:ext cx="8229600" cy="4125923"/>
          </a:xfrm>
        </p:spPr>
        <p:txBody>
          <a:bodyPr/>
          <a:lstStyle/>
          <a:p>
            <a:pPr algn="ctr">
              <a:buNone/>
            </a:pPr>
            <a:r>
              <a:rPr lang="pt-BR" sz="4000" dirty="0" smtClean="0">
                <a:solidFill>
                  <a:srgbClr val="FF0000"/>
                </a:solidFill>
              </a:rPr>
              <a:t>ALERTA 1</a:t>
            </a:r>
          </a:p>
          <a:p>
            <a:pPr algn="ctr">
              <a:buNone/>
            </a:pPr>
            <a:endParaRPr lang="pt-BR" dirty="0" smtClean="0"/>
          </a:p>
          <a:p>
            <a:pPr algn="ctr">
              <a:buNone/>
            </a:pPr>
            <a:endParaRPr lang="pt-BR" dirty="0" smtClean="0"/>
          </a:p>
          <a:p>
            <a:pPr algn="ctr">
              <a:buNone/>
            </a:pPr>
            <a:r>
              <a:rPr lang="pt-BR" dirty="0" smtClean="0"/>
              <a:t>Sobre os riscos do exercício de Futurologia</a:t>
            </a:r>
            <a:endParaRPr lang="pt-BR"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3"/>
          <p:cNvSpPr>
            <a:spLocks noGrp="1"/>
          </p:cNvSpPr>
          <p:nvPr>
            <p:ph idx="1"/>
          </p:nvPr>
        </p:nvSpPr>
        <p:spPr>
          <a:xfrm>
            <a:off x="0" y="0"/>
            <a:ext cx="9144000" cy="6858000"/>
          </a:xfrm>
        </p:spPr>
        <p:txBody>
          <a:bodyPr/>
          <a:lstStyle/>
          <a:p>
            <a:pPr>
              <a:buNone/>
            </a:pPr>
            <a:r>
              <a:rPr lang="pt-BR" sz="3600" b="1" dirty="0" smtClean="0">
                <a:solidFill>
                  <a:srgbClr val="FF0000"/>
                </a:solidFill>
              </a:rPr>
              <a:t>A instabilidade é dada por motivos como: </a:t>
            </a:r>
          </a:p>
          <a:p>
            <a:r>
              <a:rPr lang="pt-BR" sz="2800" b="1" dirty="0" smtClean="0"/>
              <a:t>A GLOBALIZAÇÃO</a:t>
            </a:r>
          </a:p>
          <a:p>
            <a:pPr>
              <a:buNone/>
            </a:pPr>
            <a:endParaRPr lang="pt-BR" sz="2800" dirty="0" smtClean="0"/>
          </a:p>
          <a:p>
            <a:pPr>
              <a:buNone/>
            </a:pPr>
            <a:r>
              <a:rPr lang="pt-BR" sz="2800" dirty="0" smtClean="0"/>
              <a:t>Em termos bem simples Globalização significa </a:t>
            </a:r>
            <a:r>
              <a:rPr lang="pt-BR" sz="2800" b="1" dirty="0" smtClean="0"/>
              <a:t>que não existe mais interior no mundo</a:t>
            </a:r>
            <a:r>
              <a:rPr lang="pt-BR" sz="2800" dirty="0" smtClean="0"/>
              <a:t>. De qualquer lugar do planeta, graças ao comércio eletrônico e graças às facilidades de logística e distribuição, uma empresa pode dominar mercados mundiais;</a:t>
            </a:r>
          </a:p>
          <a:p>
            <a:pPr>
              <a:buNone/>
            </a:pPr>
            <a:endParaRPr lang="pt-BR" sz="2800" dirty="0" smtClean="0"/>
          </a:p>
          <a:p>
            <a:pPr>
              <a:buNone/>
            </a:pPr>
            <a:r>
              <a:rPr lang="pt-BR" sz="2800" dirty="0" smtClean="0"/>
              <a:t>A outra realidade da Globalização é a de que NADA, absolutamente nada, ficará fora da </a:t>
            </a:r>
            <a:r>
              <a:rPr lang="pt-BR" sz="2800" b="1" dirty="0" smtClean="0"/>
              <a:t>competição global</a:t>
            </a:r>
            <a:r>
              <a:rPr lang="pt-BR" sz="2800" dirty="0" smtClean="0"/>
              <a:t>. Não estamos mais competindo com nossas empresas do Brasil ou mesmo do </a:t>
            </a:r>
            <a:r>
              <a:rPr lang="pt-BR" sz="2800" dirty="0" err="1" smtClean="0"/>
              <a:t>Mercosul</a:t>
            </a:r>
            <a:r>
              <a:rPr lang="pt-BR" sz="2800" dirty="0" smtClean="0"/>
              <a:t>. A competição é global, mesmo!</a:t>
            </a:r>
          </a:p>
          <a:p>
            <a:pPr algn="r">
              <a:buNone/>
            </a:pPr>
            <a:r>
              <a:rPr lang="pt-BR" sz="2400" dirty="0" err="1" smtClean="0"/>
              <a:t>Antropos</a:t>
            </a:r>
            <a:r>
              <a:rPr lang="pt-BR" sz="2400" dirty="0" smtClean="0"/>
              <a:t> </a:t>
            </a:r>
            <a:r>
              <a:rPr lang="pt-BR" sz="2400" dirty="0" err="1" smtClean="0"/>
              <a:t>Consulting</a:t>
            </a:r>
            <a:endParaRPr lang="pt-BR" sz="24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3"/>
          <p:cNvSpPr>
            <a:spLocks noGrp="1"/>
          </p:cNvSpPr>
          <p:nvPr>
            <p:ph idx="1"/>
          </p:nvPr>
        </p:nvSpPr>
        <p:spPr>
          <a:xfrm>
            <a:off x="214282" y="0"/>
            <a:ext cx="8929718" cy="6126163"/>
          </a:xfrm>
        </p:spPr>
        <p:txBody>
          <a:bodyPr/>
          <a:lstStyle/>
          <a:p>
            <a:pPr>
              <a:buNone/>
            </a:pPr>
            <a:r>
              <a:rPr lang="pt-BR" b="1" dirty="0" smtClean="0"/>
              <a:t>O CICLO DE VIDA CURTO DOS PRODUTOS</a:t>
            </a:r>
          </a:p>
          <a:p>
            <a:pPr>
              <a:buNone/>
            </a:pPr>
            <a:endParaRPr lang="pt-BR" sz="2400" dirty="0" smtClean="0"/>
          </a:p>
          <a:p>
            <a:pPr>
              <a:buFont typeface="Arial" pitchFamily="34" charset="0"/>
              <a:buChar char="•"/>
            </a:pPr>
            <a:r>
              <a:rPr lang="pt-BR" dirty="0" smtClean="0"/>
              <a:t>A HP (Hewlett-Packard) , por exemplo,  tem lançado uma nova impressora a cada mês. </a:t>
            </a:r>
          </a:p>
          <a:p>
            <a:pPr>
              <a:buFont typeface="Arial" pitchFamily="34" charset="0"/>
              <a:buChar char="•"/>
            </a:pPr>
            <a:r>
              <a:rPr lang="pt-BR" dirty="0" smtClean="0"/>
              <a:t>A General Motors lança no Brasil um novo modelo de carro a cada 3 meses. </a:t>
            </a:r>
          </a:p>
          <a:p>
            <a:pPr>
              <a:buFont typeface="Arial" pitchFamily="34" charset="0"/>
              <a:buChar char="•"/>
            </a:pPr>
            <a:r>
              <a:rPr lang="pt-BR" dirty="0" smtClean="0"/>
              <a:t>A 3M lança 1000 novos produtos por ano no mundo!</a:t>
            </a:r>
          </a:p>
          <a:p>
            <a:pPr>
              <a:buFont typeface="Arial" pitchFamily="34" charset="0"/>
              <a:buChar char="•"/>
            </a:pPr>
            <a:r>
              <a:rPr lang="pt-BR" dirty="0" smtClean="0"/>
              <a:t>Até 1990, O consumidor,  num mercado fechado como era o brasileiro, não se apercebia da defasagem entre o Brasil e mercados mais desenvolvidos. Hoje é diferente. Como veremos, o Brasil mudou, o consumidor mudou.</a:t>
            </a:r>
          </a:p>
          <a:p>
            <a:pPr>
              <a:buFont typeface="Arial" pitchFamily="34" charset="0"/>
              <a:buChar char="•"/>
            </a:pPr>
            <a:r>
              <a:rPr lang="pt-BR" dirty="0" smtClean="0"/>
              <a:t>Até então, os produtos “duravam” anos e anos...</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3"/>
          <p:cNvSpPr>
            <a:spLocks noGrp="1"/>
          </p:cNvSpPr>
          <p:nvPr>
            <p:ph idx="1"/>
          </p:nvPr>
        </p:nvSpPr>
        <p:spPr>
          <a:xfrm>
            <a:off x="0" y="1928802"/>
            <a:ext cx="9144000" cy="4197361"/>
          </a:xfrm>
        </p:spPr>
        <p:txBody>
          <a:bodyPr/>
          <a:lstStyle/>
          <a:p>
            <a:pPr algn="ctr">
              <a:buNone/>
            </a:pPr>
            <a:r>
              <a:rPr lang="pt-BR" sz="4000" b="1" dirty="0" smtClean="0">
                <a:solidFill>
                  <a:srgbClr val="FF0000"/>
                </a:solidFill>
              </a:rPr>
              <a:t>Em suma...</a:t>
            </a:r>
          </a:p>
          <a:p>
            <a:pPr algn="ctr">
              <a:buNone/>
            </a:pPr>
            <a:r>
              <a:rPr lang="pt-BR" sz="4000" b="1" dirty="0" smtClean="0">
                <a:solidFill>
                  <a:srgbClr val="FF0000"/>
                </a:solidFill>
              </a:rPr>
              <a:t>A mudança é impulsionada pelos interesses econômicos e lastreada nas novidades tecnológicas e inovações de mercado.</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3"/>
          <p:cNvSpPr>
            <a:spLocks noGrp="1"/>
          </p:cNvSpPr>
          <p:nvPr>
            <p:ph idx="1"/>
          </p:nvPr>
        </p:nvSpPr>
        <p:spPr>
          <a:xfrm>
            <a:off x="0" y="1928802"/>
            <a:ext cx="9144000" cy="4197361"/>
          </a:xfrm>
        </p:spPr>
        <p:txBody>
          <a:bodyPr/>
          <a:lstStyle/>
          <a:p>
            <a:pPr algn="ctr">
              <a:buNone/>
            </a:pPr>
            <a:r>
              <a:rPr lang="pt-BR" sz="5400" b="1" dirty="0" smtClean="0">
                <a:solidFill>
                  <a:srgbClr val="FF0000"/>
                </a:solidFill>
              </a:rPr>
              <a:t>Perguntas </a:t>
            </a:r>
          </a:p>
          <a:p>
            <a:pPr algn="ctr">
              <a:buNone/>
            </a:pPr>
            <a:r>
              <a:rPr lang="pt-BR" sz="5400" b="1" dirty="0" smtClean="0">
                <a:solidFill>
                  <a:srgbClr val="FF0000"/>
                </a:solidFill>
              </a:rPr>
              <a:t>Cruéis...</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3"/>
          <p:cNvSpPr>
            <a:spLocks noGrp="1"/>
          </p:cNvSpPr>
          <p:nvPr>
            <p:ph idx="1"/>
          </p:nvPr>
        </p:nvSpPr>
        <p:spPr>
          <a:xfrm>
            <a:off x="0" y="0"/>
            <a:ext cx="9144000" cy="6126163"/>
          </a:xfrm>
        </p:spPr>
        <p:txBody>
          <a:bodyPr/>
          <a:lstStyle/>
          <a:p>
            <a:pPr algn="ctr">
              <a:buNone/>
            </a:pPr>
            <a:r>
              <a:rPr lang="pt-BR" sz="4000" b="1" dirty="0" smtClean="0">
                <a:solidFill>
                  <a:srgbClr val="FF0000"/>
                </a:solidFill>
              </a:rPr>
              <a:t>Quanto desta mudança tem raiz nacional???</a:t>
            </a:r>
          </a:p>
          <a:p>
            <a:pPr algn="ctr">
              <a:buNone/>
            </a:pPr>
            <a:endParaRPr lang="pt-BR" sz="4000" b="1" dirty="0" smtClean="0">
              <a:solidFill>
                <a:srgbClr val="FF0000"/>
              </a:solidFill>
            </a:endParaRPr>
          </a:p>
          <a:p>
            <a:pPr algn="ctr">
              <a:buNone/>
            </a:pPr>
            <a:r>
              <a:rPr lang="pt-BR" sz="4000" b="1" dirty="0" smtClean="0">
                <a:solidFill>
                  <a:srgbClr val="FF0000"/>
                </a:solidFill>
              </a:rPr>
              <a:t>Qual a participação da academia brasileira nestas transformações???</a:t>
            </a:r>
          </a:p>
          <a:p>
            <a:pPr algn="ctr">
              <a:buNone/>
            </a:pPr>
            <a:endParaRPr lang="pt-BR" sz="4000" b="1" dirty="0" smtClean="0">
              <a:solidFill>
                <a:srgbClr val="FF0000"/>
              </a:solidFill>
            </a:endParaRPr>
          </a:p>
          <a:p>
            <a:pPr algn="ctr">
              <a:buNone/>
            </a:pPr>
            <a:r>
              <a:rPr lang="pt-BR" sz="4000" b="1" dirty="0" smtClean="0">
                <a:solidFill>
                  <a:srgbClr val="FF0000"/>
                </a:solidFill>
              </a:rPr>
              <a:t>Somos ativos ou passivos???</a:t>
            </a:r>
          </a:p>
          <a:p>
            <a:pPr algn="ctr">
              <a:buNone/>
            </a:pPr>
            <a:endParaRPr lang="pt-BR" sz="4000" b="1" dirty="0" smtClean="0">
              <a:solidFill>
                <a:srgbClr val="FF0000"/>
              </a:solidFill>
            </a:endParaRPr>
          </a:p>
          <a:p>
            <a:pPr algn="ctr">
              <a:buNone/>
            </a:pPr>
            <a:r>
              <a:rPr lang="pt-BR" sz="4000" b="1" dirty="0" smtClean="0">
                <a:solidFill>
                  <a:srgbClr val="FF0000"/>
                </a:solidFill>
              </a:rPr>
              <a:t>Qual o papel da educação e conhecimento  no desenvolvimento???</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603" name="Rectangle 19"/>
          <p:cNvSpPr>
            <a:spLocks noChangeArrowheads="1"/>
          </p:cNvSpPr>
          <p:nvPr/>
        </p:nvSpPr>
        <p:spPr bwMode="auto">
          <a:xfrm>
            <a:off x="0" y="0"/>
            <a:ext cx="9144000" cy="6858000"/>
          </a:xfrm>
          <a:prstGeom prst="rect">
            <a:avLst/>
          </a:prstGeom>
          <a:gradFill rotWithShape="0">
            <a:gsLst>
              <a:gs pos="0">
                <a:schemeClr val="accent2">
                  <a:gamma/>
                  <a:shade val="46275"/>
                  <a:invGamma/>
                </a:schemeClr>
              </a:gs>
              <a:gs pos="50000">
                <a:schemeClr val="accent2"/>
              </a:gs>
              <a:gs pos="100000">
                <a:schemeClr val="accent2">
                  <a:gamma/>
                  <a:shade val="46275"/>
                  <a:invGamma/>
                </a:schemeClr>
              </a:gs>
            </a:gsLst>
            <a:lin ang="5400000" scaled="1"/>
          </a:gradFill>
          <a:ln w="9525">
            <a:solidFill>
              <a:schemeClr val="tx1"/>
            </a:solidFill>
            <a:miter lim="800000"/>
            <a:headEnd/>
            <a:tailEnd/>
          </a:ln>
          <a:effectLst/>
        </p:spPr>
        <p:txBody>
          <a:bodyPr wrap="none" anchor="ctr"/>
          <a:lstStyle/>
          <a:p>
            <a:endParaRPr lang="pt-BR"/>
          </a:p>
        </p:txBody>
      </p:sp>
      <p:sp>
        <p:nvSpPr>
          <p:cNvPr id="67587" name="Text Box 3"/>
          <p:cNvSpPr txBox="1">
            <a:spLocks noChangeArrowheads="1"/>
          </p:cNvSpPr>
          <p:nvPr/>
        </p:nvSpPr>
        <p:spPr bwMode="auto">
          <a:xfrm>
            <a:off x="228600" y="1219200"/>
            <a:ext cx="2601913" cy="1311275"/>
          </a:xfrm>
          <a:prstGeom prst="rect">
            <a:avLst/>
          </a:prstGeom>
          <a:solidFill>
            <a:srgbClr val="333399"/>
          </a:solidFill>
          <a:ln w="9525">
            <a:noFill/>
            <a:miter lim="800000"/>
            <a:headEnd/>
            <a:tailEnd/>
          </a:ln>
          <a:effectLst/>
        </p:spPr>
        <p:txBody>
          <a:bodyPr wrap="none" anchor="ctr">
            <a:spAutoFit/>
          </a:bodyPr>
          <a:lstStyle/>
          <a:p>
            <a:pPr algn="ctr">
              <a:spcBef>
                <a:spcPct val="50000"/>
              </a:spcBef>
            </a:pPr>
            <a:r>
              <a:rPr lang="pt-BR" sz="3200">
                <a:solidFill>
                  <a:srgbClr val="FFFF00"/>
                </a:solidFill>
                <a:latin typeface="Arial" pitchFamily="34" charset="0"/>
              </a:rPr>
              <a:t>EDUCAÇÃO </a:t>
            </a:r>
          </a:p>
          <a:p>
            <a:pPr algn="ctr">
              <a:spcBef>
                <a:spcPct val="50000"/>
              </a:spcBef>
            </a:pPr>
            <a:r>
              <a:rPr lang="pt-BR" sz="3200">
                <a:solidFill>
                  <a:srgbClr val="FFFF00"/>
                </a:solidFill>
                <a:latin typeface="Arial" pitchFamily="34" charset="0"/>
              </a:rPr>
              <a:t>BÁSICA</a:t>
            </a:r>
            <a:endParaRPr lang="pt-BR" sz="2400">
              <a:solidFill>
                <a:srgbClr val="FFFF00"/>
              </a:solidFill>
            </a:endParaRPr>
          </a:p>
        </p:txBody>
      </p:sp>
      <p:sp>
        <p:nvSpPr>
          <p:cNvPr id="67588" name="Text Box 4"/>
          <p:cNvSpPr txBox="1">
            <a:spLocks noChangeArrowheads="1"/>
          </p:cNvSpPr>
          <p:nvPr/>
        </p:nvSpPr>
        <p:spPr bwMode="auto">
          <a:xfrm>
            <a:off x="3048000" y="457200"/>
            <a:ext cx="2851150" cy="1311275"/>
          </a:xfrm>
          <a:prstGeom prst="rect">
            <a:avLst/>
          </a:prstGeom>
          <a:solidFill>
            <a:srgbClr val="333399"/>
          </a:solidFill>
          <a:ln w="9525">
            <a:noFill/>
            <a:miter lim="800000"/>
            <a:headEnd/>
            <a:tailEnd/>
          </a:ln>
          <a:effectLst/>
        </p:spPr>
        <p:txBody>
          <a:bodyPr wrap="none" anchor="ctr">
            <a:spAutoFit/>
          </a:bodyPr>
          <a:lstStyle/>
          <a:p>
            <a:pPr algn="ctr">
              <a:spcBef>
                <a:spcPct val="50000"/>
              </a:spcBef>
            </a:pPr>
            <a:r>
              <a:rPr lang="pt-BR" sz="3200">
                <a:solidFill>
                  <a:srgbClr val="FFFF00"/>
                </a:solidFill>
                <a:latin typeface="Arial" pitchFamily="34" charset="0"/>
              </a:rPr>
              <a:t>EDUCAÇÃO </a:t>
            </a:r>
          </a:p>
          <a:p>
            <a:pPr algn="ctr">
              <a:spcBef>
                <a:spcPct val="50000"/>
              </a:spcBef>
            </a:pPr>
            <a:r>
              <a:rPr lang="pt-BR" sz="3200">
                <a:solidFill>
                  <a:srgbClr val="FFFF00"/>
                </a:solidFill>
                <a:latin typeface="Arial" pitchFamily="34" charset="0"/>
              </a:rPr>
              <a:t>SECUNDÁRIA</a:t>
            </a:r>
            <a:endParaRPr lang="pt-BR" sz="2400">
              <a:solidFill>
                <a:srgbClr val="FFFF00"/>
              </a:solidFill>
            </a:endParaRPr>
          </a:p>
        </p:txBody>
      </p:sp>
      <p:sp>
        <p:nvSpPr>
          <p:cNvPr id="67589" name="Text Box 5"/>
          <p:cNvSpPr txBox="1">
            <a:spLocks noChangeArrowheads="1"/>
          </p:cNvSpPr>
          <p:nvPr/>
        </p:nvSpPr>
        <p:spPr bwMode="auto">
          <a:xfrm>
            <a:off x="6096000" y="3200400"/>
            <a:ext cx="2263775" cy="1311275"/>
          </a:xfrm>
          <a:prstGeom prst="rect">
            <a:avLst/>
          </a:prstGeom>
          <a:solidFill>
            <a:srgbClr val="333399"/>
          </a:solidFill>
          <a:ln w="9525">
            <a:noFill/>
            <a:miter lim="800000"/>
            <a:headEnd/>
            <a:tailEnd/>
          </a:ln>
          <a:effectLst/>
        </p:spPr>
        <p:txBody>
          <a:bodyPr wrap="none" anchor="ctr">
            <a:spAutoFit/>
          </a:bodyPr>
          <a:lstStyle/>
          <a:p>
            <a:pPr algn="ctr">
              <a:spcBef>
                <a:spcPct val="50000"/>
              </a:spcBef>
            </a:pPr>
            <a:r>
              <a:rPr lang="pt-BR" sz="3200">
                <a:solidFill>
                  <a:srgbClr val="FFFF00"/>
                </a:solidFill>
                <a:latin typeface="Arial" pitchFamily="34" charset="0"/>
              </a:rPr>
              <a:t>PESQUISA</a:t>
            </a:r>
          </a:p>
          <a:p>
            <a:pPr algn="ctr">
              <a:spcBef>
                <a:spcPct val="50000"/>
              </a:spcBef>
            </a:pPr>
            <a:r>
              <a:rPr lang="pt-BR" sz="3200">
                <a:solidFill>
                  <a:srgbClr val="FFFF00"/>
                </a:solidFill>
                <a:latin typeface="Arial" pitchFamily="34" charset="0"/>
              </a:rPr>
              <a:t>BÁSICA</a:t>
            </a:r>
            <a:endParaRPr lang="pt-BR" sz="2400">
              <a:solidFill>
                <a:srgbClr val="FFFF00"/>
              </a:solidFill>
            </a:endParaRPr>
          </a:p>
        </p:txBody>
      </p:sp>
      <p:sp>
        <p:nvSpPr>
          <p:cNvPr id="67590" name="Text Box 6"/>
          <p:cNvSpPr txBox="1">
            <a:spLocks noChangeArrowheads="1"/>
          </p:cNvSpPr>
          <p:nvPr/>
        </p:nvSpPr>
        <p:spPr bwMode="auto">
          <a:xfrm>
            <a:off x="6096000" y="1143000"/>
            <a:ext cx="2601913" cy="1311275"/>
          </a:xfrm>
          <a:prstGeom prst="rect">
            <a:avLst/>
          </a:prstGeom>
          <a:solidFill>
            <a:srgbClr val="333399"/>
          </a:solidFill>
          <a:ln w="9525">
            <a:noFill/>
            <a:miter lim="800000"/>
            <a:headEnd/>
            <a:tailEnd/>
          </a:ln>
          <a:effectLst/>
        </p:spPr>
        <p:txBody>
          <a:bodyPr wrap="none" anchor="ctr">
            <a:spAutoFit/>
          </a:bodyPr>
          <a:lstStyle/>
          <a:p>
            <a:pPr algn="ctr">
              <a:spcBef>
                <a:spcPct val="50000"/>
              </a:spcBef>
            </a:pPr>
            <a:r>
              <a:rPr lang="pt-BR" sz="3200">
                <a:solidFill>
                  <a:srgbClr val="FFFF00"/>
                </a:solidFill>
                <a:latin typeface="Arial" pitchFamily="34" charset="0"/>
              </a:rPr>
              <a:t>EDUCAÇÃO </a:t>
            </a:r>
          </a:p>
          <a:p>
            <a:pPr algn="ctr">
              <a:spcBef>
                <a:spcPct val="50000"/>
              </a:spcBef>
            </a:pPr>
            <a:r>
              <a:rPr lang="pt-BR" sz="3200">
                <a:solidFill>
                  <a:srgbClr val="FFFF00"/>
                </a:solidFill>
                <a:latin typeface="Arial" pitchFamily="34" charset="0"/>
              </a:rPr>
              <a:t>SUPERIOR</a:t>
            </a:r>
            <a:endParaRPr lang="pt-BR" sz="2400">
              <a:solidFill>
                <a:srgbClr val="FFFF00"/>
              </a:solidFill>
            </a:endParaRPr>
          </a:p>
        </p:txBody>
      </p:sp>
      <p:sp>
        <p:nvSpPr>
          <p:cNvPr id="67591" name="Text Box 7"/>
          <p:cNvSpPr txBox="1">
            <a:spLocks noChangeArrowheads="1"/>
          </p:cNvSpPr>
          <p:nvPr/>
        </p:nvSpPr>
        <p:spPr bwMode="auto">
          <a:xfrm>
            <a:off x="3276600" y="4495800"/>
            <a:ext cx="2263775" cy="1311275"/>
          </a:xfrm>
          <a:prstGeom prst="rect">
            <a:avLst/>
          </a:prstGeom>
          <a:solidFill>
            <a:srgbClr val="333399"/>
          </a:solidFill>
          <a:ln w="9525">
            <a:noFill/>
            <a:miter lim="800000"/>
            <a:headEnd/>
            <a:tailEnd/>
          </a:ln>
          <a:effectLst/>
        </p:spPr>
        <p:txBody>
          <a:bodyPr wrap="none" anchor="ctr">
            <a:spAutoFit/>
          </a:bodyPr>
          <a:lstStyle/>
          <a:p>
            <a:pPr algn="ctr">
              <a:spcBef>
                <a:spcPct val="50000"/>
              </a:spcBef>
            </a:pPr>
            <a:r>
              <a:rPr lang="pt-BR" sz="3200">
                <a:solidFill>
                  <a:srgbClr val="FFFF00"/>
                </a:solidFill>
                <a:latin typeface="Arial" pitchFamily="34" charset="0"/>
              </a:rPr>
              <a:t>PESQUISA</a:t>
            </a:r>
          </a:p>
          <a:p>
            <a:pPr algn="ctr">
              <a:spcBef>
                <a:spcPct val="50000"/>
              </a:spcBef>
            </a:pPr>
            <a:r>
              <a:rPr lang="pt-BR" sz="3200">
                <a:solidFill>
                  <a:srgbClr val="FFFF00"/>
                </a:solidFill>
                <a:latin typeface="Arial" pitchFamily="34" charset="0"/>
              </a:rPr>
              <a:t>APLICADA</a:t>
            </a:r>
            <a:endParaRPr lang="pt-BR" sz="2400">
              <a:solidFill>
                <a:srgbClr val="FFFF00"/>
              </a:solidFill>
            </a:endParaRPr>
          </a:p>
        </p:txBody>
      </p:sp>
      <p:sp>
        <p:nvSpPr>
          <p:cNvPr id="67592" name="Line 8"/>
          <p:cNvSpPr>
            <a:spLocks noChangeShapeType="1"/>
          </p:cNvSpPr>
          <p:nvPr/>
        </p:nvSpPr>
        <p:spPr bwMode="auto">
          <a:xfrm flipV="1">
            <a:off x="2590800" y="1066800"/>
            <a:ext cx="533400" cy="457200"/>
          </a:xfrm>
          <a:prstGeom prst="line">
            <a:avLst/>
          </a:prstGeom>
          <a:noFill/>
          <a:ln w="63500">
            <a:solidFill>
              <a:srgbClr val="FF3300"/>
            </a:solidFill>
            <a:round/>
            <a:headEnd/>
            <a:tailEnd type="triangle" w="med" len="med"/>
          </a:ln>
          <a:effectLst/>
        </p:spPr>
        <p:txBody>
          <a:bodyPr wrap="none" anchor="ctr"/>
          <a:lstStyle/>
          <a:p>
            <a:endParaRPr lang="pt-BR"/>
          </a:p>
        </p:txBody>
      </p:sp>
      <p:sp>
        <p:nvSpPr>
          <p:cNvPr id="67593" name="Line 9"/>
          <p:cNvSpPr>
            <a:spLocks noChangeShapeType="1"/>
          </p:cNvSpPr>
          <p:nvPr/>
        </p:nvSpPr>
        <p:spPr bwMode="auto">
          <a:xfrm>
            <a:off x="5791200" y="838200"/>
            <a:ext cx="685800" cy="381000"/>
          </a:xfrm>
          <a:prstGeom prst="line">
            <a:avLst/>
          </a:prstGeom>
          <a:noFill/>
          <a:ln w="63500">
            <a:solidFill>
              <a:srgbClr val="FF3300"/>
            </a:solidFill>
            <a:round/>
            <a:headEnd/>
            <a:tailEnd type="triangle" w="med" len="med"/>
          </a:ln>
          <a:effectLst/>
        </p:spPr>
        <p:txBody>
          <a:bodyPr wrap="none" anchor="ctr"/>
          <a:lstStyle/>
          <a:p>
            <a:endParaRPr lang="pt-BR"/>
          </a:p>
        </p:txBody>
      </p:sp>
      <p:sp>
        <p:nvSpPr>
          <p:cNvPr id="67594" name="Line 10"/>
          <p:cNvSpPr>
            <a:spLocks noChangeShapeType="1"/>
          </p:cNvSpPr>
          <p:nvPr/>
        </p:nvSpPr>
        <p:spPr bwMode="auto">
          <a:xfrm flipH="1">
            <a:off x="6705600" y="2438400"/>
            <a:ext cx="228600" cy="914400"/>
          </a:xfrm>
          <a:prstGeom prst="line">
            <a:avLst/>
          </a:prstGeom>
          <a:noFill/>
          <a:ln w="63500">
            <a:solidFill>
              <a:srgbClr val="FF3300"/>
            </a:solidFill>
            <a:round/>
            <a:headEnd/>
            <a:tailEnd type="triangle" w="med" len="med"/>
          </a:ln>
          <a:effectLst/>
        </p:spPr>
        <p:txBody>
          <a:bodyPr wrap="none" anchor="ctr"/>
          <a:lstStyle/>
          <a:p>
            <a:endParaRPr lang="pt-BR"/>
          </a:p>
        </p:txBody>
      </p:sp>
      <p:sp>
        <p:nvSpPr>
          <p:cNvPr id="67595" name="Line 11"/>
          <p:cNvSpPr>
            <a:spLocks noChangeShapeType="1"/>
          </p:cNvSpPr>
          <p:nvPr/>
        </p:nvSpPr>
        <p:spPr bwMode="auto">
          <a:xfrm flipH="1" flipV="1">
            <a:off x="2514600" y="4343400"/>
            <a:ext cx="838200" cy="762000"/>
          </a:xfrm>
          <a:prstGeom prst="line">
            <a:avLst/>
          </a:prstGeom>
          <a:noFill/>
          <a:ln w="63500">
            <a:solidFill>
              <a:srgbClr val="FF3300"/>
            </a:solidFill>
            <a:round/>
            <a:headEnd/>
            <a:tailEnd type="triangle" w="med" len="med"/>
          </a:ln>
          <a:effectLst/>
        </p:spPr>
        <p:txBody>
          <a:bodyPr wrap="none" anchor="ctr"/>
          <a:lstStyle/>
          <a:p>
            <a:endParaRPr lang="pt-BR"/>
          </a:p>
        </p:txBody>
      </p:sp>
      <p:sp>
        <p:nvSpPr>
          <p:cNvPr id="67596" name="Text Box 12"/>
          <p:cNvSpPr txBox="1">
            <a:spLocks noChangeArrowheads="1"/>
          </p:cNvSpPr>
          <p:nvPr/>
        </p:nvSpPr>
        <p:spPr bwMode="auto">
          <a:xfrm>
            <a:off x="381000" y="3276600"/>
            <a:ext cx="2036763" cy="1311275"/>
          </a:xfrm>
          <a:prstGeom prst="rect">
            <a:avLst/>
          </a:prstGeom>
          <a:solidFill>
            <a:srgbClr val="333399"/>
          </a:solidFill>
          <a:ln w="9525">
            <a:noFill/>
            <a:miter lim="800000"/>
            <a:headEnd/>
            <a:tailEnd/>
          </a:ln>
          <a:effectLst/>
        </p:spPr>
        <p:txBody>
          <a:bodyPr wrap="none" anchor="ctr">
            <a:spAutoFit/>
          </a:bodyPr>
          <a:lstStyle/>
          <a:p>
            <a:pPr algn="ctr">
              <a:spcBef>
                <a:spcPct val="50000"/>
              </a:spcBef>
            </a:pPr>
            <a:r>
              <a:rPr lang="pt-BR" sz="3200">
                <a:solidFill>
                  <a:srgbClr val="FFFF00"/>
                </a:solidFill>
                <a:latin typeface="Arial" pitchFamily="34" charset="0"/>
              </a:rPr>
              <a:t>USUÁRIO</a:t>
            </a:r>
          </a:p>
          <a:p>
            <a:pPr algn="ctr">
              <a:spcBef>
                <a:spcPct val="50000"/>
              </a:spcBef>
            </a:pPr>
            <a:r>
              <a:rPr lang="pt-BR" sz="3200">
                <a:solidFill>
                  <a:srgbClr val="FFFF00"/>
                </a:solidFill>
                <a:latin typeface="Arial" pitchFamily="34" charset="0"/>
              </a:rPr>
              <a:t>FINAL</a:t>
            </a:r>
            <a:endParaRPr lang="pt-BR" sz="2400">
              <a:solidFill>
                <a:srgbClr val="FFFF00"/>
              </a:solidFill>
            </a:endParaRPr>
          </a:p>
        </p:txBody>
      </p:sp>
      <p:sp>
        <p:nvSpPr>
          <p:cNvPr id="67597" name="Text Box 13"/>
          <p:cNvSpPr txBox="1">
            <a:spLocks noChangeArrowheads="1"/>
          </p:cNvSpPr>
          <p:nvPr/>
        </p:nvSpPr>
        <p:spPr bwMode="auto">
          <a:xfrm>
            <a:off x="5867400" y="5029200"/>
            <a:ext cx="2541588" cy="457200"/>
          </a:xfrm>
          <a:prstGeom prst="rect">
            <a:avLst/>
          </a:prstGeom>
          <a:solidFill>
            <a:srgbClr val="333399"/>
          </a:solidFill>
          <a:ln w="9525">
            <a:noFill/>
            <a:miter lim="800000"/>
            <a:headEnd/>
            <a:tailEnd/>
          </a:ln>
          <a:effectLst/>
        </p:spPr>
        <p:txBody>
          <a:bodyPr wrap="none" anchor="ctr">
            <a:spAutoFit/>
          </a:bodyPr>
          <a:lstStyle/>
          <a:p>
            <a:pPr algn="ctr">
              <a:spcBef>
                <a:spcPct val="50000"/>
              </a:spcBef>
            </a:pPr>
            <a:r>
              <a:rPr lang="pt-BR" sz="2400">
                <a:solidFill>
                  <a:srgbClr val="66CCFF"/>
                </a:solidFill>
                <a:latin typeface="Arial" pitchFamily="34" charset="0"/>
              </a:rPr>
              <a:t>Des. Tecnológico</a:t>
            </a:r>
            <a:endParaRPr lang="pt-BR" sz="3200">
              <a:solidFill>
                <a:srgbClr val="FFFF00"/>
              </a:solidFill>
              <a:latin typeface="Arial" pitchFamily="34" charset="0"/>
            </a:endParaRPr>
          </a:p>
        </p:txBody>
      </p:sp>
      <p:sp>
        <p:nvSpPr>
          <p:cNvPr id="67598" name="Line 14"/>
          <p:cNvSpPr>
            <a:spLocks noChangeShapeType="1"/>
          </p:cNvSpPr>
          <p:nvPr/>
        </p:nvSpPr>
        <p:spPr bwMode="auto">
          <a:xfrm flipH="1">
            <a:off x="5791200" y="4572000"/>
            <a:ext cx="762000" cy="457200"/>
          </a:xfrm>
          <a:prstGeom prst="line">
            <a:avLst/>
          </a:prstGeom>
          <a:noFill/>
          <a:ln w="63500">
            <a:solidFill>
              <a:srgbClr val="FF3300"/>
            </a:solidFill>
            <a:round/>
            <a:headEnd/>
            <a:tailEnd type="triangle" w="med" len="med"/>
          </a:ln>
          <a:effectLst/>
        </p:spPr>
        <p:txBody>
          <a:bodyPr wrap="none" anchor="ctr"/>
          <a:lstStyle/>
          <a:p>
            <a:endParaRPr lang="pt-BR"/>
          </a:p>
        </p:txBody>
      </p:sp>
      <p:sp>
        <p:nvSpPr>
          <p:cNvPr id="67599" name="Text Box 15"/>
          <p:cNvSpPr txBox="1">
            <a:spLocks noChangeArrowheads="1"/>
          </p:cNvSpPr>
          <p:nvPr/>
        </p:nvSpPr>
        <p:spPr bwMode="auto">
          <a:xfrm>
            <a:off x="838200" y="4800600"/>
            <a:ext cx="2101850" cy="1004888"/>
          </a:xfrm>
          <a:prstGeom prst="rect">
            <a:avLst/>
          </a:prstGeom>
          <a:solidFill>
            <a:srgbClr val="333399"/>
          </a:solidFill>
          <a:ln w="9525">
            <a:noFill/>
            <a:miter lim="800000"/>
            <a:headEnd/>
            <a:tailEnd/>
          </a:ln>
          <a:effectLst/>
        </p:spPr>
        <p:txBody>
          <a:bodyPr wrap="none" anchor="ctr">
            <a:spAutoFit/>
          </a:bodyPr>
          <a:lstStyle/>
          <a:p>
            <a:pPr algn="ctr">
              <a:spcBef>
                <a:spcPct val="50000"/>
              </a:spcBef>
            </a:pPr>
            <a:r>
              <a:rPr lang="pt-BR" sz="2400">
                <a:solidFill>
                  <a:srgbClr val="66CCFF"/>
                </a:solidFill>
                <a:latin typeface="Arial" pitchFamily="34" charset="0"/>
              </a:rPr>
              <a:t>Transferência</a:t>
            </a:r>
          </a:p>
          <a:p>
            <a:pPr algn="ctr">
              <a:spcBef>
                <a:spcPct val="50000"/>
              </a:spcBef>
            </a:pPr>
            <a:r>
              <a:rPr lang="pt-BR" sz="2400">
                <a:solidFill>
                  <a:srgbClr val="66CCFF"/>
                </a:solidFill>
                <a:latin typeface="Arial" pitchFamily="34" charset="0"/>
              </a:rPr>
              <a:t>de Tecnologia</a:t>
            </a:r>
            <a:endParaRPr lang="pt-BR" sz="3200">
              <a:solidFill>
                <a:srgbClr val="FFFF00"/>
              </a:solidFill>
              <a:latin typeface="Arial" pitchFamily="34" charset="0"/>
            </a:endParaRPr>
          </a:p>
        </p:txBody>
      </p:sp>
      <p:sp>
        <p:nvSpPr>
          <p:cNvPr id="67600" name="Line 16"/>
          <p:cNvSpPr>
            <a:spLocks noChangeShapeType="1"/>
          </p:cNvSpPr>
          <p:nvPr/>
        </p:nvSpPr>
        <p:spPr bwMode="auto">
          <a:xfrm flipV="1">
            <a:off x="2362200" y="3352800"/>
            <a:ext cx="914400" cy="533400"/>
          </a:xfrm>
          <a:prstGeom prst="line">
            <a:avLst/>
          </a:prstGeom>
          <a:noFill/>
          <a:ln w="63500">
            <a:solidFill>
              <a:srgbClr val="FF3300"/>
            </a:solidFill>
            <a:round/>
            <a:headEnd/>
            <a:tailEnd type="triangle" w="med" len="med"/>
          </a:ln>
          <a:effectLst/>
        </p:spPr>
        <p:txBody>
          <a:bodyPr wrap="none" anchor="ctr"/>
          <a:lstStyle/>
          <a:p>
            <a:endParaRPr lang="pt-BR"/>
          </a:p>
        </p:txBody>
      </p:sp>
      <p:sp>
        <p:nvSpPr>
          <p:cNvPr id="67601" name="Text Box 17"/>
          <p:cNvSpPr txBox="1">
            <a:spLocks noChangeArrowheads="1"/>
          </p:cNvSpPr>
          <p:nvPr/>
        </p:nvSpPr>
        <p:spPr bwMode="auto">
          <a:xfrm>
            <a:off x="2819400" y="2667000"/>
            <a:ext cx="3248025" cy="1282700"/>
          </a:xfrm>
          <a:prstGeom prst="rect">
            <a:avLst/>
          </a:prstGeom>
          <a:solidFill>
            <a:srgbClr val="FFFF00"/>
          </a:solidFill>
          <a:ln w="9525">
            <a:noFill/>
            <a:miter lim="800000"/>
            <a:headEnd/>
            <a:tailEnd/>
          </a:ln>
          <a:effectLst/>
        </p:spPr>
        <p:txBody>
          <a:bodyPr wrap="none" anchor="ctr">
            <a:spAutoFit/>
          </a:bodyPr>
          <a:lstStyle/>
          <a:p>
            <a:pPr algn="ctr">
              <a:spcBef>
                <a:spcPct val="50000"/>
              </a:spcBef>
            </a:pPr>
            <a:r>
              <a:rPr lang="pt-BR" sz="2400" b="1">
                <a:solidFill>
                  <a:srgbClr val="FF3300"/>
                </a:solidFill>
                <a:latin typeface="Arial" pitchFamily="34" charset="0"/>
              </a:rPr>
              <a:t>DESENVOLVIMENTO</a:t>
            </a:r>
            <a:endParaRPr lang="pt-BR" sz="2400" b="1">
              <a:solidFill>
                <a:srgbClr val="FFFF00"/>
              </a:solidFill>
              <a:latin typeface="Arial" pitchFamily="34" charset="0"/>
            </a:endParaRPr>
          </a:p>
          <a:p>
            <a:pPr algn="ctr">
              <a:spcBef>
                <a:spcPct val="50000"/>
              </a:spcBef>
            </a:pPr>
            <a:r>
              <a:rPr lang="pt-BR" sz="1800" b="1">
                <a:solidFill>
                  <a:srgbClr val="0000FF"/>
                </a:solidFill>
                <a:latin typeface="Arial" pitchFamily="34" charset="0"/>
              </a:rPr>
              <a:t>ECONÔMICO E </a:t>
            </a:r>
          </a:p>
          <a:p>
            <a:pPr algn="ctr">
              <a:spcBef>
                <a:spcPct val="50000"/>
              </a:spcBef>
            </a:pPr>
            <a:r>
              <a:rPr lang="pt-BR" sz="1800" b="1">
                <a:solidFill>
                  <a:srgbClr val="0000FF"/>
                </a:solidFill>
                <a:latin typeface="Arial" pitchFamily="34" charset="0"/>
              </a:rPr>
              <a:t>SOCIAL</a:t>
            </a:r>
            <a:endParaRPr lang="pt-BR" sz="2400">
              <a:solidFill>
                <a:srgbClr val="FFFF00"/>
              </a:solidFill>
            </a:endParaRPr>
          </a:p>
        </p:txBody>
      </p:sp>
      <p:sp>
        <p:nvSpPr>
          <p:cNvPr id="67602" name="Text Box 18"/>
          <p:cNvSpPr txBox="1">
            <a:spLocks noChangeArrowheads="1"/>
          </p:cNvSpPr>
          <p:nvPr/>
        </p:nvSpPr>
        <p:spPr bwMode="auto">
          <a:xfrm>
            <a:off x="6977063" y="2667000"/>
            <a:ext cx="2166937" cy="457200"/>
          </a:xfrm>
          <a:prstGeom prst="rect">
            <a:avLst/>
          </a:prstGeom>
          <a:solidFill>
            <a:srgbClr val="333399"/>
          </a:solidFill>
          <a:ln w="9525">
            <a:noFill/>
            <a:miter lim="800000"/>
            <a:headEnd/>
            <a:tailEnd/>
          </a:ln>
          <a:effectLst/>
        </p:spPr>
        <p:txBody>
          <a:bodyPr wrap="none" anchor="ctr">
            <a:spAutoFit/>
          </a:bodyPr>
          <a:lstStyle/>
          <a:p>
            <a:pPr algn="ctr">
              <a:spcBef>
                <a:spcPct val="50000"/>
              </a:spcBef>
            </a:pPr>
            <a:r>
              <a:rPr lang="pt-BR" sz="2400">
                <a:solidFill>
                  <a:srgbClr val="66CCFF"/>
                </a:solidFill>
                <a:latin typeface="Arial" pitchFamily="34" charset="0"/>
              </a:rPr>
              <a:t>Des. Científico</a:t>
            </a:r>
            <a:endParaRPr lang="pt-BR" sz="3200">
              <a:solidFill>
                <a:srgbClr val="FFFF00"/>
              </a:solidFill>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7587"/>
                                        </p:tgtEl>
                                        <p:attrNameLst>
                                          <p:attrName>style.visibility</p:attrName>
                                        </p:attrNameLst>
                                      </p:cBhvr>
                                      <p:to>
                                        <p:strVal val="visible"/>
                                      </p:to>
                                    </p:set>
                                  </p:childTnLst>
                                </p:cTn>
                              </p:par>
                            </p:childTnLst>
                          </p:cTn>
                        </p:par>
                        <p:par>
                          <p:cTn id="7" fill="hold">
                            <p:stCondLst>
                              <p:cond delay="500"/>
                            </p:stCondLst>
                            <p:childTnLst>
                              <p:par>
                                <p:cTn id="8" presetID="2" presetClass="entr" presetSubtype="8" fill="hold" grpId="0" nodeType="afterEffect">
                                  <p:stCondLst>
                                    <p:cond delay="0"/>
                                  </p:stCondLst>
                                  <p:childTnLst>
                                    <p:set>
                                      <p:cBhvr>
                                        <p:cTn id="9" dur="1" fill="hold">
                                          <p:stCondLst>
                                            <p:cond delay="0"/>
                                          </p:stCondLst>
                                        </p:cTn>
                                        <p:tgtEl>
                                          <p:spTgt spid="67592"/>
                                        </p:tgtEl>
                                        <p:attrNameLst>
                                          <p:attrName>style.visibility</p:attrName>
                                        </p:attrNameLst>
                                      </p:cBhvr>
                                      <p:to>
                                        <p:strVal val="visible"/>
                                      </p:to>
                                    </p:set>
                                    <p:anim calcmode="lin" valueType="num">
                                      <p:cBhvr additive="base">
                                        <p:cTn id="10" dur="500" fill="hold"/>
                                        <p:tgtEl>
                                          <p:spTgt spid="67592"/>
                                        </p:tgtEl>
                                        <p:attrNameLst>
                                          <p:attrName>ppt_x</p:attrName>
                                        </p:attrNameLst>
                                      </p:cBhvr>
                                      <p:tavLst>
                                        <p:tav tm="0">
                                          <p:val>
                                            <p:strVal val="0-#ppt_w/2"/>
                                          </p:val>
                                        </p:tav>
                                        <p:tav tm="100000">
                                          <p:val>
                                            <p:strVal val="#ppt_x"/>
                                          </p:val>
                                        </p:tav>
                                      </p:tavLst>
                                    </p:anim>
                                    <p:anim calcmode="lin" valueType="num">
                                      <p:cBhvr additive="base">
                                        <p:cTn id="11" dur="500" fill="hold"/>
                                        <p:tgtEl>
                                          <p:spTgt spid="67592"/>
                                        </p:tgtEl>
                                        <p:attrNameLst>
                                          <p:attrName>ppt_y</p:attrName>
                                        </p:attrNameLst>
                                      </p:cBhvr>
                                      <p:tavLst>
                                        <p:tav tm="0">
                                          <p:val>
                                            <p:strVal val="#ppt_y"/>
                                          </p:val>
                                        </p:tav>
                                        <p:tav tm="100000">
                                          <p:val>
                                            <p:strVal val="#ppt_y"/>
                                          </p:val>
                                        </p:tav>
                                      </p:tavLst>
                                    </p:anim>
                                  </p:childTnLst>
                                </p:cTn>
                              </p:par>
                            </p:childTnLst>
                          </p:cTn>
                        </p:par>
                        <p:par>
                          <p:cTn id="12" fill="hold">
                            <p:stCondLst>
                              <p:cond delay="1000"/>
                            </p:stCondLst>
                            <p:childTnLst>
                              <p:par>
                                <p:cTn id="13" presetID="2" presetClass="entr" presetSubtype="8" fill="hold" grpId="0" nodeType="afterEffect">
                                  <p:stCondLst>
                                    <p:cond delay="0"/>
                                  </p:stCondLst>
                                  <p:childTnLst>
                                    <p:set>
                                      <p:cBhvr>
                                        <p:cTn id="14" dur="1" fill="hold">
                                          <p:stCondLst>
                                            <p:cond delay="0"/>
                                          </p:stCondLst>
                                        </p:cTn>
                                        <p:tgtEl>
                                          <p:spTgt spid="67588"/>
                                        </p:tgtEl>
                                        <p:attrNameLst>
                                          <p:attrName>style.visibility</p:attrName>
                                        </p:attrNameLst>
                                      </p:cBhvr>
                                      <p:to>
                                        <p:strVal val="visible"/>
                                      </p:to>
                                    </p:set>
                                    <p:anim calcmode="lin" valueType="num">
                                      <p:cBhvr additive="base">
                                        <p:cTn id="15" dur="500" fill="hold"/>
                                        <p:tgtEl>
                                          <p:spTgt spid="67588"/>
                                        </p:tgtEl>
                                        <p:attrNameLst>
                                          <p:attrName>ppt_x</p:attrName>
                                        </p:attrNameLst>
                                      </p:cBhvr>
                                      <p:tavLst>
                                        <p:tav tm="0">
                                          <p:val>
                                            <p:strVal val="0-#ppt_w/2"/>
                                          </p:val>
                                        </p:tav>
                                        <p:tav tm="100000">
                                          <p:val>
                                            <p:strVal val="#ppt_x"/>
                                          </p:val>
                                        </p:tav>
                                      </p:tavLst>
                                    </p:anim>
                                    <p:anim calcmode="lin" valueType="num">
                                      <p:cBhvr additive="base">
                                        <p:cTn id="16" dur="500" fill="hold"/>
                                        <p:tgtEl>
                                          <p:spTgt spid="67588"/>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 presetClass="entr" presetSubtype="8" fill="hold" grpId="0" nodeType="afterEffect">
                                  <p:stCondLst>
                                    <p:cond delay="0"/>
                                  </p:stCondLst>
                                  <p:childTnLst>
                                    <p:set>
                                      <p:cBhvr>
                                        <p:cTn id="19" dur="1" fill="hold">
                                          <p:stCondLst>
                                            <p:cond delay="0"/>
                                          </p:stCondLst>
                                        </p:cTn>
                                        <p:tgtEl>
                                          <p:spTgt spid="67593"/>
                                        </p:tgtEl>
                                        <p:attrNameLst>
                                          <p:attrName>style.visibility</p:attrName>
                                        </p:attrNameLst>
                                      </p:cBhvr>
                                      <p:to>
                                        <p:strVal val="visible"/>
                                      </p:to>
                                    </p:set>
                                    <p:anim calcmode="lin" valueType="num">
                                      <p:cBhvr additive="base">
                                        <p:cTn id="20" dur="500" fill="hold"/>
                                        <p:tgtEl>
                                          <p:spTgt spid="67593"/>
                                        </p:tgtEl>
                                        <p:attrNameLst>
                                          <p:attrName>ppt_x</p:attrName>
                                        </p:attrNameLst>
                                      </p:cBhvr>
                                      <p:tavLst>
                                        <p:tav tm="0">
                                          <p:val>
                                            <p:strVal val="0-#ppt_w/2"/>
                                          </p:val>
                                        </p:tav>
                                        <p:tav tm="100000">
                                          <p:val>
                                            <p:strVal val="#ppt_x"/>
                                          </p:val>
                                        </p:tav>
                                      </p:tavLst>
                                    </p:anim>
                                    <p:anim calcmode="lin" valueType="num">
                                      <p:cBhvr additive="base">
                                        <p:cTn id="21" dur="500" fill="hold"/>
                                        <p:tgtEl>
                                          <p:spTgt spid="67593"/>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2" presetClass="entr" presetSubtype="8" fill="hold" grpId="0" nodeType="afterEffect">
                                  <p:stCondLst>
                                    <p:cond delay="0"/>
                                  </p:stCondLst>
                                  <p:childTnLst>
                                    <p:set>
                                      <p:cBhvr>
                                        <p:cTn id="24" dur="1" fill="hold">
                                          <p:stCondLst>
                                            <p:cond delay="0"/>
                                          </p:stCondLst>
                                        </p:cTn>
                                        <p:tgtEl>
                                          <p:spTgt spid="67590"/>
                                        </p:tgtEl>
                                        <p:attrNameLst>
                                          <p:attrName>style.visibility</p:attrName>
                                        </p:attrNameLst>
                                      </p:cBhvr>
                                      <p:to>
                                        <p:strVal val="visible"/>
                                      </p:to>
                                    </p:set>
                                    <p:anim calcmode="lin" valueType="num">
                                      <p:cBhvr additive="base">
                                        <p:cTn id="25" dur="500" fill="hold"/>
                                        <p:tgtEl>
                                          <p:spTgt spid="67590"/>
                                        </p:tgtEl>
                                        <p:attrNameLst>
                                          <p:attrName>ppt_x</p:attrName>
                                        </p:attrNameLst>
                                      </p:cBhvr>
                                      <p:tavLst>
                                        <p:tav tm="0">
                                          <p:val>
                                            <p:strVal val="0-#ppt_w/2"/>
                                          </p:val>
                                        </p:tav>
                                        <p:tav tm="100000">
                                          <p:val>
                                            <p:strVal val="#ppt_x"/>
                                          </p:val>
                                        </p:tav>
                                      </p:tavLst>
                                    </p:anim>
                                    <p:anim calcmode="lin" valueType="num">
                                      <p:cBhvr additive="base">
                                        <p:cTn id="26" dur="500" fill="hold"/>
                                        <p:tgtEl>
                                          <p:spTgt spid="67590"/>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2" presetClass="entr" presetSubtype="8" fill="hold" grpId="0" nodeType="afterEffect">
                                  <p:stCondLst>
                                    <p:cond delay="0"/>
                                  </p:stCondLst>
                                  <p:childTnLst>
                                    <p:set>
                                      <p:cBhvr>
                                        <p:cTn id="29" dur="1" fill="hold">
                                          <p:stCondLst>
                                            <p:cond delay="0"/>
                                          </p:stCondLst>
                                        </p:cTn>
                                        <p:tgtEl>
                                          <p:spTgt spid="67594"/>
                                        </p:tgtEl>
                                        <p:attrNameLst>
                                          <p:attrName>style.visibility</p:attrName>
                                        </p:attrNameLst>
                                      </p:cBhvr>
                                      <p:to>
                                        <p:strVal val="visible"/>
                                      </p:to>
                                    </p:set>
                                    <p:anim calcmode="lin" valueType="num">
                                      <p:cBhvr additive="base">
                                        <p:cTn id="30" dur="500" fill="hold"/>
                                        <p:tgtEl>
                                          <p:spTgt spid="67594"/>
                                        </p:tgtEl>
                                        <p:attrNameLst>
                                          <p:attrName>ppt_x</p:attrName>
                                        </p:attrNameLst>
                                      </p:cBhvr>
                                      <p:tavLst>
                                        <p:tav tm="0">
                                          <p:val>
                                            <p:strVal val="0-#ppt_w/2"/>
                                          </p:val>
                                        </p:tav>
                                        <p:tav tm="100000">
                                          <p:val>
                                            <p:strVal val="#ppt_x"/>
                                          </p:val>
                                        </p:tav>
                                      </p:tavLst>
                                    </p:anim>
                                    <p:anim calcmode="lin" valueType="num">
                                      <p:cBhvr additive="base">
                                        <p:cTn id="31" dur="500" fill="hold"/>
                                        <p:tgtEl>
                                          <p:spTgt spid="67594"/>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67589"/>
                                        </p:tgtEl>
                                        <p:attrNameLst>
                                          <p:attrName>style.visibility</p:attrName>
                                        </p:attrNameLst>
                                      </p:cBhvr>
                                      <p:to>
                                        <p:strVal val="visible"/>
                                      </p:to>
                                    </p:set>
                                    <p:anim calcmode="lin" valueType="num">
                                      <p:cBhvr additive="base">
                                        <p:cTn id="36" dur="500" fill="hold"/>
                                        <p:tgtEl>
                                          <p:spTgt spid="67589"/>
                                        </p:tgtEl>
                                        <p:attrNameLst>
                                          <p:attrName>ppt_x</p:attrName>
                                        </p:attrNameLst>
                                      </p:cBhvr>
                                      <p:tavLst>
                                        <p:tav tm="0">
                                          <p:val>
                                            <p:strVal val="0-#ppt_w/2"/>
                                          </p:val>
                                        </p:tav>
                                        <p:tav tm="100000">
                                          <p:val>
                                            <p:strVal val="#ppt_x"/>
                                          </p:val>
                                        </p:tav>
                                      </p:tavLst>
                                    </p:anim>
                                    <p:anim calcmode="lin" valueType="num">
                                      <p:cBhvr additive="base">
                                        <p:cTn id="37" dur="500" fill="hold"/>
                                        <p:tgtEl>
                                          <p:spTgt spid="67589"/>
                                        </p:tgtEl>
                                        <p:attrNameLst>
                                          <p:attrName>ppt_y</p:attrName>
                                        </p:attrNameLst>
                                      </p:cBhvr>
                                      <p:tavLst>
                                        <p:tav tm="0">
                                          <p:val>
                                            <p:strVal val="#ppt_y"/>
                                          </p:val>
                                        </p:tav>
                                        <p:tav tm="100000">
                                          <p:val>
                                            <p:strVal val="#ppt_y"/>
                                          </p:val>
                                        </p:tav>
                                      </p:tavLst>
                                    </p:anim>
                                  </p:childTnLst>
                                </p:cTn>
                              </p:par>
                            </p:childTnLst>
                          </p:cTn>
                        </p:par>
                        <p:par>
                          <p:cTn id="38" fill="hold">
                            <p:stCondLst>
                              <p:cond delay="500"/>
                            </p:stCondLst>
                            <p:childTnLst>
                              <p:par>
                                <p:cTn id="39" presetID="2" presetClass="entr" presetSubtype="8" fill="hold" grpId="0" nodeType="afterEffect">
                                  <p:stCondLst>
                                    <p:cond delay="0"/>
                                  </p:stCondLst>
                                  <p:childTnLst>
                                    <p:set>
                                      <p:cBhvr>
                                        <p:cTn id="40" dur="1" fill="hold">
                                          <p:stCondLst>
                                            <p:cond delay="0"/>
                                          </p:stCondLst>
                                        </p:cTn>
                                        <p:tgtEl>
                                          <p:spTgt spid="67602"/>
                                        </p:tgtEl>
                                        <p:attrNameLst>
                                          <p:attrName>style.visibility</p:attrName>
                                        </p:attrNameLst>
                                      </p:cBhvr>
                                      <p:to>
                                        <p:strVal val="visible"/>
                                      </p:to>
                                    </p:set>
                                    <p:anim calcmode="lin" valueType="num">
                                      <p:cBhvr additive="base">
                                        <p:cTn id="41" dur="500" fill="hold"/>
                                        <p:tgtEl>
                                          <p:spTgt spid="67602"/>
                                        </p:tgtEl>
                                        <p:attrNameLst>
                                          <p:attrName>ppt_x</p:attrName>
                                        </p:attrNameLst>
                                      </p:cBhvr>
                                      <p:tavLst>
                                        <p:tav tm="0">
                                          <p:val>
                                            <p:strVal val="0-#ppt_w/2"/>
                                          </p:val>
                                        </p:tav>
                                        <p:tav tm="100000">
                                          <p:val>
                                            <p:strVal val="#ppt_x"/>
                                          </p:val>
                                        </p:tav>
                                      </p:tavLst>
                                    </p:anim>
                                    <p:anim calcmode="lin" valueType="num">
                                      <p:cBhvr additive="base">
                                        <p:cTn id="42" dur="500" fill="hold"/>
                                        <p:tgtEl>
                                          <p:spTgt spid="67602"/>
                                        </p:tgtEl>
                                        <p:attrNameLst>
                                          <p:attrName>ppt_y</p:attrName>
                                        </p:attrNameLst>
                                      </p:cBhvr>
                                      <p:tavLst>
                                        <p:tav tm="0">
                                          <p:val>
                                            <p:strVal val="#ppt_y"/>
                                          </p:val>
                                        </p:tav>
                                        <p:tav tm="100000">
                                          <p:val>
                                            <p:strVal val="#ppt_y"/>
                                          </p:val>
                                        </p:tav>
                                      </p:tavLst>
                                    </p:anim>
                                  </p:childTnLst>
                                </p:cTn>
                              </p:par>
                            </p:childTnLst>
                          </p:cTn>
                        </p:par>
                        <p:par>
                          <p:cTn id="43" fill="hold">
                            <p:stCondLst>
                              <p:cond delay="1000"/>
                            </p:stCondLst>
                            <p:childTnLst>
                              <p:par>
                                <p:cTn id="44" presetID="2" presetClass="entr" presetSubtype="8" fill="hold" grpId="0" nodeType="afterEffect">
                                  <p:stCondLst>
                                    <p:cond delay="0"/>
                                  </p:stCondLst>
                                  <p:childTnLst>
                                    <p:set>
                                      <p:cBhvr>
                                        <p:cTn id="45" dur="1" fill="hold">
                                          <p:stCondLst>
                                            <p:cond delay="0"/>
                                          </p:stCondLst>
                                        </p:cTn>
                                        <p:tgtEl>
                                          <p:spTgt spid="67598"/>
                                        </p:tgtEl>
                                        <p:attrNameLst>
                                          <p:attrName>style.visibility</p:attrName>
                                        </p:attrNameLst>
                                      </p:cBhvr>
                                      <p:to>
                                        <p:strVal val="visible"/>
                                      </p:to>
                                    </p:set>
                                    <p:anim calcmode="lin" valueType="num">
                                      <p:cBhvr additive="base">
                                        <p:cTn id="46" dur="500" fill="hold"/>
                                        <p:tgtEl>
                                          <p:spTgt spid="67598"/>
                                        </p:tgtEl>
                                        <p:attrNameLst>
                                          <p:attrName>ppt_x</p:attrName>
                                        </p:attrNameLst>
                                      </p:cBhvr>
                                      <p:tavLst>
                                        <p:tav tm="0">
                                          <p:val>
                                            <p:strVal val="0-#ppt_w/2"/>
                                          </p:val>
                                        </p:tav>
                                        <p:tav tm="100000">
                                          <p:val>
                                            <p:strVal val="#ppt_x"/>
                                          </p:val>
                                        </p:tav>
                                      </p:tavLst>
                                    </p:anim>
                                    <p:anim calcmode="lin" valueType="num">
                                      <p:cBhvr additive="base">
                                        <p:cTn id="47" dur="500" fill="hold"/>
                                        <p:tgtEl>
                                          <p:spTgt spid="67598"/>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8" fill="hold" grpId="0" nodeType="clickEffect">
                                  <p:stCondLst>
                                    <p:cond delay="0"/>
                                  </p:stCondLst>
                                  <p:childTnLst>
                                    <p:set>
                                      <p:cBhvr>
                                        <p:cTn id="51" dur="1" fill="hold">
                                          <p:stCondLst>
                                            <p:cond delay="0"/>
                                          </p:stCondLst>
                                        </p:cTn>
                                        <p:tgtEl>
                                          <p:spTgt spid="67591"/>
                                        </p:tgtEl>
                                        <p:attrNameLst>
                                          <p:attrName>style.visibility</p:attrName>
                                        </p:attrNameLst>
                                      </p:cBhvr>
                                      <p:to>
                                        <p:strVal val="visible"/>
                                      </p:to>
                                    </p:set>
                                    <p:anim calcmode="lin" valueType="num">
                                      <p:cBhvr additive="base">
                                        <p:cTn id="52" dur="500" fill="hold"/>
                                        <p:tgtEl>
                                          <p:spTgt spid="67591"/>
                                        </p:tgtEl>
                                        <p:attrNameLst>
                                          <p:attrName>ppt_x</p:attrName>
                                        </p:attrNameLst>
                                      </p:cBhvr>
                                      <p:tavLst>
                                        <p:tav tm="0">
                                          <p:val>
                                            <p:strVal val="0-#ppt_w/2"/>
                                          </p:val>
                                        </p:tav>
                                        <p:tav tm="100000">
                                          <p:val>
                                            <p:strVal val="#ppt_x"/>
                                          </p:val>
                                        </p:tav>
                                      </p:tavLst>
                                    </p:anim>
                                    <p:anim calcmode="lin" valueType="num">
                                      <p:cBhvr additive="base">
                                        <p:cTn id="53" dur="500" fill="hold"/>
                                        <p:tgtEl>
                                          <p:spTgt spid="67591"/>
                                        </p:tgtEl>
                                        <p:attrNameLst>
                                          <p:attrName>ppt_y</p:attrName>
                                        </p:attrNameLst>
                                      </p:cBhvr>
                                      <p:tavLst>
                                        <p:tav tm="0">
                                          <p:val>
                                            <p:strVal val="#ppt_y"/>
                                          </p:val>
                                        </p:tav>
                                        <p:tav tm="100000">
                                          <p:val>
                                            <p:strVal val="#ppt_y"/>
                                          </p:val>
                                        </p:tav>
                                      </p:tavLst>
                                    </p:anim>
                                  </p:childTnLst>
                                </p:cTn>
                              </p:par>
                            </p:childTnLst>
                          </p:cTn>
                        </p:par>
                        <p:par>
                          <p:cTn id="54" fill="hold">
                            <p:stCondLst>
                              <p:cond delay="500"/>
                            </p:stCondLst>
                            <p:childTnLst>
                              <p:par>
                                <p:cTn id="55" presetID="2" presetClass="entr" presetSubtype="8" fill="hold" grpId="0" nodeType="afterEffect">
                                  <p:stCondLst>
                                    <p:cond delay="0"/>
                                  </p:stCondLst>
                                  <p:childTnLst>
                                    <p:set>
                                      <p:cBhvr>
                                        <p:cTn id="56" dur="1" fill="hold">
                                          <p:stCondLst>
                                            <p:cond delay="0"/>
                                          </p:stCondLst>
                                        </p:cTn>
                                        <p:tgtEl>
                                          <p:spTgt spid="67597"/>
                                        </p:tgtEl>
                                        <p:attrNameLst>
                                          <p:attrName>style.visibility</p:attrName>
                                        </p:attrNameLst>
                                      </p:cBhvr>
                                      <p:to>
                                        <p:strVal val="visible"/>
                                      </p:to>
                                    </p:set>
                                    <p:anim calcmode="lin" valueType="num">
                                      <p:cBhvr additive="base">
                                        <p:cTn id="57" dur="500" fill="hold"/>
                                        <p:tgtEl>
                                          <p:spTgt spid="67597"/>
                                        </p:tgtEl>
                                        <p:attrNameLst>
                                          <p:attrName>ppt_x</p:attrName>
                                        </p:attrNameLst>
                                      </p:cBhvr>
                                      <p:tavLst>
                                        <p:tav tm="0">
                                          <p:val>
                                            <p:strVal val="0-#ppt_w/2"/>
                                          </p:val>
                                        </p:tav>
                                        <p:tav tm="100000">
                                          <p:val>
                                            <p:strVal val="#ppt_x"/>
                                          </p:val>
                                        </p:tav>
                                      </p:tavLst>
                                    </p:anim>
                                    <p:anim calcmode="lin" valueType="num">
                                      <p:cBhvr additive="base">
                                        <p:cTn id="58" dur="500" fill="hold"/>
                                        <p:tgtEl>
                                          <p:spTgt spid="67597"/>
                                        </p:tgtEl>
                                        <p:attrNameLst>
                                          <p:attrName>ppt_y</p:attrName>
                                        </p:attrNameLst>
                                      </p:cBhvr>
                                      <p:tavLst>
                                        <p:tav tm="0">
                                          <p:val>
                                            <p:strVal val="#ppt_y"/>
                                          </p:val>
                                        </p:tav>
                                        <p:tav tm="100000">
                                          <p:val>
                                            <p:strVal val="#ppt_y"/>
                                          </p:val>
                                        </p:tav>
                                      </p:tavLst>
                                    </p:anim>
                                  </p:childTnLst>
                                </p:cTn>
                              </p:par>
                            </p:childTnLst>
                          </p:cTn>
                        </p:par>
                        <p:par>
                          <p:cTn id="59" fill="hold">
                            <p:stCondLst>
                              <p:cond delay="1000"/>
                            </p:stCondLst>
                            <p:childTnLst>
                              <p:par>
                                <p:cTn id="60" presetID="2" presetClass="entr" presetSubtype="8" fill="hold" grpId="0" nodeType="afterEffect">
                                  <p:stCondLst>
                                    <p:cond delay="0"/>
                                  </p:stCondLst>
                                  <p:childTnLst>
                                    <p:set>
                                      <p:cBhvr>
                                        <p:cTn id="61" dur="1" fill="hold">
                                          <p:stCondLst>
                                            <p:cond delay="0"/>
                                          </p:stCondLst>
                                        </p:cTn>
                                        <p:tgtEl>
                                          <p:spTgt spid="67595"/>
                                        </p:tgtEl>
                                        <p:attrNameLst>
                                          <p:attrName>style.visibility</p:attrName>
                                        </p:attrNameLst>
                                      </p:cBhvr>
                                      <p:to>
                                        <p:strVal val="visible"/>
                                      </p:to>
                                    </p:set>
                                    <p:anim calcmode="lin" valueType="num">
                                      <p:cBhvr additive="base">
                                        <p:cTn id="62" dur="500" fill="hold"/>
                                        <p:tgtEl>
                                          <p:spTgt spid="67595"/>
                                        </p:tgtEl>
                                        <p:attrNameLst>
                                          <p:attrName>ppt_x</p:attrName>
                                        </p:attrNameLst>
                                      </p:cBhvr>
                                      <p:tavLst>
                                        <p:tav tm="0">
                                          <p:val>
                                            <p:strVal val="0-#ppt_w/2"/>
                                          </p:val>
                                        </p:tav>
                                        <p:tav tm="100000">
                                          <p:val>
                                            <p:strVal val="#ppt_x"/>
                                          </p:val>
                                        </p:tav>
                                      </p:tavLst>
                                    </p:anim>
                                    <p:anim calcmode="lin" valueType="num">
                                      <p:cBhvr additive="base">
                                        <p:cTn id="63" dur="500" fill="hold"/>
                                        <p:tgtEl>
                                          <p:spTgt spid="67595"/>
                                        </p:tgtEl>
                                        <p:attrNameLst>
                                          <p:attrName>ppt_y</p:attrName>
                                        </p:attrNameLst>
                                      </p:cBhvr>
                                      <p:tavLst>
                                        <p:tav tm="0">
                                          <p:val>
                                            <p:strVal val="#ppt_y"/>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8" fill="hold" grpId="0" nodeType="clickEffect">
                                  <p:stCondLst>
                                    <p:cond delay="0"/>
                                  </p:stCondLst>
                                  <p:childTnLst>
                                    <p:set>
                                      <p:cBhvr>
                                        <p:cTn id="67" dur="1" fill="hold">
                                          <p:stCondLst>
                                            <p:cond delay="0"/>
                                          </p:stCondLst>
                                        </p:cTn>
                                        <p:tgtEl>
                                          <p:spTgt spid="67596"/>
                                        </p:tgtEl>
                                        <p:attrNameLst>
                                          <p:attrName>style.visibility</p:attrName>
                                        </p:attrNameLst>
                                      </p:cBhvr>
                                      <p:to>
                                        <p:strVal val="visible"/>
                                      </p:to>
                                    </p:set>
                                    <p:anim calcmode="lin" valueType="num">
                                      <p:cBhvr additive="base">
                                        <p:cTn id="68" dur="500" fill="hold"/>
                                        <p:tgtEl>
                                          <p:spTgt spid="67596"/>
                                        </p:tgtEl>
                                        <p:attrNameLst>
                                          <p:attrName>ppt_x</p:attrName>
                                        </p:attrNameLst>
                                      </p:cBhvr>
                                      <p:tavLst>
                                        <p:tav tm="0">
                                          <p:val>
                                            <p:strVal val="0-#ppt_w/2"/>
                                          </p:val>
                                        </p:tav>
                                        <p:tav tm="100000">
                                          <p:val>
                                            <p:strVal val="#ppt_x"/>
                                          </p:val>
                                        </p:tav>
                                      </p:tavLst>
                                    </p:anim>
                                    <p:anim calcmode="lin" valueType="num">
                                      <p:cBhvr additive="base">
                                        <p:cTn id="69" dur="500" fill="hold"/>
                                        <p:tgtEl>
                                          <p:spTgt spid="67596"/>
                                        </p:tgtEl>
                                        <p:attrNameLst>
                                          <p:attrName>ppt_y</p:attrName>
                                        </p:attrNameLst>
                                      </p:cBhvr>
                                      <p:tavLst>
                                        <p:tav tm="0">
                                          <p:val>
                                            <p:strVal val="#ppt_y"/>
                                          </p:val>
                                        </p:tav>
                                        <p:tav tm="100000">
                                          <p:val>
                                            <p:strVal val="#ppt_y"/>
                                          </p:val>
                                        </p:tav>
                                      </p:tavLst>
                                    </p:anim>
                                  </p:childTnLst>
                                </p:cTn>
                              </p:par>
                            </p:childTnLst>
                          </p:cTn>
                        </p:par>
                        <p:par>
                          <p:cTn id="70" fill="hold">
                            <p:stCondLst>
                              <p:cond delay="500"/>
                            </p:stCondLst>
                            <p:childTnLst>
                              <p:par>
                                <p:cTn id="71" presetID="2" presetClass="entr" presetSubtype="8" fill="hold" grpId="0" nodeType="afterEffect">
                                  <p:stCondLst>
                                    <p:cond delay="0"/>
                                  </p:stCondLst>
                                  <p:childTnLst>
                                    <p:set>
                                      <p:cBhvr>
                                        <p:cTn id="72" dur="1" fill="hold">
                                          <p:stCondLst>
                                            <p:cond delay="0"/>
                                          </p:stCondLst>
                                        </p:cTn>
                                        <p:tgtEl>
                                          <p:spTgt spid="67599"/>
                                        </p:tgtEl>
                                        <p:attrNameLst>
                                          <p:attrName>style.visibility</p:attrName>
                                        </p:attrNameLst>
                                      </p:cBhvr>
                                      <p:to>
                                        <p:strVal val="visible"/>
                                      </p:to>
                                    </p:set>
                                    <p:anim calcmode="lin" valueType="num">
                                      <p:cBhvr additive="base">
                                        <p:cTn id="73" dur="500" fill="hold"/>
                                        <p:tgtEl>
                                          <p:spTgt spid="67599"/>
                                        </p:tgtEl>
                                        <p:attrNameLst>
                                          <p:attrName>ppt_x</p:attrName>
                                        </p:attrNameLst>
                                      </p:cBhvr>
                                      <p:tavLst>
                                        <p:tav tm="0">
                                          <p:val>
                                            <p:strVal val="0-#ppt_w/2"/>
                                          </p:val>
                                        </p:tav>
                                        <p:tav tm="100000">
                                          <p:val>
                                            <p:strVal val="#ppt_x"/>
                                          </p:val>
                                        </p:tav>
                                      </p:tavLst>
                                    </p:anim>
                                    <p:anim calcmode="lin" valueType="num">
                                      <p:cBhvr additive="base">
                                        <p:cTn id="74" dur="500" fill="hold"/>
                                        <p:tgtEl>
                                          <p:spTgt spid="67599"/>
                                        </p:tgtEl>
                                        <p:attrNameLst>
                                          <p:attrName>ppt_y</p:attrName>
                                        </p:attrNameLst>
                                      </p:cBhvr>
                                      <p:tavLst>
                                        <p:tav tm="0">
                                          <p:val>
                                            <p:strVal val="#ppt_y"/>
                                          </p:val>
                                        </p:tav>
                                        <p:tav tm="100000">
                                          <p:val>
                                            <p:strVal val="#ppt_y"/>
                                          </p:val>
                                        </p:tav>
                                      </p:tavLst>
                                    </p:anim>
                                  </p:childTnLst>
                                </p:cTn>
                              </p:par>
                            </p:childTnLst>
                          </p:cTn>
                        </p:par>
                        <p:par>
                          <p:cTn id="75" fill="hold">
                            <p:stCondLst>
                              <p:cond delay="1000"/>
                            </p:stCondLst>
                            <p:childTnLst>
                              <p:par>
                                <p:cTn id="76" presetID="2" presetClass="entr" presetSubtype="8" fill="hold" grpId="0" nodeType="afterEffect">
                                  <p:stCondLst>
                                    <p:cond delay="0"/>
                                  </p:stCondLst>
                                  <p:childTnLst>
                                    <p:set>
                                      <p:cBhvr>
                                        <p:cTn id="77" dur="1" fill="hold">
                                          <p:stCondLst>
                                            <p:cond delay="0"/>
                                          </p:stCondLst>
                                        </p:cTn>
                                        <p:tgtEl>
                                          <p:spTgt spid="67600"/>
                                        </p:tgtEl>
                                        <p:attrNameLst>
                                          <p:attrName>style.visibility</p:attrName>
                                        </p:attrNameLst>
                                      </p:cBhvr>
                                      <p:to>
                                        <p:strVal val="visible"/>
                                      </p:to>
                                    </p:set>
                                    <p:anim calcmode="lin" valueType="num">
                                      <p:cBhvr additive="base">
                                        <p:cTn id="78" dur="500" fill="hold"/>
                                        <p:tgtEl>
                                          <p:spTgt spid="67600"/>
                                        </p:tgtEl>
                                        <p:attrNameLst>
                                          <p:attrName>ppt_x</p:attrName>
                                        </p:attrNameLst>
                                      </p:cBhvr>
                                      <p:tavLst>
                                        <p:tav tm="0">
                                          <p:val>
                                            <p:strVal val="0-#ppt_w/2"/>
                                          </p:val>
                                        </p:tav>
                                        <p:tav tm="100000">
                                          <p:val>
                                            <p:strVal val="#ppt_x"/>
                                          </p:val>
                                        </p:tav>
                                      </p:tavLst>
                                    </p:anim>
                                    <p:anim calcmode="lin" valueType="num">
                                      <p:cBhvr additive="base">
                                        <p:cTn id="79" dur="500" fill="hold"/>
                                        <p:tgtEl>
                                          <p:spTgt spid="67600"/>
                                        </p:tgtEl>
                                        <p:attrNameLst>
                                          <p:attrName>ppt_y</p:attrName>
                                        </p:attrNameLst>
                                      </p:cBhvr>
                                      <p:tavLst>
                                        <p:tav tm="0">
                                          <p:val>
                                            <p:strVal val="#ppt_y"/>
                                          </p:val>
                                        </p:tav>
                                        <p:tav tm="100000">
                                          <p:val>
                                            <p:strVal val="#ppt_y"/>
                                          </p:val>
                                        </p:tav>
                                      </p:tavLst>
                                    </p:anim>
                                  </p:childTnLst>
                                </p:cTn>
                              </p:par>
                            </p:childTnLst>
                          </p:cTn>
                        </p:par>
                        <p:par>
                          <p:cTn id="80" fill="hold">
                            <p:stCondLst>
                              <p:cond delay="1500"/>
                            </p:stCondLst>
                            <p:childTnLst>
                              <p:par>
                                <p:cTn id="81" presetID="3" presetClass="entr" presetSubtype="10" fill="hold" grpId="0" nodeType="afterEffect">
                                  <p:stCondLst>
                                    <p:cond delay="2000"/>
                                  </p:stCondLst>
                                  <p:childTnLst>
                                    <p:set>
                                      <p:cBhvr>
                                        <p:cTn id="82" dur="1" fill="hold">
                                          <p:stCondLst>
                                            <p:cond delay="0"/>
                                          </p:stCondLst>
                                        </p:cTn>
                                        <p:tgtEl>
                                          <p:spTgt spid="67601"/>
                                        </p:tgtEl>
                                        <p:attrNameLst>
                                          <p:attrName>style.visibility</p:attrName>
                                        </p:attrNameLst>
                                      </p:cBhvr>
                                      <p:to>
                                        <p:strVal val="visible"/>
                                      </p:to>
                                    </p:set>
                                    <p:animEffect transition="in" filter="blinds(horizontal)">
                                      <p:cBhvr>
                                        <p:cTn id="83" dur="500"/>
                                        <p:tgtEl>
                                          <p:spTgt spid="676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7" grpId="0" animBg="1" autoUpdateAnimBg="0"/>
      <p:bldP spid="67588" grpId="0" animBg="1" autoUpdateAnimBg="0"/>
      <p:bldP spid="67589" grpId="0" animBg="1" autoUpdateAnimBg="0"/>
      <p:bldP spid="67590" grpId="0" animBg="1" autoUpdateAnimBg="0"/>
      <p:bldP spid="67591" grpId="0" animBg="1" autoUpdateAnimBg="0"/>
      <p:bldP spid="67592" grpId="0" animBg="1"/>
      <p:bldP spid="67593" grpId="0" animBg="1"/>
      <p:bldP spid="67594" grpId="0" animBg="1"/>
      <p:bldP spid="67595" grpId="0" animBg="1"/>
      <p:bldP spid="67596" grpId="0" animBg="1" autoUpdateAnimBg="0"/>
      <p:bldP spid="67597" grpId="0" animBg="1" autoUpdateAnimBg="0"/>
      <p:bldP spid="67598" grpId="0" animBg="1"/>
      <p:bldP spid="67599" grpId="0" animBg="1" autoUpdateAnimBg="0"/>
      <p:bldP spid="67600" grpId="0" animBg="1"/>
      <p:bldP spid="67601" grpId="0" animBg="1" autoUpdateAnimBg="0"/>
      <p:bldP spid="67602" grpId="0" animBg="1"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8" name="Rectangle 6"/>
          <p:cNvSpPr>
            <a:spLocks noChangeArrowheads="1"/>
          </p:cNvSpPr>
          <p:nvPr/>
        </p:nvSpPr>
        <p:spPr bwMode="auto">
          <a:xfrm>
            <a:off x="0" y="0"/>
            <a:ext cx="9144000" cy="6858000"/>
          </a:xfrm>
          <a:prstGeom prst="rect">
            <a:avLst/>
          </a:prstGeom>
          <a:gradFill rotWithShape="0">
            <a:gsLst>
              <a:gs pos="0">
                <a:schemeClr val="accent2">
                  <a:gamma/>
                  <a:shade val="46275"/>
                  <a:invGamma/>
                </a:schemeClr>
              </a:gs>
              <a:gs pos="50000">
                <a:schemeClr val="accent2"/>
              </a:gs>
              <a:gs pos="100000">
                <a:schemeClr val="accent2">
                  <a:gamma/>
                  <a:shade val="46275"/>
                  <a:invGamma/>
                </a:schemeClr>
              </a:gs>
            </a:gsLst>
            <a:lin ang="5400000" scaled="1"/>
          </a:gradFill>
          <a:ln w="9525">
            <a:solidFill>
              <a:schemeClr val="tx1"/>
            </a:solidFill>
            <a:miter lim="800000"/>
            <a:headEnd/>
            <a:tailEnd/>
          </a:ln>
          <a:effectLst/>
        </p:spPr>
        <p:txBody>
          <a:bodyPr wrap="none" anchor="ctr"/>
          <a:lstStyle/>
          <a:p>
            <a:endParaRPr lang="pt-BR"/>
          </a:p>
        </p:txBody>
      </p:sp>
      <p:sp>
        <p:nvSpPr>
          <p:cNvPr id="69634" name="Text Box 2"/>
          <p:cNvSpPr txBox="1">
            <a:spLocks noChangeArrowheads="1"/>
          </p:cNvSpPr>
          <p:nvPr/>
        </p:nvSpPr>
        <p:spPr bwMode="auto">
          <a:xfrm>
            <a:off x="1066800" y="685800"/>
            <a:ext cx="6477000" cy="1190625"/>
          </a:xfrm>
          <a:prstGeom prst="rect">
            <a:avLst/>
          </a:prstGeom>
          <a:solidFill>
            <a:srgbClr val="000054">
              <a:alpha val="50000"/>
            </a:srgbClr>
          </a:solidFill>
          <a:ln w="9525">
            <a:noFill/>
            <a:miter lim="800000"/>
            <a:headEnd/>
            <a:tailEnd/>
          </a:ln>
          <a:effectLst/>
        </p:spPr>
        <p:txBody>
          <a:bodyPr>
            <a:spAutoFit/>
          </a:bodyPr>
          <a:lstStyle/>
          <a:p>
            <a:pPr algn="ctr">
              <a:spcBef>
                <a:spcPct val="50000"/>
              </a:spcBef>
            </a:pPr>
            <a:r>
              <a:rPr lang="pt-BR" sz="3600">
                <a:solidFill>
                  <a:srgbClr val="FFFF99"/>
                </a:solidFill>
                <a:latin typeface="Arial" pitchFamily="34" charset="0"/>
              </a:rPr>
              <a:t>INVESTIMENTO EM TECNOLOGIA</a:t>
            </a:r>
            <a:endParaRPr lang="pt-BR" sz="3200">
              <a:solidFill>
                <a:srgbClr val="FFFF99"/>
              </a:solidFill>
            </a:endParaRPr>
          </a:p>
        </p:txBody>
      </p:sp>
      <p:sp>
        <p:nvSpPr>
          <p:cNvPr id="69635" name="Text Box 3"/>
          <p:cNvSpPr txBox="1">
            <a:spLocks noChangeArrowheads="1"/>
          </p:cNvSpPr>
          <p:nvPr/>
        </p:nvSpPr>
        <p:spPr bwMode="auto">
          <a:xfrm>
            <a:off x="2133600" y="4114800"/>
            <a:ext cx="6477000" cy="1190625"/>
          </a:xfrm>
          <a:prstGeom prst="rect">
            <a:avLst/>
          </a:prstGeom>
          <a:solidFill>
            <a:srgbClr val="000054">
              <a:alpha val="50000"/>
            </a:srgbClr>
          </a:solidFill>
          <a:ln w="9525">
            <a:noFill/>
            <a:miter lim="800000"/>
            <a:headEnd/>
            <a:tailEnd/>
          </a:ln>
          <a:effectLst/>
        </p:spPr>
        <p:txBody>
          <a:bodyPr>
            <a:spAutoFit/>
          </a:bodyPr>
          <a:lstStyle/>
          <a:p>
            <a:pPr algn="ctr">
              <a:spcBef>
                <a:spcPct val="50000"/>
              </a:spcBef>
            </a:pPr>
            <a:r>
              <a:rPr lang="pt-BR" sz="3600">
                <a:solidFill>
                  <a:srgbClr val="FFFF99"/>
                </a:solidFill>
                <a:latin typeface="Arial" pitchFamily="34" charset="0"/>
              </a:rPr>
              <a:t>TRANSFERÊNCIA PARA PRODUÇÃO</a:t>
            </a:r>
            <a:endParaRPr lang="pt-BR" sz="3200">
              <a:solidFill>
                <a:srgbClr val="FFFF99"/>
              </a:solidFill>
            </a:endParaRPr>
          </a:p>
        </p:txBody>
      </p:sp>
      <p:sp>
        <p:nvSpPr>
          <p:cNvPr id="69636" name="Text Box 4"/>
          <p:cNvSpPr txBox="1">
            <a:spLocks noChangeArrowheads="1"/>
          </p:cNvSpPr>
          <p:nvPr/>
        </p:nvSpPr>
        <p:spPr bwMode="auto">
          <a:xfrm>
            <a:off x="1752600" y="2362200"/>
            <a:ext cx="6477000" cy="1190625"/>
          </a:xfrm>
          <a:prstGeom prst="rect">
            <a:avLst/>
          </a:prstGeom>
          <a:solidFill>
            <a:srgbClr val="000054">
              <a:alpha val="50000"/>
            </a:srgbClr>
          </a:solidFill>
          <a:ln w="9525">
            <a:noFill/>
            <a:miter lim="800000"/>
            <a:headEnd/>
            <a:tailEnd/>
          </a:ln>
          <a:effectLst/>
        </p:spPr>
        <p:txBody>
          <a:bodyPr>
            <a:spAutoFit/>
          </a:bodyPr>
          <a:lstStyle/>
          <a:p>
            <a:pPr algn="ctr">
              <a:spcBef>
                <a:spcPct val="50000"/>
              </a:spcBef>
            </a:pPr>
            <a:r>
              <a:rPr lang="pt-BR" sz="3600">
                <a:solidFill>
                  <a:srgbClr val="FFFF99"/>
                </a:solidFill>
                <a:latin typeface="Arial" pitchFamily="34" charset="0"/>
              </a:rPr>
              <a:t>CRIAÇÃO DE COMPETÊNCIAS</a:t>
            </a:r>
            <a:endParaRPr lang="pt-BR" sz="3200">
              <a:solidFill>
                <a:srgbClr val="FFFF99"/>
              </a:solidFill>
            </a:endParaRPr>
          </a:p>
        </p:txBody>
      </p:sp>
      <p:sp>
        <p:nvSpPr>
          <p:cNvPr id="69637" name="Line 5"/>
          <p:cNvSpPr>
            <a:spLocks noChangeShapeType="1"/>
          </p:cNvSpPr>
          <p:nvPr/>
        </p:nvSpPr>
        <p:spPr bwMode="auto">
          <a:xfrm>
            <a:off x="1295400" y="1219200"/>
            <a:ext cx="1371600" cy="3581400"/>
          </a:xfrm>
          <a:prstGeom prst="line">
            <a:avLst/>
          </a:prstGeom>
          <a:noFill/>
          <a:ln w="101600">
            <a:solidFill>
              <a:srgbClr val="FFFF00"/>
            </a:solidFill>
            <a:round/>
            <a:headEnd/>
            <a:tailEnd type="triangle" w="med" len="med"/>
          </a:ln>
          <a:effectLst/>
        </p:spPr>
        <p:txBody>
          <a:bodyPr wrap="none" anchor="ctr"/>
          <a:lstStyle/>
          <a:p>
            <a:endParaRPr lang="pt-B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9634"/>
                                        </p:tgtEl>
                                        <p:attrNameLst>
                                          <p:attrName>style.visibility</p:attrName>
                                        </p:attrNameLst>
                                      </p:cBhvr>
                                      <p:to>
                                        <p:strVal val="visible"/>
                                      </p:to>
                                    </p:set>
                                    <p:anim calcmode="lin" valueType="num">
                                      <p:cBhvr additive="base">
                                        <p:cTn id="7" dur="500" fill="hold"/>
                                        <p:tgtEl>
                                          <p:spTgt spid="69634"/>
                                        </p:tgtEl>
                                        <p:attrNameLst>
                                          <p:attrName>ppt_x</p:attrName>
                                        </p:attrNameLst>
                                      </p:cBhvr>
                                      <p:tavLst>
                                        <p:tav tm="0">
                                          <p:val>
                                            <p:strVal val="0-#ppt_w/2"/>
                                          </p:val>
                                        </p:tav>
                                        <p:tav tm="100000">
                                          <p:val>
                                            <p:strVal val="#ppt_x"/>
                                          </p:val>
                                        </p:tav>
                                      </p:tavLst>
                                    </p:anim>
                                    <p:anim calcmode="lin" valueType="num">
                                      <p:cBhvr additive="base">
                                        <p:cTn id="8" dur="500" fill="hold"/>
                                        <p:tgtEl>
                                          <p:spTgt spid="6963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69636"/>
                                        </p:tgtEl>
                                        <p:attrNameLst>
                                          <p:attrName>style.visibility</p:attrName>
                                        </p:attrNameLst>
                                      </p:cBhvr>
                                      <p:to>
                                        <p:strVal val="visible"/>
                                      </p:to>
                                    </p:set>
                                    <p:anim calcmode="lin" valueType="num">
                                      <p:cBhvr additive="base">
                                        <p:cTn id="12" dur="500" fill="hold"/>
                                        <p:tgtEl>
                                          <p:spTgt spid="69636"/>
                                        </p:tgtEl>
                                        <p:attrNameLst>
                                          <p:attrName>ppt_x</p:attrName>
                                        </p:attrNameLst>
                                      </p:cBhvr>
                                      <p:tavLst>
                                        <p:tav tm="0">
                                          <p:val>
                                            <p:strVal val="0-#ppt_w/2"/>
                                          </p:val>
                                        </p:tav>
                                        <p:tav tm="100000">
                                          <p:val>
                                            <p:strVal val="#ppt_x"/>
                                          </p:val>
                                        </p:tav>
                                      </p:tavLst>
                                    </p:anim>
                                    <p:anim calcmode="lin" valueType="num">
                                      <p:cBhvr additive="base">
                                        <p:cTn id="13" dur="500" fill="hold"/>
                                        <p:tgtEl>
                                          <p:spTgt spid="6963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69635"/>
                                        </p:tgtEl>
                                        <p:attrNameLst>
                                          <p:attrName>style.visibility</p:attrName>
                                        </p:attrNameLst>
                                      </p:cBhvr>
                                      <p:to>
                                        <p:strVal val="visible"/>
                                      </p:to>
                                    </p:set>
                                    <p:anim calcmode="lin" valueType="num">
                                      <p:cBhvr additive="base">
                                        <p:cTn id="17" dur="500" fill="hold"/>
                                        <p:tgtEl>
                                          <p:spTgt spid="69635"/>
                                        </p:tgtEl>
                                        <p:attrNameLst>
                                          <p:attrName>ppt_x</p:attrName>
                                        </p:attrNameLst>
                                      </p:cBhvr>
                                      <p:tavLst>
                                        <p:tav tm="0">
                                          <p:val>
                                            <p:strVal val="0-#ppt_w/2"/>
                                          </p:val>
                                        </p:tav>
                                        <p:tav tm="100000">
                                          <p:val>
                                            <p:strVal val="#ppt_x"/>
                                          </p:val>
                                        </p:tav>
                                      </p:tavLst>
                                    </p:anim>
                                    <p:anim calcmode="lin" valueType="num">
                                      <p:cBhvr additive="base">
                                        <p:cTn id="18" dur="500" fill="hold"/>
                                        <p:tgtEl>
                                          <p:spTgt spid="69635"/>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1" presetClass="entr" presetSubtype="0" fill="hold" grpId="0" nodeType="afterEffect">
                                  <p:stCondLst>
                                    <p:cond delay="0"/>
                                  </p:stCondLst>
                                  <p:childTnLst>
                                    <p:set>
                                      <p:cBhvr>
                                        <p:cTn id="21" dur="1" fill="hold">
                                          <p:stCondLst>
                                            <p:cond delay="499"/>
                                          </p:stCondLst>
                                        </p:cTn>
                                        <p:tgtEl>
                                          <p:spTgt spid="696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4" grpId="0" animBg="1" autoUpdateAnimBg="0"/>
      <p:bldP spid="69635" grpId="0" animBg="1" autoUpdateAnimBg="0"/>
      <p:bldP spid="69636" grpId="0" animBg="1" autoUpdateAnimBg="0"/>
      <p:bldP spid="6963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4"/>
          <p:cNvSpPr>
            <a:spLocks noChangeArrowheads="1"/>
          </p:cNvSpPr>
          <p:nvPr/>
        </p:nvSpPr>
        <p:spPr bwMode="auto">
          <a:xfrm>
            <a:off x="0" y="0"/>
            <a:ext cx="9144000" cy="6858000"/>
          </a:xfrm>
          <a:prstGeom prst="rect">
            <a:avLst/>
          </a:prstGeom>
          <a:gradFill rotWithShape="0">
            <a:gsLst>
              <a:gs pos="0">
                <a:schemeClr val="accent2">
                  <a:gamma/>
                  <a:shade val="46275"/>
                  <a:invGamma/>
                </a:schemeClr>
              </a:gs>
              <a:gs pos="50000">
                <a:schemeClr val="accent2"/>
              </a:gs>
              <a:gs pos="100000">
                <a:schemeClr val="accent2">
                  <a:gamma/>
                  <a:shade val="46275"/>
                  <a:invGamma/>
                </a:schemeClr>
              </a:gs>
            </a:gsLst>
            <a:lin ang="5400000" scaled="1"/>
          </a:gradFill>
          <a:ln w="9525">
            <a:solidFill>
              <a:schemeClr val="tx1"/>
            </a:solidFill>
            <a:miter lim="800000"/>
            <a:headEnd/>
            <a:tailEnd/>
          </a:ln>
          <a:effectLst/>
        </p:spPr>
        <p:txBody>
          <a:bodyPr wrap="none" anchor="ctr"/>
          <a:lstStyle/>
          <a:p>
            <a:endParaRPr lang="pt-BR"/>
          </a:p>
        </p:txBody>
      </p:sp>
      <p:sp>
        <p:nvSpPr>
          <p:cNvPr id="8197" name="Text Box 5"/>
          <p:cNvSpPr txBox="1">
            <a:spLocks noChangeArrowheads="1"/>
          </p:cNvSpPr>
          <p:nvPr/>
        </p:nvSpPr>
        <p:spPr bwMode="auto">
          <a:xfrm>
            <a:off x="914400" y="762000"/>
            <a:ext cx="7391400" cy="5310188"/>
          </a:xfrm>
          <a:prstGeom prst="rect">
            <a:avLst/>
          </a:prstGeom>
          <a:noFill/>
          <a:ln w="9525">
            <a:noFill/>
            <a:miter lim="800000"/>
            <a:headEnd/>
            <a:tailEnd/>
          </a:ln>
          <a:effectLst/>
        </p:spPr>
        <p:txBody>
          <a:bodyPr>
            <a:spAutoFit/>
          </a:bodyPr>
          <a:lstStyle/>
          <a:p>
            <a:pPr algn="ctr">
              <a:spcBef>
                <a:spcPct val="50000"/>
              </a:spcBef>
              <a:buFontTx/>
              <a:buChar char="•"/>
            </a:pPr>
            <a:r>
              <a:rPr lang="pt-BR" sz="3600" b="1">
                <a:solidFill>
                  <a:srgbClr val="FFFF00"/>
                </a:solidFill>
                <a:latin typeface="Arial" pitchFamily="34" charset="0"/>
              </a:rPr>
              <a:t>Patente a partir de Lab Pesquisa/Venda de Tecnologia</a:t>
            </a:r>
          </a:p>
          <a:p>
            <a:pPr algn="ctr">
              <a:spcBef>
                <a:spcPct val="50000"/>
              </a:spcBef>
              <a:buFontTx/>
              <a:buChar char="•"/>
            </a:pPr>
            <a:r>
              <a:rPr lang="pt-BR" sz="3600" b="1">
                <a:solidFill>
                  <a:srgbClr val="FFFF00"/>
                </a:solidFill>
                <a:latin typeface="Arial" pitchFamily="34" charset="0"/>
              </a:rPr>
              <a:t>Empresas Júniores/PET’s</a:t>
            </a:r>
          </a:p>
          <a:p>
            <a:pPr algn="ctr">
              <a:spcBef>
                <a:spcPct val="50000"/>
              </a:spcBef>
              <a:buFontTx/>
              <a:buChar char="•"/>
            </a:pPr>
            <a:r>
              <a:rPr lang="pt-BR" sz="3600" b="1">
                <a:solidFill>
                  <a:srgbClr val="FFFF00"/>
                </a:solidFill>
                <a:latin typeface="Arial" pitchFamily="34" charset="0"/>
              </a:rPr>
              <a:t>Coorperativismo Tecnológico</a:t>
            </a:r>
          </a:p>
          <a:p>
            <a:pPr algn="ctr">
              <a:spcBef>
                <a:spcPct val="50000"/>
              </a:spcBef>
              <a:buFontTx/>
              <a:buChar char="•"/>
            </a:pPr>
            <a:r>
              <a:rPr lang="pt-BR" sz="3600" b="1">
                <a:solidFill>
                  <a:srgbClr val="FFFF00"/>
                </a:solidFill>
                <a:latin typeface="Arial" pitchFamily="34" charset="0"/>
              </a:rPr>
              <a:t>Pré- Incubação</a:t>
            </a:r>
          </a:p>
          <a:p>
            <a:pPr algn="ctr">
              <a:spcBef>
                <a:spcPct val="50000"/>
              </a:spcBef>
              <a:buFontTx/>
              <a:buChar char="•"/>
            </a:pPr>
            <a:r>
              <a:rPr lang="pt-BR" sz="3600" b="1">
                <a:solidFill>
                  <a:srgbClr val="FFFF00"/>
                </a:solidFill>
                <a:latin typeface="Arial" pitchFamily="34" charset="0"/>
              </a:rPr>
              <a:t>Incubação</a:t>
            </a:r>
          </a:p>
          <a:p>
            <a:pPr algn="ctr">
              <a:spcBef>
                <a:spcPct val="50000"/>
              </a:spcBef>
              <a:buFontTx/>
              <a:buChar char="•"/>
            </a:pPr>
            <a:r>
              <a:rPr lang="pt-BR" sz="3600" b="1">
                <a:solidFill>
                  <a:srgbClr val="FFFF00"/>
                </a:solidFill>
                <a:latin typeface="Arial" pitchFamily="34" charset="0"/>
              </a:rPr>
              <a:t>Graduação</a:t>
            </a:r>
          </a:p>
        </p:txBody>
      </p:sp>
      <p:sp>
        <p:nvSpPr>
          <p:cNvPr id="8198" name="Line 6"/>
          <p:cNvSpPr>
            <a:spLocks noChangeShapeType="1"/>
          </p:cNvSpPr>
          <p:nvPr/>
        </p:nvSpPr>
        <p:spPr bwMode="auto">
          <a:xfrm>
            <a:off x="0" y="762000"/>
            <a:ext cx="1981200" cy="5257800"/>
          </a:xfrm>
          <a:prstGeom prst="line">
            <a:avLst/>
          </a:prstGeom>
          <a:noFill/>
          <a:ln w="63500">
            <a:solidFill>
              <a:srgbClr val="FFFF00"/>
            </a:solidFill>
            <a:round/>
            <a:headEnd/>
            <a:tailEnd type="triangle" w="med" len="med"/>
          </a:ln>
          <a:effectLst/>
        </p:spPr>
        <p:txBody>
          <a:bodyPr wrap="none" anchor="ctr"/>
          <a:lstStyle/>
          <a:p>
            <a:endParaRPr lang="pt-B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ppt_x"/>
                                          </p:val>
                                        </p:tav>
                                        <p:tav tm="100000">
                                          <p:val>
                                            <p:strVal val="#ppt_x"/>
                                          </p:val>
                                        </p:tav>
                                      </p:tavLst>
                                    </p:anim>
                                    <p:anim calcmode="lin" valueType="num">
                                      <p:cBhvr additive="base">
                                        <p:cTn id="8" dur="500" fill="hold"/>
                                        <p:tgtEl>
                                          <p:spTgt spid="819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50" name="Rectangle 30"/>
          <p:cNvSpPr>
            <a:spLocks noChangeArrowheads="1"/>
          </p:cNvSpPr>
          <p:nvPr/>
        </p:nvSpPr>
        <p:spPr bwMode="auto">
          <a:xfrm>
            <a:off x="0" y="0"/>
            <a:ext cx="9144000" cy="6858000"/>
          </a:xfrm>
          <a:prstGeom prst="rect">
            <a:avLst/>
          </a:prstGeom>
          <a:solidFill>
            <a:srgbClr val="0000FF"/>
          </a:solidFill>
          <a:ln w="9525">
            <a:solidFill>
              <a:schemeClr val="tx1"/>
            </a:solidFill>
            <a:miter lim="800000"/>
            <a:headEnd/>
            <a:tailEnd/>
          </a:ln>
          <a:effectLst/>
        </p:spPr>
        <p:txBody>
          <a:bodyPr wrap="none" anchor="ctr"/>
          <a:lstStyle/>
          <a:p>
            <a:endParaRPr lang="pt-BR"/>
          </a:p>
        </p:txBody>
      </p:sp>
      <p:sp>
        <p:nvSpPr>
          <p:cNvPr id="107522" name="Rectangle 2"/>
          <p:cNvSpPr>
            <a:spLocks noChangeArrowheads="1"/>
          </p:cNvSpPr>
          <p:nvPr/>
        </p:nvSpPr>
        <p:spPr bwMode="auto">
          <a:xfrm>
            <a:off x="1241425" y="6248400"/>
            <a:ext cx="1905000" cy="457200"/>
          </a:xfrm>
          <a:prstGeom prst="rect">
            <a:avLst/>
          </a:prstGeom>
          <a:noFill/>
          <a:ln w="12700">
            <a:noFill/>
            <a:miter lim="800000"/>
            <a:headEnd/>
            <a:tailEnd/>
          </a:ln>
          <a:effectLst/>
        </p:spPr>
        <p:txBody>
          <a:bodyPr wrap="none" anchor="ctr"/>
          <a:lstStyle/>
          <a:p>
            <a:endParaRPr lang="pt-BR"/>
          </a:p>
        </p:txBody>
      </p:sp>
      <p:sp>
        <p:nvSpPr>
          <p:cNvPr id="107523" name="Rectangle 3"/>
          <p:cNvSpPr>
            <a:spLocks noChangeArrowheads="1"/>
          </p:cNvSpPr>
          <p:nvPr/>
        </p:nvSpPr>
        <p:spPr bwMode="auto">
          <a:xfrm>
            <a:off x="3679825" y="6248400"/>
            <a:ext cx="2895600" cy="457200"/>
          </a:xfrm>
          <a:prstGeom prst="rect">
            <a:avLst/>
          </a:prstGeom>
          <a:noFill/>
          <a:ln w="12700">
            <a:noFill/>
            <a:miter lim="800000"/>
            <a:headEnd/>
            <a:tailEnd/>
          </a:ln>
          <a:effectLst/>
        </p:spPr>
        <p:txBody>
          <a:bodyPr wrap="none" anchor="ctr"/>
          <a:lstStyle/>
          <a:p>
            <a:endParaRPr lang="pt-BR"/>
          </a:p>
        </p:txBody>
      </p:sp>
      <p:sp>
        <p:nvSpPr>
          <p:cNvPr id="107524" name="Rectangle 4"/>
          <p:cNvSpPr>
            <a:spLocks noGrp="1" noChangeArrowheads="1"/>
          </p:cNvSpPr>
          <p:nvPr>
            <p:ph type="title"/>
          </p:nvPr>
        </p:nvSpPr>
        <p:spPr bwMode="auto">
          <a:xfrm>
            <a:off x="1631950" y="0"/>
            <a:ext cx="7512050" cy="1352550"/>
          </a:xfrm>
          <a:noFill/>
          <a:ln w="12700">
            <a:miter lim="800000"/>
            <a:headEnd/>
            <a:tailEnd/>
          </a:ln>
        </p:spPr>
        <p:txBody>
          <a:bodyPr vert="horz" wrap="square" lIns="90488" tIns="44450" rIns="90488" bIns="44450" numCol="1" anchor="ctr" anchorCtr="0" compatLnSpc="1">
            <a:prstTxWarp prst="textNoShape">
              <a:avLst/>
            </a:prstTxWarp>
          </a:bodyPr>
          <a:lstStyle/>
          <a:p>
            <a:r>
              <a:rPr lang="pt-BR" sz="2400" b="1">
                <a:solidFill>
                  <a:srgbClr val="FFFF99"/>
                </a:solidFill>
                <a:latin typeface="Arial Rounded MT Bold" pitchFamily="34" charset="0"/>
              </a:rPr>
              <a:t>Mecanismos de Interação e   Fluxo de Tecnologia na Relação  Universidade-Indústria</a:t>
            </a:r>
            <a:endParaRPr lang="pt-BR" sz="2400">
              <a:solidFill>
                <a:schemeClr val="tx1"/>
              </a:solidFill>
              <a:latin typeface="Arial Rounded MT Bold" pitchFamily="34" charset="0"/>
            </a:endParaRPr>
          </a:p>
        </p:txBody>
      </p:sp>
      <p:sp>
        <p:nvSpPr>
          <p:cNvPr id="107525" name="Rectangle 5"/>
          <p:cNvSpPr>
            <a:spLocks noChangeArrowheads="1"/>
          </p:cNvSpPr>
          <p:nvPr/>
        </p:nvSpPr>
        <p:spPr bwMode="auto">
          <a:xfrm>
            <a:off x="3327400" y="6378575"/>
            <a:ext cx="1031875" cy="363538"/>
          </a:xfrm>
          <a:prstGeom prst="rect">
            <a:avLst/>
          </a:prstGeom>
          <a:noFill/>
          <a:ln w="12700">
            <a:noFill/>
            <a:miter lim="800000"/>
            <a:headEnd/>
            <a:tailEnd/>
          </a:ln>
          <a:effectLst/>
        </p:spPr>
        <p:txBody>
          <a:bodyPr wrap="none" lIns="90488" tIns="44450" rIns="90488" bIns="44450">
            <a:spAutoFit/>
          </a:bodyPr>
          <a:lstStyle/>
          <a:p>
            <a:r>
              <a:rPr lang="pt-BR" sz="1800" b="1">
                <a:solidFill>
                  <a:srgbClr val="FF3300"/>
                </a:solidFill>
                <a:effectLst>
                  <a:outerShdw blurRad="38100" dist="38100" dir="2700000" algn="tl">
                    <a:srgbClr val="000000"/>
                  </a:outerShdw>
                </a:effectLst>
                <a:latin typeface="Arial" pitchFamily="34" charset="0"/>
              </a:rPr>
              <a:t>Período</a:t>
            </a:r>
          </a:p>
        </p:txBody>
      </p:sp>
      <p:sp>
        <p:nvSpPr>
          <p:cNvPr id="107526" name="Rectangle 6"/>
          <p:cNvSpPr>
            <a:spLocks noChangeArrowheads="1"/>
          </p:cNvSpPr>
          <p:nvPr/>
        </p:nvSpPr>
        <p:spPr bwMode="auto">
          <a:xfrm>
            <a:off x="1878013" y="3124200"/>
            <a:ext cx="1828800" cy="2514600"/>
          </a:xfrm>
          <a:prstGeom prst="rect">
            <a:avLst/>
          </a:prstGeom>
          <a:gradFill rotWithShape="0">
            <a:gsLst>
              <a:gs pos="0">
                <a:srgbClr val="FF6633"/>
              </a:gs>
              <a:gs pos="100000">
                <a:srgbClr val="FF6633">
                  <a:gamma/>
                  <a:shade val="0"/>
                  <a:invGamma/>
                </a:srgbClr>
              </a:gs>
            </a:gsLst>
            <a:lin ang="18900000" scaled="1"/>
          </a:gradFill>
          <a:ln w="12700">
            <a:noFill/>
            <a:miter lim="800000"/>
            <a:headEnd/>
            <a:tailEnd/>
          </a:ln>
          <a:effectLst/>
        </p:spPr>
        <p:txBody>
          <a:bodyPr lIns="90488" tIns="44450" rIns="90488" bIns="44450" anchor="ctr"/>
          <a:lstStyle/>
          <a:p>
            <a:pPr marL="190500" indent="-190500">
              <a:spcAft>
                <a:spcPct val="25000"/>
              </a:spcAft>
              <a:buFontTx/>
              <a:buChar char="•"/>
            </a:pPr>
            <a:r>
              <a:rPr lang="pt-BR" sz="1600" b="1" dirty="0">
                <a:solidFill>
                  <a:schemeClr val="accent4"/>
                </a:solidFill>
                <a:effectLst>
                  <a:outerShdw blurRad="38100" dist="38100" dir="2700000" algn="tl">
                    <a:srgbClr val="000000"/>
                  </a:outerShdw>
                </a:effectLst>
                <a:latin typeface="Arial" pitchFamily="34" charset="0"/>
              </a:rPr>
              <a:t>Programas de Treinamento</a:t>
            </a:r>
          </a:p>
          <a:p>
            <a:pPr marL="190500" indent="-190500">
              <a:spcAft>
                <a:spcPct val="25000"/>
              </a:spcAft>
              <a:buFontTx/>
              <a:buChar char="•"/>
            </a:pPr>
            <a:r>
              <a:rPr lang="pt-BR" sz="1600" b="1" dirty="0">
                <a:solidFill>
                  <a:schemeClr val="accent4"/>
                </a:solidFill>
                <a:effectLst>
                  <a:outerShdw blurRad="38100" dist="38100" dir="2700000" algn="tl">
                    <a:srgbClr val="000000"/>
                  </a:outerShdw>
                </a:effectLst>
                <a:latin typeface="Arial" pitchFamily="34" charset="0"/>
              </a:rPr>
              <a:t>Simpósios</a:t>
            </a:r>
          </a:p>
          <a:p>
            <a:pPr marL="190500" indent="-190500">
              <a:spcAft>
                <a:spcPct val="25000"/>
              </a:spcAft>
              <a:buFontTx/>
              <a:buChar char="•"/>
            </a:pPr>
            <a:r>
              <a:rPr lang="pt-BR" sz="1600" b="1" dirty="0">
                <a:solidFill>
                  <a:schemeClr val="accent4"/>
                </a:solidFill>
                <a:effectLst>
                  <a:outerShdw blurRad="38100" dist="38100" dir="2700000" algn="tl">
                    <a:srgbClr val="000000"/>
                  </a:outerShdw>
                </a:effectLst>
                <a:latin typeface="Arial" pitchFamily="34" charset="0"/>
              </a:rPr>
              <a:t>Publicações</a:t>
            </a:r>
          </a:p>
          <a:p>
            <a:pPr marL="190500" indent="-190500">
              <a:spcAft>
                <a:spcPct val="25000"/>
              </a:spcAft>
              <a:buFontTx/>
              <a:buChar char="•"/>
            </a:pPr>
            <a:r>
              <a:rPr lang="pt-BR" sz="1600" b="1" dirty="0">
                <a:solidFill>
                  <a:schemeClr val="accent4"/>
                </a:solidFill>
                <a:effectLst>
                  <a:outerShdw blurRad="38100" dist="38100" dir="2700000" algn="tl">
                    <a:srgbClr val="000000"/>
                  </a:outerShdw>
                </a:effectLst>
                <a:latin typeface="Arial" pitchFamily="34" charset="0"/>
              </a:rPr>
              <a:t>Apoio a Teses</a:t>
            </a:r>
          </a:p>
          <a:p>
            <a:pPr marL="190500" indent="-190500">
              <a:spcAft>
                <a:spcPct val="25000"/>
              </a:spcAft>
              <a:buFontTx/>
              <a:buChar char="•"/>
            </a:pPr>
            <a:r>
              <a:rPr lang="pt-BR" sz="1600" b="1" dirty="0">
                <a:solidFill>
                  <a:schemeClr val="accent4"/>
                </a:solidFill>
                <a:effectLst>
                  <a:outerShdw blurRad="38100" dist="38100" dir="2700000" algn="tl">
                    <a:srgbClr val="000000"/>
                  </a:outerShdw>
                </a:effectLst>
                <a:latin typeface="Arial" pitchFamily="34" charset="0"/>
              </a:rPr>
              <a:t>Bolsas para pesquisa</a:t>
            </a:r>
          </a:p>
          <a:p>
            <a:pPr marL="190500" indent="-190500">
              <a:spcAft>
                <a:spcPct val="25000"/>
              </a:spcAft>
              <a:buFontTx/>
              <a:buChar char="•"/>
            </a:pPr>
            <a:r>
              <a:rPr lang="pt-BR" sz="1600" b="1" dirty="0">
                <a:solidFill>
                  <a:schemeClr val="accent4"/>
                </a:solidFill>
                <a:effectLst>
                  <a:outerShdw blurRad="38100" dist="38100" dir="2700000" algn="tl">
                    <a:srgbClr val="000000"/>
                  </a:outerShdw>
                </a:effectLst>
                <a:latin typeface="Arial" pitchFamily="34" charset="0"/>
              </a:rPr>
              <a:t>Doações</a:t>
            </a:r>
          </a:p>
        </p:txBody>
      </p:sp>
      <p:sp>
        <p:nvSpPr>
          <p:cNvPr id="107527" name="Rectangle 7"/>
          <p:cNvSpPr>
            <a:spLocks noChangeArrowheads="1"/>
          </p:cNvSpPr>
          <p:nvPr/>
        </p:nvSpPr>
        <p:spPr bwMode="auto">
          <a:xfrm>
            <a:off x="3811588" y="2827338"/>
            <a:ext cx="2468562" cy="1803400"/>
          </a:xfrm>
          <a:prstGeom prst="rect">
            <a:avLst/>
          </a:prstGeom>
          <a:gradFill rotWithShape="0">
            <a:gsLst>
              <a:gs pos="0">
                <a:srgbClr val="A50021"/>
              </a:gs>
              <a:gs pos="100000">
                <a:srgbClr val="A50021">
                  <a:gamma/>
                  <a:shade val="0"/>
                  <a:invGamma/>
                </a:srgbClr>
              </a:gs>
            </a:gsLst>
            <a:lin ang="18900000" scaled="1"/>
          </a:gradFill>
          <a:ln w="12700">
            <a:noFill/>
            <a:miter lim="800000"/>
            <a:headEnd/>
            <a:tailEnd/>
          </a:ln>
          <a:effectLst/>
        </p:spPr>
        <p:txBody>
          <a:bodyPr lIns="90488" tIns="44450" rIns="90488" bIns="44450" anchor="ctr">
            <a:spAutoFit/>
          </a:bodyPr>
          <a:lstStyle/>
          <a:p>
            <a:pPr marL="190500" indent="-190500">
              <a:spcAft>
                <a:spcPct val="25000"/>
              </a:spcAft>
              <a:buFontTx/>
              <a:buChar char="•"/>
            </a:pPr>
            <a:r>
              <a:rPr lang="pt-BR" sz="1600" b="1">
                <a:solidFill>
                  <a:srgbClr val="FF6699"/>
                </a:solidFill>
                <a:effectLst>
                  <a:outerShdw blurRad="38100" dist="38100" dir="2700000" algn="tl">
                    <a:srgbClr val="000000"/>
                  </a:outerShdw>
                </a:effectLst>
                <a:latin typeface="Arial" pitchFamily="34" charset="0"/>
              </a:rPr>
              <a:t>Licença de patente</a:t>
            </a:r>
          </a:p>
          <a:p>
            <a:pPr marL="190500" indent="-190500">
              <a:spcAft>
                <a:spcPct val="25000"/>
              </a:spcAft>
              <a:buFontTx/>
              <a:buChar char="•"/>
            </a:pPr>
            <a:r>
              <a:rPr lang="pt-BR" sz="1600" b="1">
                <a:solidFill>
                  <a:srgbClr val="FF6699"/>
                </a:solidFill>
                <a:effectLst>
                  <a:outerShdw blurRad="38100" dist="38100" dir="2700000" algn="tl">
                    <a:srgbClr val="000000"/>
                  </a:outerShdw>
                </a:effectLst>
                <a:latin typeface="Arial" pitchFamily="34" charset="0"/>
              </a:rPr>
              <a:t>Contrato de  Pesquisa</a:t>
            </a:r>
          </a:p>
          <a:p>
            <a:pPr marL="190500" indent="-190500">
              <a:spcAft>
                <a:spcPct val="25000"/>
              </a:spcAft>
              <a:buFontTx/>
              <a:buChar char="•"/>
            </a:pPr>
            <a:r>
              <a:rPr lang="pt-BR" sz="1600" b="1">
                <a:solidFill>
                  <a:srgbClr val="FF6699"/>
                </a:solidFill>
                <a:effectLst>
                  <a:outerShdw blurRad="38100" dist="38100" dir="2700000" algn="tl">
                    <a:srgbClr val="000000"/>
                  </a:outerShdw>
                </a:effectLst>
                <a:latin typeface="Arial" pitchFamily="34" charset="0"/>
              </a:rPr>
              <a:t>Consultoria</a:t>
            </a:r>
          </a:p>
          <a:p>
            <a:pPr marL="190500" indent="-190500">
              <a:spcAft>
                <a:spcPct val="25000"/>
              </a:spcAft>
              <a:buFontTx/>
              <a:buChar char="•"/>
            </a:pPr>
            <a:r>
              <a:rPr lang="pt-BR" sz="1600" b="1">
                <a:solidFill>
                  <a:srgbClr val="FF6699"/>
                </a:solidFill>
                <a:effectLst>
                  <a:outerShdw blurRad="38100" dist="38100" dir="2700000" algn="tl">
                    <a:srgbClr val="000000"/>
                  </a:outerShdw>
                </a:effectLst>
                <a:latin typeface="Arial" pitchFamily="34" charset="0"/>
              </a:rPr>
              <a:t>Intercâmbio de Pesquisadores</a:t>
            </a:r>
          </a:p>
        </p:txBody>
      </p:sp>
      <p:sp>
        <p:nvSpPr>
          <p:cNvPr id="107528" name="Rectangle 8"/>
          <p:cNvSpPr>
            <a:spLocks noChangeArrowheads="1"/>
          </p:cNvSpPr>
          <p:nvPr/>
        </p:nvSpPr>
        <p:spPr bwMode="auto">
          <a:xfrm>
            <a:off x="6440488" y="1790700"/>
            <a:ext cx="2432050" cy="2611438"/>
          </a:xfrm>
          <a:prstGeom prst="rect">
            <a:avLst/>
          </a:prstGeom>
          <a:gradFill rotWithShape="0">
            <a:gsLst>
              <a:gs pos="0">
                <a:srgbClr val="008080"/>
              </a:gs>
              <a:gs pos="100000">
                <a:srgbClr val="008080">
                  <a:gamma/>
                  <a:shade val="0"/>
                  <a:invGamma/>
                </a:srgbClr>
              </a:gs>
            </a:gsLst>
            <a:lin ang="18900000" scaled="1"/>
          </a:gradFill>
          <a:ln w="12700">
            <a:solidFill>
              <a:srgbClr val="FFFF99"/>
            </a:solidFill>
            <a:miter lim="800000"/>
            <a:headEnd/>
            <a:tailEnd/>
          </a:ln>
          <a:effectLst/>
        </p:spPr>
        <p:txBody>
          <a:bodyPr lIns="90488" tIns="44450" rIns="90488" bIns="44450" anchor="ctr">
            <a:spAutoFit/>
          </a:bodyPr>
          <a:lstStyle/>
          <a:p>
            <a:pPr marL="190500" indent="-190500">
              <a:spcAft>
                <a:spcPct val="25000"/>
              </a:spcAft>
              <a:buFontTx/>
              <a:buChar char="•"/>
            </a:pPr>
            <a:r>
              <a:rPr lang="pt-BR" sz="1600" b="1">
                <a:solidFill>
                  <a:srgbClr val="FFFF99"/>
                </a:solidFill>
                <a:effectLst>
                  <a:outerShdw blurRad="38100" dist="38100" dir="2700000" algn="tl">
                    <a:srgbClr val="000000"/>
                  </a:outerShdw>
                </a:effectLst>
                <a:latin typeface="Arial" pitchFamily="34" charset="0"/>
              </a:rPr>
              <a:t>Parques Científicos e Tecnológicos</a:t>
            </a:r>
          </a:p>
          <a:p>
            <a:pPr marL="190500" indent="-190500">
              <a:spcAft>
                <a:spcPct val="25000"/>
              </a:spcAft>
              <a:buFontTx/>
              <a:buChar char="•"/>
            </a:pPr>
            <a:r>
              <a:rPr lang="pt-BR" sz="1600" b="1">
                <a:solidFill>
                  <a:srgbClr val="FFFF99"/>
                </a:solidFill>
                <a:effectLst>
                  <a:outerShdw blurRad="38100" dist="38100" dir="2700000" algn="tl">
                    <a:srgbClr val="000000"/>
                  </a:outerShdw>
                </a:effectLst>
                <a:latin typeface="Arial" pitchFamily="34" charset="0"/>
              </a:rPr>
              <a:t>Incubadoras</a:t>
            </a:r>
          </a:p>
          <a:p>
            <a:pPr marL="190500" indent="-190500">
              <a:spcAft>
                <a:spcPct val="25000"/>
              </a:spcAft>
              <a:buFontTx/>
              <a:buChar char="•"/>
            </a:pPr>
            <a:r>
              <a:rPr lang="pt-BR" sz="1600" b="1">
                <a:solidFill>
                  <a:srgbClr val="FFFF99"/>
                </a:solidFill>
                <a:effectLst>
                  <a:outerShdw blurRad="38100" dist="38100" dir="2700000" algn="tl">
                    <a:srgbClr val="000000"/>
                  </a:outerShdw>
                </a:effectLst>
                <a:latin typeface="Arial" pitchFamily="34" charset="0"/>
              </a:rPr>
              <a:t>Conselho Consultivo Empresarial</a:t>
            </a:r>
          </a:p>
          <a:p>
            <a:pPr marL="190500" indent="-190500">
              <a:spcAft>
                <a:spcPct val="25000"/>
              </a:spcAft>
              <a:buFontTx/>
              <a:buChar char="•"/>
            </a:pPr>
            <a:r>
              <a:rPr lang="pt-BR" sz="1600" b="1">
                <a:solidFill>
                  <a:srgbClr val="FFFF99"/>
                </a:solidFill>
                <a:effectLst>
                  <a:outerShdw blurRad="38100" dist="38100" dir="2700000" algn="tl">
                    <a:srgbClr val="000000"/>
                  </a:outerShdw>
                </a:effectLst>
                <a:latin typeface="Arial" pitchFamily="34" charset="0"/>
              </a:rPr>
              <a:t>Programa de Parcerias Tecnológicas</a:t>
            </a:r>
          </a:p>
          <a:p>
            <a:pPr marL="190500" indent="-190500">
              <a:spcAft>
                <a:spcPct val="25000"/>
              </a:spcAft>
              <a:buFontTx/>
              <a:buChar char="•"/>
            </a:pPr>
            <a:r>
              <a:rPr lang="pt-BR" sz="1600" b="1">
                <a:solidFill>
                  <a:srgbClr val="FFFF99"/>
                </a:solidFill>
                <a:effectLst>
                  <a:outerShdw blurRad="38100" dist="38100" dir="2700000" algn="tl">
                    <a:srgbClr val="000000"/>
                  </a:outerShdw>
                </a:effectLst>
                <a:latin typeface="Arial" pitchFamily="34" charset="0"/>
              </a:rPr>
              <a:t>Reforma Curricular</a:t>
            </a:r>
          </a:p>
        </p:txBody>
      </p:sp>
      <p:sp>
        <p:nvSpPr>
          <p:cNvPr id="107529" name="Rectangle 9"/>
          <p:cNvSpPr>
            <a:spLocks noChangeArrowheads="1"/>
          </p:cNvSpPr>
          <p:nvPr/>
        </p:nvSpPr>
        <p:spPr bwMode="auto">
          <a:xfrm>
            <a:off x="5307013" y="4824413"/>
            <a:ext cx="2159000" cy="643766"/>
          </a:xfrm>
          <a:prstGeom prst="rect">
            <a:avLst/>
          </a:prstGeom>
          <a:gradFill rotWithShape="0">
            <a:gsLst>
              <a:gs pos="0">
                <a:srgbClr val="B2B2B2"/>
              </a:gs>
              <a:gs pos="100000">
                <a:srgbClr val="B2B2B2">
                  <a:gamma/>
                  <a:shade val="9804"/>
                  <a:invGamma/>
                </a:srgbClr>
              </a:gs>
            </a:gsLst>
            <a:lin ang="18900000" scaled="1"/>
          </a:gradFill>
          <a:ln w="12700">
            <a:noFill/>
            <a:miter lim="800000"/>
            <a:headEnd/>
            <a:tailEnd/>
          </a:ln>
          <a:effectLst/>
        </p:spPr>
        <p:txBody>
          <a:bodyPr wrap="square" lIns="90488" tIns="44450" rIns="90488" bIns="44450">
            <a:spAutoFit/>
          </a:bodyPr>
          <a:lstStyle/>
          <a:p>
            <a:pPr algn="ctr"/>
            <a:r>
              <a:rPr lang="pt-BR" sz="1800">
                <a:effectLst>
                  <a:outerShdw blurRad="38100" dist="38100" dir="2700000" algn="tl">
                    <a:srgbClr val="FFFFFF"/>
                  </a:outerShdw>
                </a:effectLst>
                <a:latin typeface="Arial Rounded MT Bold" pitchFamily="34" charset="0"/>
              </a:rPr>
              <a:t>Agente de Interação</a:t>
            </a:r>
          </a:p>
        </p:txBody>
      </p:sp>
      <p:sp>
        <p:nvSpPr>
          <p:cNvPr id="107530" name="Arc 10"/>
          <p:cNvSpPr>
            <a:spLocks/>
          </p:cNvSpPr>
          <p:nvPr/>
        </p:nvSpPr>
        <p:spPr bwMode="auto">
          <a:xfrm>
            <a:off x="4452938" y="4838700"/>
            <a:ext cx="679450" cy="298450"/>
          </a:xfrm>
          <a:custGeom>
            <a:avLst/>
            <a:gdLst>
              <a:gd name="G0" fmla="+- 21600 0 0"/>
              <a:gd name="G1" fmla="+- 0 0 0"/>
              <a:gd name="G2" fmla="+- 21600 0 0"/>
              <a:gd name="T0" fmla="*/ 21600 w 21600"/>
              <a:gd name="T1" fmla="*/ 21600 h 21600"/>
              <a:gd name="T2" fmla="*/ 0 w 21600"/>
              <a:gd name="T3" fmla="*/ 0 h 21600"/>
              <a:gd name="T4" fmla="*/ 21600 w 21600"/>
              <a:gd name="T5" fmla="*/ 0 h 21600"/>
            </a:gdLst>
            <a:ahLst/>
            <a:cxnLst>
              <a:cxn ang="0">
                <a:pos x="T0" y="T1"/>
              </a:cxn>
              <a:cxn ang="0">
                <a:pos x="T2" y="T3"/>
              </a:cxn>
              <a:cxn ang="0">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rgbClr val="FFFF00"/>
            </a:solidFill>
            <a:round/>
            <a:headEnd type="triangle" w="med" len="med"/>
            <a:tailEnd/>
          </a:ln>
          <a:effectLst/>
        </p:spPr>
        <p:txBody>
          <a:bodyPr wrap="none" anchor="ctr"/>
          <a:lstStyle/>
          <a:p>
            <a:pPr algn="ctr"/>
            <a:endParaRPr lang="pt-BR" sz="2400"/>
          </a:p>
        </p:txBody>
      </p:sp>
      <p:sp>
        <p:nvSpPr>
          <p:cNvPr id="107531" name="Arc 11"/>
          <p:cNvSpPr>
            <a:spLocks/>
          </p:cNvSpPr>
          <p:nvPr/>
        </p:nvSpPr>
        <p:spPr bwMode="auto">
          <a:xfrm>
            <a:off x="7251700" y="4419600"/>
            <a:ext cx="527050" cy="739775"/>
          </a:xfrm>
          <a:custGeom>
            <a:avLst/>
            <a:gdLst>
              <a:gd name="G0" fmla="+- 0 0 0"/>
              <a:gd name="G1" fmla="+- 0 0 0"/>
              <a:gd name="G2" fmla="+- 21600 0 0"/>
              <a:gd name="T0" fmla="*/ 21600 w 21600"/>
              <a:gd name="T1" fmla="*/ 0 h 19196"/>
              <a:gd name="T2" fmla="*/ 9904 w 21600"/>
              <a:gd name="T3" fmla="*/ 19196 h 19196"/>
              <a:gd name="T4" fmla="*/ 0 w 21600"/>
              <a:gd name="T5" fmla="*/ 0 h 19196"/>
            </a:gdLst>
            <a:ahLst/>
            <a:cxnLst>
              <a:cxn ang="0">
                <a:pos x="T0" y="T1"/>
              </a:cxn>
              <a:cxn ang="0">
                <a:pos x="T2" y="T3"/>
              </a:cxn>
              <a:cxn ang="0">
                <a:pos x="T4" y="T5"/>
              </a:cxn>
            </a:cxnLst>
            <a:rect l="0" t="0" r="r" b="b"/>
            <a:pathLst>
              <a:path w="21600" h="19196" fill="none" extrusionOk="0">
                <a:moveTo>
                  <a:pt x="21600" y="0"/>
                </a:moveTo>
                <a:cubicBezTo>
                  <a:pt x="21600" y="8082"/>
                  <a:pt x="17087" y="15489"/>
                  <a:pt x="9903" y="19195"/>
                </a:cubicBezTo>
              </a:path>
              <a:path w="21600" h="19196" stroke="0" extrusionOk="0">
                <a:moveTo>
                  <a:pt x="21600" y="0"/>
                </a:moveTo>
                <a:cubicBezTo>
                  <a:pt x="21600" y="8082"/>
                  <a:pt x="17087" y="15489"/>
                  <a:pt x="9903" y="19195"/>
                </a:cubicBezTo>
                <a:lnTo>
                  <a:pt x="0" y="0"/>
                </a:lnTo>
                <a:close/>
              </a:path>
            </a:pathLst>
          </a:custGeom>
          <a:noFill/>
          <a:ln w="12700" cap="rnd">
            <a:solidFill>
              <a:srgbClr val="FFFF00"/>
            </a:solidFill>
            <a:round/>
            <a:headEnd type="triangle" w="med" len="med"/>
            <a:tailEnd/>
          </a:ln>
          <a:effectLst/>
        </p:spPr>
        <p:txBody>
          <a:bodyPr wrap="none" anchor="ctr"/>
          <a:lstStyle/>
          <a:p>
            <a:endParaRPr lang="pt-BR"/>
          </a:p>
        </p:txBody>
      </p:sp>
      <p:sp>
        <p:nvSpPr>
          <p:cNvPr id="107532" name="Rectangle 12"/>
          <p:cNvSpPr>
            <a:spLocks noChangeArrowheads="1"/>
          </p:cNvSpPr>
          <p:nvPr/>
        </p:nvSpPr>
        <p:spPr bwMode="auto">
          <a:xfrm>
            <a:off x="215900" y="3406775"/>
            <a:ext cx="1308100" cy="1365250"/>
          </a:xfrm>
          <a:prstGeom prst="rect">
            <a:avLst/>
          </a:prstGeom>
          <a:noFill/>
          <a:ln w="12700">
            <a:noFill/>
            <a:miter lim="800000"/>
            <a:headEnd/>
            <a:tailEnd/>
          </a:ln>
          <a:effectLst/>
        </p:spPr>
        <p:txBody>
          <a:bodyPr lIns="90488" tIns="44450" rIns="90488" bIns="44450">
            <a:spAutoFit/>
          </a:bodyPr>
          <a:lstStyle/>
          <a:p>
            <a:pPr algn="ctr"/>
            <a:r>
              <a:rPr lang="pt-BR" sz="1400" b="1" i="1">
                <a:solidFill>
                  <a:srgbClr val="FFFF99"/>
                </a:solidFill>
                <a:effectLst>
                  <a:outerShdw blurRad="38100" dist="38100" dir="2700000" algn="tl">
                    <a:srgbClr val="000000"/>
                  </a:outerShdw>
                </a:effectLst>
                <a:latin typeface="Arial" pitchFamily="34" charset="0"/>
              </a:rPr>
              <a:t>Fluxo de Tecnologia da Universidade para a Indústria</a:t>
            </a:r>
          </a:p>
        </p:txBody>
      </p:sp>
      <p:sp>
        <p:nvSpPr>
          <p:cNvPr id="107533" name="Line 13"/>
          <p:cNvSpPr>
            <a:spLocks noChangeShapeType="1"/>
          </p:cNvSpPr>
          <p:nvPr/>
        </p:nvSpPr>
        <p:spPr bwMode="auto">
          <a:xfrm>
            <a:off x="1666875" y="1549400"/>
            <a:ext cx="0" cy="4216400"/>
          </a:xfrm>
          <a:prstGeom prst="line">
            <a:avLst/>
          </a:prstGeom>
          <a:noFill/>
          <a:ln w="50800">
            <a:solidFill>
              <a:srgbClr val="FFFF00"/>
            </a:solidFill>
            <a:round/>
            <a:headEnd type="triangle" w="med" len="med"/>
            <a:tailEnd/>
          </a:ln>
          <a:effectLst/>
        </p:spPr>
        <p:txBody>
          <a:bodyPr wrap="none" anchor="ctr"/>
          <a:lstStyle/>
          <a:p>
            <a:endParaRPr lang="pt-BR"/>
          </a:p>
        </p:txBody>
      </p:sp>
      <p:sp>
        <p:nvSpPr>
          <p:cNvPr id="107534" name="Line 14"/>
          <p:cNvSpPr>
            <a:spLocks noChangeShapeType="1"/>
          </p:cNvSpPr>
          <p:nvPr/>
        </p:nvSpPr>
        <p:spPr bwMode="auto">
          <a:xfrm>
            <a:off x="1692275" y="5791200"/>
            <a:ext cx="7035800" cy="0"/>
          </a:xfrm>
          <a:prstGeom prst="line">
            <a:avLst/>
          </a:prstGeom>
          <a:noFill/>
          <a:ln w="50800">
            <a:solidFill>
              <a:srgbClr val="FFFF00"/>
            </a:solidFill>
            <a:round/>
            <a:headEnd/>
            <a:tailEnd type="triangle" w="med" len="med"/>
          </a:ln>
          <a:effectLst/>
        </p:spPr>
        <p:txBody>
          <a:bodyPr wrap="none" anchor="ctr"/>
          <a:lstStyle/>
          <a:p>
            <a:endParaRPr lang="pt-BR"/>
          </a:p>
        </p:txBody>
      </p:sp>
      <p:sp>
        <p:nvSpPr>
          <p:cNvPr id="107535" name="Rectangle 15"/>
          <p:cNvSpPr>
            <a:spLocks noChangeArrowheads="1"/>
          </p:cNvSpPr>
          <p:nvPr/>
        </p:nvSpPr>
        <p:spPr bwMode="auto">
          <a:xfrm>
            <a:off x="525463" y="2149475"/>
            <a:ext cx="993775" cy="363538"/>
          </a:xfrm>
          <a:prstGeom prst="rect">
            <a:avLst/>
          </a:prstGeom>
          <a:noFill/>
          <a:ln w="12700">
            <a:noFill/>
            <a:miter lim="800000"/>
            <a:headEnd/>
            <a:tailEnd/>
          </a:ln>
          <a:effectLst/>
        </p:spPr>
        <p:txBody>
          <a:bodyPr wrap="none" lIns="90488" tIns="44450" rIns="90488" bIns="44450">
            <a:spAutoFit/>
          </a:bodyPr>
          <a:lstStyle/>
          <a:p>
            <a:r>
              <a:rPr lang="pt-BR" sz="1800" b="1">
                <a:solidFill>
                  <a:srgbClr val="FFFF99"/>
                </a:solidFill>
                <a:effectLst>
                  <a:outerShdw blurRad="38100" dist="38100" dir="2700000" algn="tl">
                    <a:srgbClr val="000000"/>
                  </a:outerShdw>
                </a:effectLst>
                <a:latin typeface="Arial" pitchFamily="34" charset="0"/>
              </a:rPr>
              <a:t>Intenso</a:t>
            </a:r>
          </a:p>
        </p:txBody>
      </p:sp>
      <p:sp>
        <p:nvSpPr>
          <p:cNvPr id="107536" name="Rectangle 16"/>
          <p:cNvSpPr>
            <a:spLocks noChangeArrowheads="1"/>
          </p:cNvSpPr>
          <p:nvPr/>
        </p:nvSpPr>
        <p:spPr bwMode="auto">
          <a:xfrm>
            <a:off x="550863" y="5483225"/>
            <a:ext cx="803275" cy="363538"/>
          </a:xfrm>
          <a:prstGeom prst="rect">
            <a:avLst/>
          </a:prstGeom>
          <a:noFill/>
          <a:ln w="12700">
            <a:noFill/>
            <a:miter lim="800000"/>
            <a:headEnd/>
            <a:tailEnd/>
          </a:ln>
          <a:effectLst/>
        </p:spPr>
        <p:txBody>
          <a:bodyPr wrap="none" lIns="90488" tIns="44450" rIns="90488" bIns="44450">
            <a:spAutoFit/>
          </a:bodyPr>
          <a:lstStyle/>
          <a:p>
            <a:r>
              <a:rPr lang="pt-BR" sz="1800" b="1">
                <a:solidFill>
                  <a:srgbClr val="FFFF99"/>
                </a:solidFill>
                <a:effectLst>
                  <a:outerShdw blurRad="38100" dist="38100" dir="2700000" algn="tl">
                    <a:srgbClr val="000000"/>
                  </a:outerShdw>
                </a:effectLst>
                <a:latin typeface="Arial" pitchFamily="34" charset="0"/>
              </a:rPr>
              <a:t>Fraco</a:t>
            </a:r>
          </a:p>
        </p:txBody>
      </p:sp>
      <p:sp>
        <p:nvSpPr>
          <p:cNvPr id="107537" name="Line 17"/>
          <p:cNvSpPr>
            <a:spLocks noChangeShapeType="1"/>
          </p:cNvSpPr>
          <p:nvPr/>
        </p:nvSpPr>
        <p:spPr bwMode="auto">
          <a:xfrm flipV="1">
            <a:off x="869950" y="2698750"/>
            <a:ext cx="0" cy="698500"/>
          </a:xfrm>
          <a:prstGeom prst="line">
            <a:avLst/>
          </a:prstGeom>
          <a:noFill/>
          <a:ln w="12700">
            <a:solidFill>
              <a:srgbClr val="FFFF99"/>
            </a:solidFill>
            <a:round/>
            <a:headEnd/>
            <a:tailEnd type="triangle" w="med" len="med"/>
          </a:ln>
          <a:effectLst/>
        </p:spPr>
        <p:txBody>
          <a:bodyPr wrap="none" anchor="ctr"/>
          <a:lstStyle/>
          <a:p>
            <a:endParaRPr lang="pt-BR"/>
          </a:p>
        </p:txBody>
      </p:sp>
      <p:sp>
        <p:nvSpPr>
          <p:cNvPr id="107538" name="Line 18"/>
          <p:cNvSpPr>
            <a:spLocks noChangeShapeType="1"/>
          </p:cNvSpPr>
          <p:nvPr/>
        </p:nvSpPr>
        <p:spPr bwMode="auto">
          <a:xfrm>
            <a:off x="869950" y="4749800"/>
            <a:ext cx="0" cy="673100"/>
          </a:xfrm>
          <a:prstGeom prst="line">
            <a:avLst/>
          </a:prstGeom>
          <a:noFill/>
          <a:ln w="12700">
            <a:solidFill>
              <a:srgbClr val="FFFF99"/>
            </a:solidFill>
            <a:round/>
            <a:headEnd/>
            <a:tailEnd type="triangle" w="med" len="med"/>
          </a:ln>
          <a:effectLst/>
        </p:spPr>
        <p:txBody>
          <a:bodyPr wrap="none" anchor="ctr"/>
          <a:lstStyle/>
          <a:p>
            <a:endParaRPr lang="pt-BR"/>
          </a:p>
        </p:txBody>
      </p:sp>
      <p:sp>
        <p:nvSpPr>
          <p:cNvPr id="107539" name="Rectangle 19"/>
          <p:cNvSpPr>
            <a:spLocks noChangeArrowheads="1"/>
          </p:cNvSpPr>
          <p:nvPr/>
        </p:nvSpPr>
        <p:spPr bwMode="auto">
          <a:xfrm>
            <a:off x="1955800" y="5845175"/>
            <a:ext cx="1730375" cy="363538"/>
          </a:xfrm>
          <a:prstGeom prst="rect">
            <a:avLst/>
          </a:prstGeom>
          <a:noFill/>
          <a:ln w="12700">
            <a:noFill/>
            <a:miter lim="800000"/>
            <a:headEnd/>
            <a:tailEnd/>
          </a:ln>
          <a:effectLst/>
        </p:spPr>
        <p:txBody>
          <a:bodyPr wrap="none" lIns="90488" tIns="44450" rIns="90488" bIns="44450">
            <a:spAutoFit/>
          </a:bodyPr>
          <a:lstStyle/>
          <a:p>
            <a:r>
              <a:rPr lang="pt-BR" sz="1800" b="1">
                <a:solidFill>
                  <a:srgbClr val="FFC285"/>
                </a:solidFill>
                <a:effectLst>
                  <a:outerShdw blurRad="38100" dist="38100" dir="2700000" algn="tl">
                    <a:srgbClr val="000000"/>
                  </a:outerShdw>
                </a:effectLst>
                <a:latin typeface="Arial" pitchFamily="34" charset="0"/>
              </a:rPr>
              <a:t>Alguns meses</a:t>
            </a:r>
          </a:p>
        </p:txBody>
      </p:sp>
      <p:sp>
        <p:nvSpPr>
          <p:cNvPr id="107540" name="Rectangle 20"/>
          <p:cNvSpPr>
            <a:spLocks noChangeArrowheads="1"/>
          </p:cNvSpPr>
          <p:nvPr/>
        </p:nvSpPr>
        <p:spPr bwMode="auto">
          <a:xfrm>
            <a:off x="4318000" y="5845175"/>
            <a:ext cx="1285875" cy="363538"/>
          </a:xfrm>
          <a:prstGeom prst="rect">
            <a:avLst/>
          </a:prstGeom>
          <a:noFill/>
          <a:ln w="12700">
            <a:noFill/>
            <a:miter lim="800000"/>
            <a:headEnd/>
            <a:tailEnd/>
          </a:ln>
          <a:effectLst/>
        </p:spPr>
        <p:txBody>
          <a:bodyPr wrap="none" lIns="90488" tIns="44450" rIns="90488" bIns="44450">
            <a:spAutoFit/>
          </a:bodyPr>
          <a:lstStyle/>
          <a:p>
            <a:r>
              <a:rPr lang="pt-BR" sz="1800" b="1">
                <a:solidFill>
                  <a:srgbClr val="FFC285"/>
                </a:solidFill>
                <a:effectLst>
                  <a:outerShdw blurRad="38100" dist="38100" dir="2700000" algn="tl">
                    <a:srgbClr val="000000"/>
                  </a:outerShdw>
                </a:effectLst>
                <a:latin typeface="Arial" pitchFamily="34" charset="0"/>
              </a:rPr>
              <a:t>1 a 3 anos</a:t>
            </a:r>
          </a:p>
        </p:txBody>
      </p:sp>
      <p:sp>
        <p:nvSpPr>
          <p:cNvPr id="107541" name="Rectangle 21"/>
          <p:cNvSpPr>
            <a:spLocks noChangeArrowheads="1"/>
          </p:cNvSpPr>
          <p:nvPr/>
        </p:nvSpPr>
        <p:spPr bwMode="auto">
          <a:xfrm>
            <a:off x="6869113" y="5845175"/>
            <a:ext cx="1240725" cy="366767"/>
          </a:xfrm>
          <a:prstGeom prst="rect">
            <a:avLst/>
          </a:prstGeom>
          <a:noFill/>
          <a:ln w="12700">
            <a:noFill/>
            <a:miter lim="800000"/>
            <a:headEnd/>
            <a:tailEnd/>
          </a:ln>
          <a:effectLst/>
        </p:spPr>
        <p:txBody>
          <a:bodyPr wrap="none" lIns="90488" tIns="44450" rIns="90488" bIns="44450">
            <a:spAutoFit/>
          </a:bodyPr>
          <a:lstStyle/>
          <a:p>
            <a:r>
              <a:rPr lang="pt-BR" sz="1800" b="1" dirty="0">
                <a:solidFill>
                  <a:srgbClr val="FFC285"/>
                </a:solidFill>
                <a:effectLst>
                  <a:outerShdw blurRad="38100" dist="38100" dir="2700000" algn="tl">
                    <a:srgbClr val="000000"/>
                  </a:outerShdw>
                </a:effectLst>
                <a:latin typeface="Arial" pitchFamily="34" charset="0"/>
              </a:rPr>
              <a:t> </a:t>
            </a:r>
            <a:r>
              <a:rPr lang="pt-BR" sz="1800" b="1" dirty="0" smtClean="0">
                <a:solidFill>
                  <a:srgbClr val="FFC285"/>
                </a:solidFill>
                <a:effectLst>
                  <a:outerShdw blurRad="38100" dist="38100" dir="2700000" algn="tl">
                    <a:srgbClr val="000000"/>
                  </a:outerShdw>
                </a:effectLst>
                <a:latin typeface="Arial" pitchFamily="34" charset="0"/>
              </a:rPr>
              <a:t>&gt;10 anos</a:t>
            </a:r>
            <a:endParaRPr lang="pt-BR" sz="1800" b="1" dirty="0">
              <a:solidFill>
                <a:srgbClr val="FFC285"/>
              </a:solidFill>
              <a:effectLst>
                <a:outerShdw blurRad="38100" dist="38100" dir="2700000" algn="tl">
                  <a:srgbClr val="000000"/>
                </a:outerShdw>
              </a:effectLst>
              <a:latin typeface="Arial" pitchFamily="34" charset="0"/>
            </a:endParaRPr>
          </a:p>
        </p:txBody>
      </p:sp>
      <p:sp>
        <p:nvSpPr>
          <p:cNvPr id="107542" name="Rectangle 22"/>
          <p:cNvSpPr>
            <a:spLocks noChangeArrowheads="1"/>
          </p:cNvSpPr>
          <p:nvPr/>
        </p:nvSpPr>
        <p:spPr bwMode="auto">
          <a:xfrm>
            <a:off x="1879600" y="2347913"/>
            <a:ext cx="1130300" cy="454025"/>
          </a:xfrm>
          <a:prstGeom prst="rect">
            <a:avLst/>
          </a:prstGeom>
          <a:noFill/>
          <a:ln w="12700">
            <a:noFill/>
            <a:miter lim="800000"/>
            <a:headEnd/>
            <a:tailEnd/>
          </a:ln>
          <a:effectLst/>
        </p:spPr>
        <p:txBody>
          <a:bodyPr wrap="none" lIns="90488" tIns="44450" rIns="90488" bIns="44450">
            <a:spAutoFit/>
          </a:bodyPr>
          <a:lstStyle/>
          <a:p>
            <a:r>
              <a:rPr lang="pt-BR" sz="2400" b="1" i="1">
                <a:solidFill>
                  <a:srgbClr val="FF9933"/>
                </a:solidFill>
                <a:effectLst>
                  <a:outerShdw blurRad="38100" dist="38100" dir="2700000" algn="tl">
                    <a:srgbClr val="000000"/>
                  </a:outerShdw>
                </a:effectLst>
                <a:latin typeface="Arial" pitchFamily="34" charset="0"/>
              </a:rPr>
              <a:t>Fase</a:t>
            </a:r>
            <a:r>
              <a:rPr lang="pt-BR" sz="2400" b="1" i="1">
                <a:solidFill>
                  <a:srgbClr val="FFFF00"/>
                </a:solidFill>
                <a:effectLst>
                  <a:outerShdw blurRad="38100" dist="38100" dir="2700000" algn="tl">
                    <a:srgbClr val="000000"/>
                  </a:outerShdw>
                </a:effectLst>
                <a:latin typeface="Arial" pitchFamily="34" charset="0"/>
              </a:rPr>
              <a:t> 1</a:t>
            </a:r>
          </a:p>
        </p:txBody>
      </p:sp>
      <p:sp>
        <p:nvSpPr>
          <p:cNvPr id="107543" name="Rectangle 23"/>
          <p:cNvSpPr>
            <a:spLocks noChangeArrowheads="1"/>
          </p:cNvSpPr>
          <p:nvPr/>
        </p:nvSpPr>
        <p:spPr bwMode="auto">
          <a:xfrm>
            <a:off x="4113213" y="2100263"/>
            <a:ext cx="1130300" cy="454025"/>
          </a:xfrm>
          <a:prstGeom prst="rect">
            <a:avLst/>
          </a:prstGeom>
          <a:noFill/>
          <a:ln w="12700">
            <a:noFill/>
            <a:miter lim="800000"/>
            <a:headEnd/>
            <a:tailEnd/>
          </a:ln>
          <a:effectLst/>
        </p:spPr>
        <p:txBody>
          <a:bodyPr wrap="none" lIns="90488" tIns="44450" rIns="90488" bIns="44450">
            <a:spAutoFit/>
          </a:bodyPr>
          <a:lstStyle/>
          <a:p>
            <a:r>
              <a:rPr lang="pt-BR" sz="2400" b="1" i="1">
                <a:solidFill>
                  <a:srgbClr val="FF6699"/>
                </a:solidFill>
                <a:effectLst>
                  <a:outerShdw blurRad="38100" dist="38100" dir="2700000" algn="tl">
                    <a:srgbClr val="000000"/>
                  </a:outerShdw>
                </a:effectLst>
                <a:latin typeface="Arial" pitchFamily="34" charset="0"/>
              </a:rPr>
              <a:t>Fase</a:t>
            </a:r>
            <a:r>
              <a:rPr lang="pt-BR" sz="2400" b="1" i="1">
                <a:solidFill>
                  <a:srgbClr val="FFFF00"/>
                </a:solidFill>
                <a:effectLst>
                  <a:outerShdw blurRad="38100" dist="38100" dir="2700000" algn="tl">
                    <a:srgbClr val="000000"/>
                  </a:outerShdw>
                </a:effectLst>
                <a:latin typeface="Arial" pitchFamily="34" charset="0"/>
              </a:rPr>
              <a:t> 2</a:t>
            </a:r>
          </a:p>
        </p:txBody>
      </p:sp>
      <p:sp>
        <p:nvSpPr>
          <p:cNvPr id="107544" name="Rectangle 24"/>
          <p:cNvSpPr>
            <a:spLocks noChangeArrowheads="1"/>
          </p:cNvSpPr>
          <p:nvPr/>
        </p:nvSpPr>
        <p:spPr bwMode="auto">
          <a:xfrm>
            <a:off x="6440488" y="1185863"/>
            <a:ext cx="1130300" cy="454025"/>
          </a:xfrm>
          <a:prstGeom prst="rect">
            <a:avLst/>
          </a:prstGeom>
          <a:noFill/>
          <a:ln w="12700">
            <a:noFill/>
            <a:miter lim="800000"/>
            <a:headEnd/>
            <a:tailEnd/>
          </a:ln>
          <a:effectLst/>
        </p:spPr>
        <p:txBody>
          <a:bodyPr wrap="none" lIns="90488" tIns="44450" rIns="90488" bIns="44450">
            <a:spAutoFit/>
          </a:bodyPr>
          <a:lstStyle/>
          <a:p>
            <a:r>
              <a:rPr lang="pt-BR" sz="2400" b="1" i="1">
                <a:solidFill>
                  <a:srgbClr val="009900"/>
                </a:solidFill>
                <a:effectLst>
                  <a:outerShdw blurRad="38100" dist="38100" dir="2700000" algn="tl">
                    <a:srgbClr val="000000"/>
                  </a:outerShdw>
                </a:effectLst>
                <a:latin typeface="Arial" pitchFamily="34" charset="0"/>
              </a:rPr>
              <a:t>Fase</a:t>
            </a:r>
            <a:r>
              <a:rPr lang="pt-BR" sz="2400" b="1" i="1">
                <a:solidFill>
                  <a:srgbClr val="FFFF00"/>
                </a:solidFill>
                <a:effectLst>
                  <a:outerShdw blurRad="38100" dist="38100" dir="2700000" algn="tl">
                    <a:srgbClr val="000000"/>
                  </a:outerShdw>
                </a:effectLst>
                <a:latin typeface="Arial" pitchFamily="34" charset="0"/>
              </a:rPr>
              <a:t> 3</a:t>
            </a:r>
          </a:p>
        </p:txBody>
      </p:sp>
      <p:sp>
        <p:nvSpPr>
          <p:cNvPr id="107545" name="Rectangle 25"/>
          <p:cNvSpPr>
            <a:spLocks noChangeArrowheads="1"/>
          </p:cNvSpPr>
          <p:nvPr/>
        </p:nvSpPr>
        <p:spPr bwMode="auto">
          <a:xfrm>
            <a:off x="1792288" y="2724150"/>
            <a:ext cx="2011362" cy="333375"/>
          </a:xfrm>
          <a:prstGeom prst="rect">
            <a:avLst/>
          </a:prstGeom>
          <a:noFill/>
          <a:ln w="12700">
            <a:noFill/>
            <a:miter lim="800000"/>
            <a:headEnd/>
            <a:tailEnd/>
          </a:ln>
          <a:effectLst/>
        </p:spPr>
        <p:txBody>
          <a:bodyPr wrap="none" lIns="90488" tIns="44450" rIns="90488" bIns="44450">
            <a:spAutoFit/>
          </a:bodyPr>
          <a:lstStyle/>
          <a:p>
            <a:r>
              <a:rPr lang="pt-BR" sz="1600" b="1" i="1">
                <a:solidFill>
                  <a:srgbClr val="FFFF99"/>
                </a:solidFill>
                <a:effectLst>
                  <a:outerShdw blurRad="38100" dist="38100" dir="2700000" algn="tl">
                    <a:srgbClr val="000000"/>
                  </a:outerShdw>
                </a:effectLst>
                <a:latin typeface="Arial" pitchFamily="34" charset="0"/>
              </a:rPr>
              <a:t>Quase Filantrópica</a:t>
            </a:r>
            <a:endParaRPr lang="pt-BR" sz="1600" b="1" i="1">
              <a:effectLst>
                <a:outerShdw blurRad="38100" dist="38100" dir="2700000" algn="tl">
                  <a:srgbClr val="FFFFFF"/>
                </a:outerShdw>
              </a:effectLst>
              <a:latin typeface="Arial" pitchFamily="34" charset="0"/>
            </a:endParaRPr>
          </a:p>
        </p:txBody>
      </p:sp>
      <p:sp>
        <p:nvSpPr>
          <p:cNvPr id="107546" name="Rectangle 26"/>
          <p:cNvSpPr>
            <a:spLocks noChangeArrowheads="1"/>
          </p:cNvSpPr>
          <p:nvPr/>
        </p:nvSpPr>
        <p:spPr bwMode="auto">
          <a:xfrm>
            <a:off x="4113213" y="2457450"/>
            <a:ext cx="1027112" cy="333375"/>
          </a:xfrm>
          <a:prstGeom prst="rect">
            <a:avLst/>
          </a:prstGeom>
          <a:noFill/>
          <a:ln w="12700">
            <a:noFill/>
            <a:miter lim="800000"/>
            <a:headEnd/>
            <a:tailEnd/>
          </a:ln>
          <a:effectLst/>
        </p:spPr>
        <p:txBody>
          <a:bodyPr wrap="none" lIns="90488" tIns="44450" rIns="90488" bIns="44450">
            <a:spAutoFit/>
          </a:bodyPr>
          <a:lstStyle/>
          <a:p>
            <a:r>
              <a:rPr lang="pt-BR" sz="1600" b="1" i="1">
                <a:solidFill>
                  <a:srgbClr val="FF6699"/>
                </a:solidFill>
                <a:effectLst>
                  <a:outerShdw blurRad="38100" dist="38100" dir="2700000" algn="tl">
                    <a:srgbClr val="000000"/>
                  </a:outerShdw>
                </a:effectLst>
                <a:latin typeface="Arial" pitchFamily="34" charset="0"/>
              </a:rPr>
              <a:t>Serviços</a:t>
            </a:r>
            <a:endParaRPr lang="pt-BR" sz="1600" b="1" i="1">
              <a:effectLst>
                <a:outerShdw blurRad="38100" dist="38100" dir="2700000" algn="tl">
                  <a:srgbClr val="FFFFFF"/>
                </a:outerShdw>
              </a:effectLst>
              <a:latin typeface="Arial" pitchFamily="34" charset="0"/>
            </a:endParaRPr>
          </a:p>
        </p:txBody>
      </p:sp>
      <p:sp>
        <p:nvSpPr>
          <p:cNvPr id="107547" name="Rectangle 27"/>
          <p:cNvSpPr>
            <a:spLocks noChangeArrowheads="1"/>
          </p:cNvSpPr>
          <p:nvPr/>
        </p:nvSpPr>
        <p:spPr bwMode="auto">
          <a:xfrm>
            <a:off x="6353175" y="1514475"/>
            <a:ext cx="2236788" cy="333375"/>
          </a:xfrm>
          <a:prstGeom prst="rect">
            <a:avLst/>
          </a:prstGeom>
          <a:noFill/>
          <a:ln w="12700">
            <a:noFill/>
            <a:miter lim="800000"/>
            <a:headEnd/>
            <a:tailEnd/>
          </a:ln>
          <a:effectLst/>
        </p:spPr>
        <p:txBody>
          <a:bodyPr wrap="none" lIns="90488" tIns="44450" rIns="90488" bIns="44450">
            <a:spAutoFit/>
          </a:bodyPr>
          <a:lstStyle/>
          <a:p>
            <a:r>
              <a:rPr lang="pt-BR" sz="1600" b="1" i="1">
                <a:solidFill>
                  <a:schemeClr val="accent1"/>
                </a:solidFill>
                <a:effectLst>
                  <a:outerShdw blurRad="38100" dist="38100" dir="2700000" algn="tl">
                    <a:srgbClr val="000000"/>
                  </a:outerShdw>
                </a:effectLst>
                <a:latin typeface="Arial" pitchFamily="34" charset="0"/>
              </a:rPr>
              <a:t>Integração e Parceria</a:t>
            </a:r>
          </a:p>
        </p:txBody>
      </p:sp>
      <p:sp>
        <p:nvSpPr>
          <p:cNvPr id="107548" name="Rectangle 28"/>
          <p:cNvSpPr>
            <a:spLocks noChangeArrowheads="1"/>
          </p:cNvSpPr>
          <p:nvPr/>
        </p:nvSpPr>
        <p:spPr bwMode="auto">
          <a:xfrm>
            <a:off x="195263" y="6381750"/>
            <a:ext cx="3022600" cy="636588"/>
          </a:xfrm>
          <a:prstGeom prst="rect">
            <a:avLst/>
          </a:prstGeom>
          <a:noFill/>
          <a:ln w="12700">
            <a:noFill/>
            <a:miter lim="800000"/>
            <a:headEnd/>
            <a:tailEnd/>
          </a:ln>
          <a:effectLst/>
        </p:spPr>
        <p:txBody>
          <a:bodyPr wrap="none" lIns="90488" tIns="44450" rIns="90488" bIns="44450">
            <a:spAutoFit/>
          </a:bodyPr>
          <a:lstStyle/>
          <a:p>
            <a:r>
              <a:rPr lang="pt-BR" sz="1200" b="1" i="1">
                <a:effectLst>
                  <a:outerShdw blurRad="38100" dist="38100" dir="2700000" algn="tl">
                    <a:srgbClr val="FFFFFF"/>
                  </a:outerShdw>
                </a:effectLst>
                <a:latin typeface="Arial" pitchFamily="34" charset="0"/>
              </a:rPr>
              <a:t>Ref.: E. Chen, Technovation 1994</a:t>
            </a:r>
          </a:p>
          <a:p>
            <a:r>
              <a:rPr lang="pt-BR" sz="1200" b="1" i="1">
                <a:effectLst>
                  <a:outerShdw blurRad="38100" dist="38100" dir="2700000" algn="tl">
                    <a:srgbClr val="FFFFFF"/>
                  </a:outerShdw>
                </a:effectLst>
                <a:latin typeface="Arial" pitchFamily="34" charset="0"/>
              </a:rPr>
              <a:t>Fonte: Prof. Pimenta Bueno / PUC - Rio</a:t>
            </a:r>
          </a:p>
          <a:p>
            <a:pPr latinLnBrk="1"/>
            <a:endParaRPr lang="pt-BR" sz="1200" b="1" i="1">
              <a:effectLst>
                <a:outerShdw blurRad="38100" dist="38100" dir="2700000" algn="tl">
                  <a:srgbClr val="FFFFFF"/>
                </a:outerShdw>
              </a:effectLst>
              <a:latin typeface="Arial" pitchFamily="34" charset="0"/>
            </a:endParaRPr>
          </a:p>
        </p:txBody>
      </p:sp>
      <p:graphicFrame>
        <p:nvGraphicFramePr>
          <p:cNvPr id="107549" name="Object 29"/>
          <p:cNvGraphicFramePr>
            <a:graphicFrameLocks/>
          </p:cNvGraphicFramePr>
          <p:nvPr/>
        </p:nvGraphicFramePr>
        <p:xfrm>
          <a:off x="222250" y="385763"/>
          <a:ext cx="1069975" cy="1068387"/>
        </p:xfrm>
        <a:graphic>
          <a:graphicData uri="http://schemas.openxmlformats.org/presentationml/2006/ole">
            <mc:AlternateContent xmlns:mc="http://schemas.openxmlformats.org/markup-compatibility/2006">
              <mc:Choice xmlns:v="urn:schemas-microsoft-com:vml" Requires="v">
                <p:oleObj spid="_x0000_s40963" name="Imagem de bitmap" r:id="rId4" imgW="1080000" imgH="1080000" progId="Paint.Picture">
                  <p:link updateAutomatic="1"/>
                </p:oleObj>
              </mc:Choice>
              <mc:Fallback>
                <p:oleObj name="Imagem de bitmap" r:id="rId4" imgW="1080000" imgH="1080000" progId="Paint.Picture">
                  <p:link updateAutomatic="1"/>
                  <p:pic>
                    <p:nvPicPr>
                      <p:cNvPr id="0" name="Picture 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2250" y="385763"/>
                        <a:ext cx="1069975" cy="1068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r>
              <a:rPr lang="pt-BR" sz="3400" dirty="0">
                <a:solidFill>
                  <a:srgbClr val="FF0000"/>
                </a:solidFill>
              </a:rPr>
              <a:t>PARADIGMA NOS </a:t>
            </a:r>
            <a:r>
              <a:rPr lang="pt-BR" sz="3400" dirty="0" smtClean="0">
                <a:solidFill>
                  <a:srgbClr val="FF0000"/>
                </a:solidFill>
              </a:rPr>
              <a:t>DISCURSOS</a:t>
            </a:r>
            <a:br>
              <a:rPr lang="pt-BR" sz="3400" dirty="0" smtClean="0">
                <a:solidFill>
                  <a:srgbClr val="FF0000"/>
                </a:solidFill>
              </a:rPr>
            </a:br>
            <a:r>
              <a:rPr lang="pt-BR" sz="3400" dirty="0" smtClean="0">
                <a:solidFill>
                  <a:srgbClr val="FF0000"/>
                </a:solidFill>
              </a:rPr>
              <a:t>ainda muito forte!!!!</a:t>
            </a:r>
            <a:endParaRPr lang="pt-BR" dirty="0"/>
          </a:p>
        </p:txBody>
      </p:sp>
      <p:sp>
        <p:nvSpPr>
          <p:cNvPr id="115715" name="Rectangle 3"/>
          <p:cNvSpPr>
            <a:spLocks noGrp="1" noChangeArrowheads="1"/>
          </p:cNvSpPr>
          <p:nvPr>
            <p:ph type="body" idx="1"/>
          </p:nvPr>
        </p:nvSpPr>
        <p:spPr bwMode="auto">
          <a:xfrm>
            <a:off x="685800" y="1714500"/>
            <a:ext cx="7747000" cy="4572000"/>
          </a:xfrm>
          <a:solidFill>
            <a:srgbClr val="CCFFCC"/>
          </a:solidFill>
          <a:ln w="38100" cmpd="dbl">
            <a:solidFill>
              <a:schemeClr val="accent1"/>
            </a:solidFill>
            <a:miter lim="800000"/>
            <a:headEnd/>
            <a:tailEnd/>
          </a:ln>
        </p:spPr>
        <p:txBody>
          <a:bodyPr vert="horz" wrap="square" lIns="91440" tIns="45720" rIns="91440" bIns="45720" numCol="1" anchor="t" anchorCtr="0" compatLnSpc="1">
            <a:prstTxWarp prst="textNoShape">
              <a:avLst/>
            </a:prstTxWarp>
          </a:bodyPr>
          <a:lstStyle/>
          <a:p>
            <a:pPr algn="just">
              <a:buFontTx/>
              <a:buNone/>
            </a:pPr>
            <a:r>
              <a:rPr lang="pt-BR" sz="2800"/>
              <a:t>“A Universidade deve participar ativamente do desenvolvimento econômico da Região/País”</a:t>
            </a:r>
          </a:p>
          <a:p>
            <a:pPr>
              <a:buFontTx/>
              <a:buNone/>
            </a:pPr>
            <a:endParaRPr lang="pt-BR" sz="2800"/>
          </a:p>
          <a:p>
            <a:pPr algn="ctr">
              <a:buFontTx/>
              <a:buNone/>
            </a:pPr>
            <a:r>
              <a:rPr lang="pt-BR" sz="6600"/>
              <a:t>X</a:t>
            </a:r>
            <a:endParaRPr lang="pt-BR" sz="2800"/>
          </a:p>
          <a:p>
            <a:pPr>
              <a:buFontTx/>
              <a:buNone/>
            </a:pPr>
            <a:endParaRPr lang="pt-BR" sz="2800"/>
          </a:p>
          <a:p>
            <a:pPr algn="just">
              <a:buFontTx/>
              <a:buNone/>
            </a:pPr>
            <a:r>
              <a:rPr lang="pt-BR" sz="2800"/>
              <a:t>“O Pesquisador não deve se envolver com grupos economicamente ativos e levar lucro pessoal”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iterate type="wd">
                                    <p:tmPct val="100000"/>
                                  </p:iterate>
                                  <p:childTnLst>
                                    <p:set>
                                      <p:cBhvr>
                                        <p:cTn id="6" dur="1" fill="hold">
                                          <p:stCondLst>
                                            <p:cond delay="0"/>
                                          </p:stCondLst>
                                        </p:cTn>
                                        <p:tgtEl>
                                          <p:spTgt spid="115715">
                                            <p:txEl>
                                              <p:pRg st="0" end="0"/>
                                            </p:txEl>
                                          </p:spTgt>
                                        </p:tgtEl>
                                        <p:attrNameLst>
                                          <p:attrName>style.visibility</p:attrName>
                                        </p:attrNameLst>
                                      </p:cBhvr>
                                      <p:to>
                                        <p:strVal val="visible"/>
                                      </p:to>
                                    </p:set>
                                    <p:anim calcmode="lin" valueType="num">
                                      <p:cBhvr additive="base">
                                        <p:cTn id="7" dur="300" fill="hold"/>
                                        <p:tgtEl>
                                          <p:spTgt spid="115715">
                                            <p:txEl>
                                              <p:pRg st="0" end="0"/>
                                            </p:txEl>
                                          </p:spTgt>
                                        </p:tgtEl>
                                        <p:attrNameLst>
                                          <p:attrName>ppt_x</p:attrName>
                                        </p:attrNameLst>
                                      </p:cBhvr>
                                      <p:tavLst>
                                        <p:tav tm="0">
                                          <p:val>
                                            <p:strVal val="1+#ppt_w/2"/>
                                          </p:val>
                                        </p:tav>
                                        <p:tav tm="100000">
                                          <p:val>
                                            <p:strVal val="#ppt_x"/>
                                          </p:val>
                                        </p:tav>
                                      </p:tavLst>
                                    </p:anim>
                                    <p:anim calcmode="lin" valueType="num">
                                      <p:cBhvr additive="base">
                                        <p:cTn id="8" dur="300" fill="hold"/>
                                        <p:tgtEl>
                                          <p:spTgt spid="115715">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stCondLst>
                                    <p:cond delay="0"/>
                                  </p:stCondLst>
                                  <p:iterate type="wd">
                                    <p:tmPct val="100000"/>
                                  </p:iterate>
                                  <p:childTnLst>
                                    <p:set>
                                      <p:cBhvr>
                                        <p:cTn id="12" dur="1" fill="hold">
                                          <p:stCondLst>
                                            <p:cond delay="0"/>
                                          </p:stCondLst>
                                        </p:cTn>
                                        <p:tgtEl>
                                          <p:spTgt spid="115715">
                                            <p:txEl>
                                              <p:pRg st="2" end="2"/>
                                            </p:txEl>
                                          </p:spTgt>
                                        </p:tgtEl>
                                        <p:attrNameLst>
                                          <p:attrName>style.visibility</p:attrName>
                                        </p:attrNameLst>
                                      </p:cBhvr>
                                      <p:to>
                                        <p:strVal val="visible"/>
                                      </p:to>
                                    </p:set>
                                    <p:anim calcmode="lin" valueType="num">
                                      <p:cBhvr additive="base">
                                        <p:cTn id="13" dur="300" fill="hold"/>
                                        <p:tgtEl>
                                          <p:spTgt spid="115715">
                                            <p:txEl>
                                              <p:pRg st="2" end="2"/>
                                            </p:txEl>
                                          </p:spTgt>
                                        </p:tgtEl>
                                        <p:attrNameLst>
                                          <p:attrName>ppt_x</p:attrName>
                                        </p:attrNameLst>
                                      </p:cBhvr>
                                      <p:tavLst>
                                        <p:tav tm="0">
                                          <p:val>
                                            <p:strVal val="1+#ppt_w/2"/>
                                          </p:val>
                                        </p:tav>
                                        <p:tav tm="100000">
                                          <p:val>
                                            <p:strVal val="#ppt_x"/>
                                          </p:val>
                                        </p:tav>
                                      </p:tavLst>
                                    </p:anim>
                                    <p:anim calcmode="lin" valueType="num">
                                      <p:cBhvr additive="base">
                                        <p:cTn id="14" dur="300" fill="hold"/>
                                        <p:tgtEl>
                                          <p:spTgt spid="115715">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3" fill="hold" grpId="0" nodeType="clickEffect">
                                  <p:stCondLst>
                                    <p:cond delay="0"/>
                                  </p:stCondLst>
                                  <p:iterate type="wd">
                                    <p:tmPct val="100000"/>
                                  </p:iterate>
                                  <p:childTnLst>
                                    <p:set>
                                      <p:cBhvr>
                                        <p:cTn id="18" dur="1" fill="hold">
                                          <p:stCondLst>
                                            <p:cond delay="0"/>
                                          </p:stCondLst>
                                        </p:cTn>
                                        <p:tgtEl>
                                          <p:spTgt spid="115715">
                                            <p:txEl>
                                              <p:pRg st="4" end="4"/>
                                            </p:txEl>
                                          </p:spTgt>
                                        </p:tgtEl>
                                        <p:attrNameLst>
                                          <p:attrName>style.visibility</p:attrName>
                                        </p:attrNameLst>
                                      </p:cBhvr>
                                      <p:to>
                                        <p:strVal val="visible"/>
                                      </p:to>
                                    </p:set>
                                    <p:anim calcmode="lin" valueType="num">
                                      <p:cBhvr additive="base">
                                        <p:cTn id="19" dur="300" fill="hold"/>
                                        <p:tgtEl>
                                          <p:spTgt spid="115715">
                                            <p:txEl>
                                              <p:pRg st="4" end="4"/>
                                            </p:txEl>
                                          </p:spTgt>
                                        </p:tgtEl>
                                        <p:attrNameLst>
                                          <p:attrName>ppt_x</p:attrName>
                                        </p:attrNameLst>
                                      </p:cBhvr>
                                      <p:tavLst>
                                        <p:tav tm="0">
                                          <p:val>
                                            <p:strVal val="1+#ppt_w/2"/>
                                          </p:val>
                                        </p:tav>
                                        <p:tav tm="100000">
                                          <p:val>
                                            <p:strVal val="#ppt_x"/>
                                          </p:val>
                                        </p:tav>
                                      </p:tavLst>
                                    </p:anim>
                                    <p:anim calcmode="lin" valueType="num">
                                      <p:cBhvr additive="base">
                                        <p:cTn id="20" dur="300" fill="hold"/>
                                        <p:tgtEl>
                                          <p:spTgt spid="115715">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5" grpId="0" build="p" bldLvl="3"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p:cNvSpPr>
            <a:spLocks noGrp="1"/>
          </p:cNvSpPr>
          <p:nvPr>
            <p:ph idx="1"/>
          </p:nvPr>
        </p:nvSpPr>
        <p:spPr/>
        <p:txBody>
          <a:bodyPr/>
          <a:lstStyle/>
          <a:p>
            <a:endParaRPr lang="pt-BR"/>
          </a:p>
        </p:txBody>
      </p:sp>
      <p:pic>
        <p:nvPicPr>
          <p:cNvPr id="44036" name="Picture 4" descr="http://www.idea-wps.com/Images/08u%20Metropolis%20Robot%20Detail.png"/>
          <p:cNvPicPr>
            <a:picLocks noChangeAspect="1" noChangeArrowheads="1"/>
          </p:cNvPicPr>
          <p:nvPr/>
        </p:nvPicPr>
        <p:blipFill>
          <a:blip r:embed="rId2"/>
          <a:srcRect/>
          <a:stretch>
            <a:fillRect/>
          </a:stretch>
        </p:blipFill>
        <p:spPr bwMode="auto">
          <a:xfrm>
            <a:off x="-1214478" y="0"/>
            <a:ext cx="11503335" cy="7358090"/>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3"/>
          <p:cNvSpPr>
            <a:spLocks noGrp="1"/>
          </p:cNvSpPr>
          <p:nvPr>
            <p:ph idx="1"/>
          </p:nvPr>
        </p:nvSpPr>
        <p:spPr>
          <a:xfrm>
            <a:off x="457200" y="642918"/>
            <a:ext cx="8229600" cy="5483245"/>
          </a:xfrm>
        </p:spPr>
        <p:txBody>
          <a:bodyPr/>
          <a:lstStyle/>
          <a:p>
            <a:pPr>
              <a:buNone/>
            </a:pPr>
            <a:r>
              <a:rPr lang="pt-BR" b="1" dirty="0" smtClean="0">
                <a:solidFill>
                  <a:srgbClr val="FF0000"/>
                </a:solidFill>
              </a:rPr>
              <a:t>IMPEDIMENTOS PARA O DESENVOLVIMENTO TECNOLÓGICO</a:t>
            </a:r>
          </a:p>
          <a:p>
            <a:pPr>
              <a:buNone/>
            </a:pPr>
            <a:r>
              <a:rPr lang="pt-BR" dirty="0" smtClean="0"/>
              <a:t>1- o reduzido corpo técnico com experiência em gestão em </a:t>
            </a:r>
            <a:r>
              <a:rPr lang="pt-BR" dirty="0" err="1" smtClean="0"/>
              <a:t>C&amp;T</a:t>
            </a:r>
            <a:endParaRPr lang="pt-BR" dirty="0" smtClean="0"/>
          </a:p>
          <a:p>
            <a:pPr>
              <a:buNone/>
            </a:pPr>
            <a:r>
              <a:rPr lang="pt-BR" dirty="0" smtClean="0"/>
              <a:t>2-a desestruturação das parcerias institucionais</a:t>
            </a:r>
          </a:p>
          <a:p>
            <a:pPr>
              <a:buNone/>
            </a:pPr>
            <a:r>
              <a:rPr lang="pt-BR" dirty="0" smtClean="0"/>
              <a:t>3-a modesta contribuição da interação Universidade-Empresa  </a:t>
            </a:r>
          </a:p>
          <a:p>
            <a:pPr>
              <a:buNone/>
            </a:pPr>
            <a:r>
              <a:rPr lang="pt-BR" dirty="0" smtClean="0"/>
              <a:t>4-a limitação de profissionais altamente qualificado que efetivamente atuam em Tecnologia</a:t>
            </a:r>
            <a:endParaRPr lang="pt-BR"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3"/>
          <p:cNvSpPr>
            <a:spLocks noGrp="1"/>
          </p:cNvSpPr>
          <p:nvPr>
            <p:ph idx="1"/>
          </p:nvPr>
        </p:nvSpPr>
        <p:spPr>
          <a:xfrm>
            <a:off x="457200" y="642918"/>
            <a:ext cx="8229600" cy="5483245"/>
          </a:xfrm>
        </p:spPr>
        <p:txBody>
          <a:bodyPr/>
          <a:lstStyle/>
          <a:p>
            <a:pPr>
              <a:buNone/>
            </a:pPr>
            <a:r>
              <a:rPr lang="pt-BR" b="1" dirty="0" smtClean="0">
                <a:solidFill>
                  <a:srgbClr val="FF0000"/>
                </a:solidFill>
              </a:rPr>
              <a:t>Gargalos para a atual educação universitária</a:t>
            </a:r>
          </a:p>
          <a:p>
            <a:endParaRPr lang="pt-BR" dirty="0" smtClean="0"/>
          </a:p>
          <a:p>
            <a:r>
              <a:rPr lang="pt-BR" dirty="0" smtClean="0"/>
              <a:t>Orientação para o emprego</a:t>
            </a:r>
          </a:p>
          <a:p>
            <a:r>
              <a:rPr lang="pt-BR" dirty="0" smtClean="0"/>
              <a:t>Cultura (valores comportamentos)</a:t>
            </a:r>
          </a:p>
          <a:p>
            <a:r>
              <a:rPr lang="pt-BR" dirty="0" smtClean="0"/>
              <a:t>Baixa percepção da importância da </a:t>
            </a:r>
            <a:r>
              <a:rPr lang="pt-BR" b="1" dirty="0" smtClean="0"/>
              <a:t>PME</a:t>
            </a:r>
            <a:r>
              <a:rPr lang="pt-BR" dirty="0" smtClean="0"/>
              <a:t> para o desenvolvimento econômico.</a:t>
            </a:r>
          </a:p>
          <a:p>
            <a:r>
              <a:rPr lang="pt-BR" dirty="0" smtClean="0"/>
              <a:t>Distanciamento dos “sistemas de suporte” - Baixa integração com o mundo empresarial</a:t>
            </a:r>
          </a:p>
          <a:p>
            <a:r>
              <a:rPr lang="pt-BR" dirty="0" smtClean="0"/>
              <a:t>Cultura da “grande empresa” no ensino.  </a:t>
            </a:r>
          </a:p>
          <a:p>
            <a:pPr algn="r">
              <a:buNone/>
            </a:pPr>
            <a:r>
              <a:rPr lang="pt-BR" dirty="0" smtClean="0"/>
              <a:t>Dolabela</a:t>
            </a:r>
            <a:endParaRPr lang="pt-BR"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carlos.alberto\Documents\PPT-PPS\capa-da-revista-the-economist-o-brasil-decola-1258043583858_200x285.jpg"/>
          <p:cNvPicPr>
            <a:picLocks noChangeAspect="1" noChangeArrowheads="1"/>
          </p:cNvPicPr>
          <p:nvPr/>
        </p:nvPicPr>
        <p:blipFill>
          <a:blip r:embed="rId2"/>
          <a:srcRect/>
          <a:stretch>
            <a:fillRect/>
          </a:stretch>
        </p:blipFill>
        <p:spPr bwMode="auto">
          <a:xfrm>
            <a:off x="0" y="0"/>
            <a:ext cx="4452937" cy="6858000"/>
          </a:xfrm>
          <a:prstGeom prst="rect">
            <a:avLst/>
          </a:prstGeom>
          <a:noFill/>
          <a:ln w="9525">
            <a:noFill/>
            <a:miter lim="800000"/>
            <a:headEnd/>
            <a:tailEnd/>
          </a:ln>
        </p:spPr>
      </p:pic>
      <p:pic>
        <p:nvPicPr>
          <p:cNvPr id="3" name="Picture 2" descr="C:\Users\carlos.alberto\Documents\PPT-PPS\capa-da-revista-the-economist-o-brasil-decola-1258043583858_200x285.jpg"/>
          <p:cNvPicPr>
            <a:picLocks noChangeAspect="1" noChangeArrowheads="1"/>
          </p:cNvPicPr>
          <p:nvPr/>
        </p:nvPicPr>
        <p:blipFill>
          <a:blip r:embed="rId2"/>
          <a:srcRect/>
          <a:stretch>
            <a:fillRect/>
          </a:stretch>
        </p:blipFill>
        <p:spPr bwMode="auto">
          <a:xfrm rot="10800000">
            <a:off x="4691063" y="0"/>
            <a:ext cx="4452937" cy="68580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52" name="Group 80"/>
          <p:cNvGraphicFramePr>
            <a:graphicFrameLocks noGrp="1"/>
          </p:cNvGraphicFramePr>
          <p:nvPr>
            <p:ph/>
          </p:nvPr>
        </p:nvGraphicFramePr>
        <p:xfrm>
          <a:off x="827088" y="1341438"/>
          <a:ext cx="7416800" cy="4846640"/>
        </p:xfrm>
        <a:graphic>
          <a:graphicData uri="http://schemas.openxmlformats.org/drawingml/2006/table">
            <a:tbl>
              <a:tblPr/>
              <a:tblGrid>
                <a:gridCol w="1611312">
                  <a:extLst>
                    <a:ext uri="{9D8B030D-6E8A-4147-A177-3AD203B41FA5}">
                      <a16:colId xmlns:a16="http://schemas.microsoft.com/office/drawing/2014/main" val="20000"/>
                    </a:ext>
                  </a:extLst>
                </a:gridCol>
                <a:gridCol w="1974850">
                  <a:extLst>
                    <a:ext uri="{9D8B030D-6E8A-4147-A177-3AD203B41FA5}">
                      <a16:colId xmlns:a16="http://schemas.microsoft.com/office/drawing/2014/main" val="20001"/>
                    </a:ext>
                  </a:extLst>
                </a:gridCol>
                <a:gridCol w="1827213">
                  <a:extLst>
                    <a:ext uri="{9D8B030D-6E8A-4147-A177-3AD203B41FA5}">
                      <a16:colId xmlns:a16="http://schemas.microsoft.com/office/drawing/2014/main" val="20002"/>
                    </a:ext>
                  </a:extLst>
                </a:gridCol>
                <a:gridCol w="2003425">
                  <a:extLst>
                    <a:ext uri="{9D8B030D-6E8A-4147-A177-3AD203B41FA5}">
                      <a16:colId xmlns:a16="http://schemas.microsoft.com/office/drawing/2014/main" val="20003"/>
                    </a:ext>
                  </a:extLst>
                </a:gridCol>
              </a:tblGrid>
              <a:tr h="719138">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pt-BR" sz="2000" b="1" i="0" u="none" strike="noStrike" cap="none" normalizeH="0" baseline="0" dirty="0" smtClean="0">
                          <a:ln>
                            <a:noFill/>
                          </a:ln>
                          <a:solidFill>
                            <a:srgbClr val="FFFFFF"/>
                          </a:solidFill>
                          <a:effectLst/>
                          <a:latin typeface="Calibri" pitchFamily="34" charset="0"/>
                          <a:cs typeface="Arial" charset="0"/>
                        </a:rPr>
                        <a:t>Países</a:t>
                      </a:r>
                      <a:endParaRPr kumimoji="0" lang="pt-BR" sz="2000" b="0" i="0" u="none" strike="noStrike" cap="none" normalizeH="0" baseline="0" dirty="0" smtClean="0">
                        <a:ln>
                          <a:noFill/>
                        </a:ln>
                        <a:solidFill>
                          <a:schemeClr val="tx1"/>
                        </a:solidFill>
                        <a:effectLst/>
                        <a:latin typeface="Calibri" pitchFamily="34"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366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pt-BR" sz="2000" b="1" i="0" u="none" strike="noStrike" cap="none" normalizeH="0" baseline="0" dirty="0" smtClean="0">
                          <a:ln>
                            <a:noFill/>
                          </a:ln>
                          <a:solidFill>
                            <a:schemeClr val="bg1"/>
                          </a:solidFill>
                          <a:effectLst/>
                          <a:latin typeface="Calibri" pitchFamily="34" charset="0"/>
                          <a:cs typeface="Arial" charset="0"/>
                        </a:rPr>
                        <a:t>Participação</a:t>
                      </a:r>
                    </a:p>
                    <a:p>
                      <a:pPr marL="0" marR="0" lvl="0" indent="0" algn="ctr" defTabSz="914400" rtl="0" eaLnBrk="1" fontAlgn="ctr" latinLnBrk="0" hangingPunct="1">
                        <a:lnSpc>
                          <a:spcPct val="100000"/>
                        </a:lnSpc>
                        <a:spcBef>
                          <a:spcPct val="0"/>
                        </a:spcBef>
                        <a:spcAft>
                          <a:spcPct val="0"/>
                        </a:spcAft>
                        <a:buClrTx/>
                        <a:buSzTx/>
                        <a:buFontTx/>
                        <a:buNone/>
                        <a:tabLst/>
                      </a:pPr>
                      <a:r>
                        <a:rPr kumimoji="0" lang="pt-BR" sz="2000" b="1" i="0" u="none" strike="noStrike" cap="none" normalizeH="0" baseline="0" dirty="0" smtClean="0">
                          <a:ln>
                            <a:noFill/>
                          </a:ln>
                          <a:solidFill>
                            <a:schemeClr val="bg1"/>
                          </a:solidFill>
                          <a:effectLst/>
                          <a:latin typeface="Calibri" pitchFamily="34" charset="0"/>
                          <a:cs typeface="Arial" charset="0"/>
                        </a:rPr>
                        <a:t>Empresas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366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pt-BR" sz="2000" b="1" i="0" u="none" strike="noStrike" cap="none" normalizeH="0" baseline="0" dirty="0" smtClean="0">
                          <a:ln>
                            <a:noFill/>
                          </a:ln>
                          <a:solidFill>
                            <a:srgbClr val="FFFFFF"/>
                          </a:solidFill>
                          <a:effectLst/>
                          <a:latin typeface="Calibri" pitchFamily="34" charset="0"/>
                          <a:cs typeface="Arial" charset="0"/>
                        </a:rPr>
                        <a:t>Participação Emprego</a:t>
                      </a:r>
                      <a:endParaRPr kumimoji="0" lang="pt-BR" sz="2000" b="0" i="0" u="none" strike="noStrike" cap="none" normalizeH="0" baseline="0" dirty="0" smtClean="0">
                        <a:ln>
                          <a:noFill/>
                        </a:ln>
                        <a:solidFill>
                          <a:schemeClr val="tx1"/>
                        </a:solidFill>
                        <a:effectLst/>
                        <a:latin typeface="Calibri" pitchFamily="34"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366FF"/>
                    </a:solid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pt-BR" sz="2000" b="1" i="0" u="none" strike="noStrike" cap="none" normalizeH="0" baseline="0" dirty="0" smtClean="0">
                          <a:ln>
                            <a:noFill/>
                          </a:ln>
                          <a:solidFill>
                            <a:schemeClr val="bg1"/>
                          </a:solidFill>
                          <a:effectLst/>
                          <a:latin typeface="Calibri" pitchFamily="34" charset="0"/>
                          <a:cs typeface="Arial" charset="0"/>
                        </a:rPr>
                        <a:t>Participação</a:t>
                      </a:r>
                    </a:p>
                    <a:p>
                      <a:pPr marL="342900" marR="0" lvl="0" indent="-342900" algn="ctr" defTabSz="914400" rtl="0" eaLnBrk="1" fontAlgn="ctr" latinLnBrk="0" hangingPunct="1">
                        <a:lnSpc>
                          <a:spcPct val="100000"/>
                        </a:lnSpc>
                        <a:spcBef>
                          <a:spcPct val="0"/>
                        </a:spcBef>
                        <a:spcAft>
                          <a:spcPct val="0"/>
                        </a:spcAft>
                        <a:buClrTx/>
                        <a:buSzTx/>
                        <a:buFontTx/>
                        <a:buNone/>
                        <a:tabLst/>
                      </a:pPr>
                      <a:r>
                        <a:rPr kumimoji="0" lang="pt-BR" sz="2000" b="1" i="0" u="none" strike="noStrike" cap="none" normalizeH="0" baseline="0" dirty="0" smtClean="0">
                          <a:ln>
                            <a:noFill/>
                          </a:ln>
                          <a:solidFill>
                            <a:schemeClr val="bg1"/>
                          </a:solidFill>
                          <a:effectLst/>
                          <a:latin typeface="Calibri" pitchFamily="34" charset="0"/>
                          <a:cs typeface="Arial" charset="0"/>
                        </a:rPr>
                        <a:t>Val. </a:t>
                      </a:r>
                      <a:r>
                        <a:rPr kumimoji="0" lang="pt-BR" sz="2000" b="1" i="0" u="none" strike="noStrike" cap="none" normalizeH="0" baseline="0" dirty="0" err="1" smtClean="0">
                          <a:ln>
                            <a:noFill/>
                          </a:ln>
                          <a:solidFill>
                            <a:schemeClr val="bg1"/>
                          </a:solidFill>
                          <a:effectLst/>
                          <a:latin typeface="Calibri" pitchFamily="34" charset="0"/>
                          <a:cs typeface="Arial" charset="0"/>
                        </a:rPr>
                        <a:t>Adic</a:t>
                      </a:r>
                      <a:r>
                        <a:rPr kumimoji="0" lang="pt-BR" sz="2000" b="1" i="0" u="none" strike="noStrike" cap="none" normalizeH="0" baseline="0" dirty="0" smtClean="0">
                          <a:ln>
                            <a:noFill/>
                          </a:ln>
                          <a:solidFill>
                            <a:schemeClr val="bg1"/>
                          </a:solidFill>
                          <a:effectLst/>
                          <a:latin typeface="Calibri" pitchFamily="34" charset="0"/>
                          <a:cs typeface="Arial" charset="0"/>
                        </a:rPr>
                        <a:t>. PIB</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366FF"/>
                    </a:solidFill>
                  </a:tcPr>
                </a:tc>
                <a:extLst>
                  <a:ext uri="{0D108BD9-81ED-4DB2-BD59-A6C34878D82A}">
                    <a16:rowId xmlns:a16="http://schemas.microsoft.com/office/drawing/2014/main" val="10000"/>
                  </a:ext>
                </a:extLst>
              </a:tr>
              <a:tr h="43973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pt-BR" sz="1800" b="0" i="0" u="none" strike="noStrike" cap="none" normalizeH="0" baseline="0" dirty="0" smtClean="0">
                          <a:ln>
                            <a:noFill/>
                          </a:ln>
                          <a:solidFill>
                            <a:schemeClr val="tx1"/>
                          </a:solidFill>
                          <a:effectLst/>
                          <a:latin typeface="Calibri" pitchFamily="34" charset="0"/>
                          <a:cs typeface="Arial" charset="0"/>
                        </a:rPr>
                        <a:t>Itália</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pt-BR" sz="1800" b="0" i="0" u="none" strike="noStrike" cap="none" normalizeH="0" baseline="0" smtClean="0">
                          <a:ln>
                            <a:noFill/>
                          </a:ln>
                          <a:solidFill>
                            <a:schemeClr val="tx1"/>
                          </a:solidFill>
                          <a:effectLst/>
                          <a:latin typeface="Calibri" pitchFamily="34" charset="0"/>
                          <a:cs typeface="Arial" charset="0"/>
                        </a:rPr>
                        <a:t>99,4</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pt-BR" sz="1800" b="0" i="0" u="none" strike="noStrike" cap="none" normalizeH="0" baseline="0" smtClean="0">
                          <a:ln>
                            <a:noFill/>
                          </a:ln>
                          <a:solidFill>
                            <a:schemeClr val="tx1"/>
                          </a:solidFill>
                          <a:effectLst/>
                          <a:latin typeface="Calibri" pitchFamily="34" charset="0"/>
                          <a:cs typeface="Arial" charset="0"/>
                        </a:rPr>
                        <a:t>68,50</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pt-BR" sz="1800" b="0" i="0" u="none" strike="noStrike" cap="none" normalizeH="0" baseline="0" smtClean="0">
                          <a:ln>
                            <a:noFill/>
                          </a:ln>
                          <a:solidFill>
                            <a:schemeClr val="tx1"/>
                          </a:solidFill>
                          <a:effectLst/>
                          <a:latin typeface="Calibri" pitchFamily="34" charset="0"/>
                          <a:cs typeface="Arial" charset="0"/>
                        </a:rPr>
                        <a:t>55,60</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11163">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pt-BR" sz="1800" b="0" i="0" u="none" strike="noStrike" cap="none" normalizeH="0" baseline="0" dirty="0" smtClean="0">
                          <a:ln>
                            <a:noFill/>
                          </a:ln>
                          <a:solidFill>
                            <a:schemeClr val="tx1"/>
                          </a:solidFill>
                          <a:effectLst/>
                          <a:latin typeface="Calibri" pitchFamily="34" charset="0"/>
                          <a:cs typeface="Arial" charset="0"/>
                        </a:rPr>
                        <a:t>Espanha</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pt-BR" sz="1800" b="0" i="0" u="none" strike="noStrike" cap="none" normalizeH="0" baseline="0" dirty="0" smtClean="0">
                          <a:ln>
                            <a:noFill/>
                          </a:ln>
                          <a:solidFill>
                            <a:schemeClr val="tx1"/>
                          </a:solidFill>
                          <a:effectLst/>
                          <a:latin typeface="Calibri" pitchFamily="34" charset="0"/>
                          <a:cs typeface="Arial" charset="0"/>
                        </a:rPr>
                        <a:t>99</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pt-BR" sz="1800" b="0" i="0" u="none" strike="noStrike" cap="none" normalizeH="0" baseline="0" smtClean="0">
                          <a:ln>
                            <a:noFill/>
                          </a:ln>
                          <a:solidFill>
                            <a:schemeClr val="tx1"/>
                          </a:solidFill>
                          <a:effectLst/>
                          <a:latin typeface="Calibri" pitchFamily="34" charset="0"/>
                          <a:cs typeface="Arial" charset="0"/>
                        </a:rPr>
                        <a:t>63,20</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pt-BR" sz="1800" b="0" i="0" u="none" strike="noStrike" cap="none" normalizeH="0" baseline="0" smtClean="0">
                          <a:ln>
                            <a:noFill/>
                          </a:ln>
                          <a:solidFill>
                            <a:schemeClr val="tx1"/>
                          </a:solidFill>
                          <a:effectLst/>
                          <a:latin typeface="Calibri" pitchFamily="34" charset="0"/>
                          <a:cs typeface="Arial" charset="0"/>
                        </a:rPr>
                        <a:t>50,60</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09575">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pt-BR" sz="1800" b="0" i="0" u="none" strike="noStrike" cap="none" normalizeH="0" baseline="0" smtClean="0">
                          <a:ln>
                            <a:noFill/>
                          </a:ln>
                          <a:solidFill>
                            <a:schemeClr val="tx1"/>
                          </a:solidFill>
                          <a:effectLst/>
                          <a:latin typeface="Calibri" pitchFamily="34" charset="0"/>
                          <a:cs typeface="Arial" charset="0"/>
                        </a:rPr>
                        <a:t>Portugal</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pt-BR" sz="1800" b="0" i="0" u="none" strike="noStrike" cap="none" normalizeH="0" baseline="0" dirty="0" smtClean="0">
                          <a:ln>
                            <a:noFill/>
                          </a:ln>
                          <a:solidFill>
                            <a:schemeClr val="tx1"/>
                          </a:solidFill>
                          <a:effectLst/>
                          <a:latin typeface="Calibri" pitchFamily="34" charset="0"/>
                          <a:cs typeface="Arial" charset="0"/>
                        </a:rPr>
                        <a:t>99,3</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pt-BR" sz="1800" b="0" i="0" u="none" strike="noStrike" cap="none" normalizeH="0" baseline="0" smtClean="0">
                          <a:ln>
                            <a:noFill/>
                          </a:ln>
                          <a:solidFill>
                            <a:schemeClr val="tx1"/>
                          </a:solidFill>
                          <a:effectLst/>
                          <a:latin typeface="Calibri" pitchFamily="34" charset="0"/>
                          <a:cs typeface="Arial" charset="0"/>
                        </a:rPr>
                        <a:t>65,20</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pt-BR" sz="1800" b="0" i="0" u="none" strike="noStrike" cap="none" normalizeH="0" baseline="0" smtClean="0">
                          <a:ln>
                            <a:noFill/>
                          </a:ln>
                          <a:solidFill>
                            <a:schemeClr val="tx1"/>
                          </a:solidFill>
                          <a:effectLst/>
                          <a:latin typeface="Calibri" pitchFamily="34" charset="0"/>
                          <a:cs typeface="Arial" charset="0"/>
                        </a:rPr>
                        <a:t>46,30</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09575">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pt-BR" sz="1800" b="0" i="0" u="none" strike="noStrike" cap="none" normalizeH="0" baseline="0" smtClean="0">
                          <a:ln>
                            <a:noFill/>
                          </a:ln>
                          <a:solidFill>
                            <a:schemeClr val="tx1"/>
                          </a:solidFill>
                          <a:effectLst/>
                          <a:latin typeface="Calibri" pitchFamily="34" charset="0"/>
                          <a:cs typeface="Arial" charset="0"/>
                        </a:rPr>
                        <a:t>França</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pt-BR" sz="1800" b="0" i="0" u="none" strike="noStrike" cap="none" normalizeH="0" baseline="0" smtClean="0">
                          <a:ln>
                            <a:noFill/>
                          </a:ln>
                          <a:solidFill>
                            <a:schemeClr val="tx1"/>
                          </a:solidFill>
                          <a:effectLst/>
                          <a:latin typeface="Calibri" pitchFamily="34" charset="0"/>
                          <a:cs typeface="Arial" charset="0"/>
                        </a:rPr>
                        <a:t>98,8</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pt-BR" sz="1800" b="0" i="0" u="none" strike="noStrike" cap="none" normalizeH="0" baseline="0" dirty="0" smtClean="0">
                          <a:ln>
                            <a:noFill/>
                          </a:ln>
                          <a:solidFill>
                            <a:schemeClr val="tx1"/>
                          </a:solidFill>
                          <a:effectLst/>
                          <a:latin typeface="Calibri" pitchFamily="34" charset="0"/>
                          <a:cs typeface="Arial" charset="0"/>
                        </a:rPr>
                        <a:t>45,50</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pt-BR" sz="1800" b="0" i="0" u="none" strike="noStrike" cap="none" normalizeH="0" baseline="0" smtClean="0">
                          <a:ln>
                            <a:noFill/>
                          </a:ln>
                          <a:solidFill>
                            <a:schemeClr val="tx1"/>
                          </a:solidFill>
                          <a:effectLst/>
                          <a:latin typeface="Calibri" pitchFamily="34" charset="0"/>
                          <a:cs typeface="Arial" charset="0"/>
                        </a:rPr>
                        <a:t>39,70</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0798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pt-BR" sz="1800" b="0" i="0" u="none" strike="noStrike" cap="none" normalizeH="0" baseline="0" smtClean="0">
                          <a:ln>
                            <a:noFill/>
                          </a:ln>
                          <a:solidFill>
                            <a:schemeClr val="tx1"/>
                          </a:solidFill>
                          <a:effectLst/>
                          <a:latin typeface="Calibri" pitchFamily="34" charset="0"/>
                          <a:cs typeface="Arial" charset="0"/>
                        </a:rPr>
                        <a:t>Reino Unido</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pt-BR" sz="1800" b="0" i="0" u="none" strike="noStrike" cap="none" normalizeH="0" baseline="0" dirty="0" smtClean="0">
                          <a:ln>
                            <a:noFill/>
                          </a:ln>
                          <a:solidFill>
                            <a:schemeClr val="tx1"/>
                          </a:solidFill>
                          <a:effectLst/>
                          <a:latin typeface="Calibri" pitchFamily="34" charset="0"/>
                          <a:cs typeface="Arial" charset="0"/>
                        </a:rPr>
                        <a:t>98</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pt-BR" sz="1800" b="0" i="0" u="none" strike="noStrike" cap="none" normalizeH="0" baseline="0" dirty="0" smtClean="0">
                          <a:ln>
                            <a:noFill/>
                          </a:ln>
                          <a:solidFill>
                            <a:schemeClr val="tx1"/>
                          </a:solidFill>
                          <a:effectLst/>
                          <a:latin typeface="Calibri" pitchFamily="34" charset="0"/>
                          <a:cs typeface="Arial" charset="0"/>
                        </a:rPr>
                        <a:t>39,40</a:t>
                      </a:r>
                    </a:p>
                  </a:txBody>
                  <a:tcPr anchor="b"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pt-BR" sz="1800" b="0" i="0" u="none" strike="noStrike" cap="none" normalizeH="0" baseline="0" smtClean="0">
                          <a:ln>
                            <a:noFill/>
                          </a:ln>
                          <a:solidFill>
                            <a:schemeClr val="tx1"/>
                          </a:solidFill>
                          <a:effectLst/>
                          <a:latin typeface="Calibri" pitchFamily="34" charset="0"/>
                          <a:cs typeface="Arial" charset="0"/>
                        </a:rPr>
                        <a:t>34,00</a:t>
                      </a:r>
                    </a:p>
                  </a:txBody>
                  <a:tcPr anchor="b"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09575">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pt-BR" sz="1800" b="0" i="0" u="none" strike="noStrike" cap="none" normalizeH="0" baseline="0" smtClean="0">
                          <a:ln>
                            <a:noFill/>
                          </a:ln>
                          <a:solidFill>
                            <a:schemeClr val="tx1"/>
                          </a:solidFill>
                          <a:effectLst/>
                          <a:latin typeface="Calibri" pitchFamily="34" charset="0"/>
                          <a:cs typeface="Arial" charset="0"/>
                        </a:rPr>
                        <a:t>Alemanha</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pt-BR" sz="1800" b="0" i="0" u="none" strike="noStrike" cap="none" normalizeH="0" baseline="0" smtClean="0">
                          <a:ln>
                            <a:noFill/>
                          </a:ln>
                          <a:solidFill>
                            <a:schemeClr val="tx1"/>
                          </a:solidFill>
                          <a:effectLst/>
                          <a:latin typeface="Calibri" pitchFamily="34" charset="0"/>
                          <a:cs typeface="Arial" charset="0"/>
                        </a:rPr>
                        <a:t>97,2</a:t>
                      </a:r>
                    </a:p>
                  </a:txBody>
                  <a:tcPr anchor="b"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pt-BR" sz="1800" b="0" i="0" u="none" strike="noStrike" cap="none" normalizeH="0" baseline="0" dirty="0" smtClean="0">
                          <a:ln>
                            <a:noFill/>
                          </a:ln>
                          <a:solidFill>
                            <a:schemeClr val="tx1"/>
                          </a:solidFill>
                          <a:effectLst/>
                          <a:latin typeface="Calibri" pitchFamily="34" charset="0"/>
                          <a:cs typeface="Arial" charset="0"/>
                        </a:rPr>
                        <a:t>41,10</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pt-BR" sz="1800" b="0" i="0" u="none" strike="noStrike" cap="none" normalizeH="0" baseline="0" smtClean="0">
                          <a:ln>
                            <a:noFill/>
                          </a:ln>
                          <a:solidFill>
                            <a:schemeClr val="tx1"/>
                          </a:solidFill>
                          <a:effectLst/>
                          <a:latin typeface="Calibri" pitchFamily="34" charset="0"/>
                          <a:cs typeface="Arial" charset="0"/>
                        </a:rPr>
                        <a:t>33,50</a:t>
                      </a:r>
                    </a:p>
                  </a:txBody>
                  <a:tcPr anchor="b"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11163">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pt-BR" sz="1800" b="0" i="0" u="none" strike="noStrike" cap="none" normalizeH="0" baseline="0" smtClean="0">
                          <a:ln>
                            <a:noFill/>
                          </a:ln>
                          <a:solidFill>
                            <a:schemeClr val="tx1"/>
                          </a:solidFill>
                          <a:effectLst/>
                          <a:latin typeface="Calibri" pitchFamily="34" charset="0"/>
                          <a:cs typeface="Arial" charset="0"/>
                        </a:rPr>
                        <a:t>Holanda</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pt-BR" sz="1800" b="0" i="0" u="none" strike="noStrike" cap="none" normalizeH="0" baseline="0" smtClean="0">
                          <a:ln>
                            <a:noFill/>
                          </a:ln>
                          <a:solidFill>
                            <a:schemeClr val="tx1"/>
                          </a:solidFill>
                          <a:effectLst/>
                          <a:latin typeface="Calibri" pitchFamily="34" charset="0"/>
                          <a:cs typeface="Arial" charset="0"/>
                        </a:rPr>
                        <a:t>98,3</a:t>
                      </a:r>
                    </a:p>
                  </a:txBody>
                  <a:tcPr anchor="b"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pt-BR" sz="1800" b="0" i="0" u="none" strike="noStrike" cap="none" normalizeH="0" baseline="0" dirty="0" smtClean="0">
                          <a:ln>
                            <a:noFill/>
                          </a:ln>
                          <a:solidFill>
                            <a:schemeClr val="tx1"/>
                          </a:solidFill>
                          <a:effectLst/>
                          <a:latin typeface="Calibri" pitchFamily="34" charset="0"/>
                          <a:cs typeface="Arial" charset="0"/>
                        </a:rPr>
                        <a:t>50,50</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pt-BR" sz="1800" b="0" i="0" u="none" strike="noStrike" cap="none" normalizeH="0" baseline="0" dirty="0" smtClean="0">
                          <a:ln>
                            <a:noFill/>
                          </a:ln>
                          <a:solidFill>
                            <a:schemeClr val="tx1"/>
                          </a:solidFill>
                          <a:effectLst/>
                          <a:latin typeface="Calibri" pitchFamily="34" charset="0"/>
                          <a:cs typeface="Arial" charset="0"/>
                        </a:rPr>
                        <a:t>41,00</a:t>
                      </a:r>
                    </a:p>
                  </a:txBody>
                  <a:tcPr anchor="b"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09575">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pt-BR" sz="1800" b="0" i="0" u="none" strike="noStrike" cap="none" normalizeH="0" baseline="0" dirty="0" smtClean="0">
                          <a:ln>
                            <a:noFill/>
                          </a:ln>
                          <a:solidFill>
                            <a:schemeClr val="tx1"/>
                          </a:solidFill>
                          <a:effectLst/>
                          <a:latin typeface="Calibri" pitchFamily="34" charset="0"/>
                          <a:cs typeface="Arial" charset="0"/>
                        </a:rPr>
                        <a:t>Grécia</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pt-BR" sz="1800" b="0" i="0" u="none" strike="noStrike" cap="none" normalizeH="0" baseline="0" smtClean="0">
                          <a:ln>
                            <a:noFill/>
                          </a:ln>
                          <a:solidFill>
                            <a:schemeClr val="tx1"/>
                          </a:solidFill>
                          <a:effectLst/>
                          <a:latin typeface="Calibri" pitchFamily="34" charset="0"/>
                          <a:cs typeface="Arial" charset="0"/>
                        </a:rPr>
                        <a:t>99,5</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pt-BR" sz="1800" b="0" i="0" u="none" strike="noStrike" cap="none" normalizeH="0" baseline="0" dirty="0" smtClean="0">
                          <a:ln>
                            <a:noFill/>
                          </a:ln>
                          <a:solidFill>
                            <a:schemeClr val="tx1"/>
                          </a:solidFill>
                          <a:effectLst/>
                          <a:latin typeface="Calibri" pitchFamily="34" charset="0"/>
                          <a:cs typeface="Arial" charset="0"/>
                        </a:rPr>
                        <a:t>75,30</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pt-BR" sz="1800" b="0" i="0" u="none" strike="noStrike" cap="none" normalizeH="0" baseline="0" dirty="0" smtClean="0">
                          <a:ln>
                            <a:noFill/>
                          </a:ln>
                          <a:solidFill>
                            <a:schemeClr val="tx1"/>
                          </a:solidFill>
                          <a:effectLst/>
                          <a:latin typeface="Calibri" pitchFamily="34" charset="0"/>
                          <a:cs typeface="Arial" charset="0"/>
                        </a:rPr>
                        <a:t>55,60</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409575">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pt-BR" sz="1800" b="0" i="0" u="none" strike="noStrike" cap="none" normalizeH="0" baseline="0" smtClean="0">
                          <a:ln>
                            <a:noFill/>
                          </a:ln>
                          <a:solidFill>
                            <a:schemeClr val="tx1"/>
                          </a:solidFill>
                          <a:effectLst/>
                          <a:latin typeface="Calibri" pitchFamily="34" charset="0"/>
                          <a:cs typeface="Arial" charset="0"/>
                        </a:rPr>
                        <a:t>Suécia</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pt-BR" sz="1800" b="0" i="0" u="none" strike="noStrike" cap="none" normalizeH="0" baseline="0" smtClean="0">
                          <a:ln>
                            <a:noFill/>
                          </a:ln>
                          <a:solidFill>
                            <a:schemeClr val="tx1"/>
                          </a:solidFill>
                          <a:effectLst/>
                          <a:latin typeface="Calibri" pitchFamily="34" charset="0"/>
                          <a:cs typeface="Arial" charset="0"/>
                        </a:rPr>
                        <a:t>99</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pt-BR" sz="1800" b="0" i="0" u="none" strike="noStrike" cap="none" normalizeH="0" baseline="0" dirty="0" smtClean="0">
                          <a:ln>
                            <a:noFill/>
                          </a:ln>
                          <a:solidFill>
                            <a:schemeClr val="tx1"/>
                          </a:solidFill>
                          <a:effectLst/>
                          <a:latin typeface="Calibri" pitchFamily="34" charset="0"/>
                          <a:cs typeface="Arial" charset="0"/>
                        </a:rPr>
                        <a:t>45,60</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pt-BR" sz="1800" b="0" i="0" u="none" strike="noStrike" cap="none" normalizeH="0" baseline="0" dirty="0" smtClean="0">
                          <a:ln>
                            <a:noFill/>
                          </a:ln>
                          <a:solidFill>
                            <a:schemeClr val="tx1"/>
                          </a:solidFill>
                          <a:effectLst/>
                          <a:latin typeface="Calibri" pitchFamily="34" charset="0"/>
                          <a:cs typeface="Arial" charset="0"/>
                        </a:rPr>
                        <a:t>37,80</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409575">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pt-BR" sz="1800" b="1" i="0" u="none" strike="noStrike" cap="none" normalizeH="0" baseline="0" dirty="0" smtClean="0">
                          <a:ln>
                            <a:noFill/>
                          </a:ln>
                          <a:solidFill>
                            <a:srgbClr val="CC0000"/>
                          </a:solidFill>
                          <a:effectLst/>
                          <a:latin typeface="Calibri" pitchFamily="34" charset="0"/>
                          <a:cs typeface="Arial" charset="0"/>
                        </a:rPr>
                        <a:t>Brasil</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pt-BR" sz="1800" b="0" i="0" u="none" strike="noStrike" cap="none" normalizeH="0" baseline="0" smtClean="0">
                          <a:ln>
                            <a:noFill/>
                          </a:ln>
                          <a:solidFill>
                            <a:schemeClr val="tx1"/>
                          </a:solidFill>
                          <a:effectLst/>
                          <a:latin typeface="Calibri" pitchFamily="34" charset="0"/>
                          <a:cs typeface="Arial" charset="0"/>
                        </a:rPr>
                        <a:t>99,1</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pt-BR" sz="1800" b="0" i="0" u="none" strike="noStrike" cap="none" normalizeH="0" baseline="0" smtClean="0">
                          <a:ln>
                            <a:noFill/>
                          </a:ln>
                          <a:solidFill>
                            <a:schemeClr val="tx1"/>
                          </a:solidFill>
                          <a:effectLst/>
                          <a:latin typeface="Calibri" pitchFamily="34" charset="0"/>
                          <a:cs typeface="Arial" charset="0"/>
                        </a:rPr>
                        <a:t>52,20</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pt-BR" sz="1800" b="0" i="0" u="none" strike="noStrike" cap="none" normalizeH="0" baseline="0" dirty="0" smtClean="0">
                          <a:ln>
                            <a:noFill/>
                          </a:ln>
                          <a:solidFill>
                            <a:schemeClr val="tx1"/>
                          </a:solidFill>
                          <a:effectLst/>
                          <a:latin typeface="Calibri" pitchFamily="34" charset="0"/>
                          <a:cs typeface="Arial" charset="0"/>
                        </a:rPr>
                        <a:t>20,00</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bl>
          </a:graphicData>
        </a:graphic>
      </p:graphicFrame>
      <p:sp>
        <p:nvSpPr>
          <p:cNvPr id="11338" name="Text Box 518"/>
          <p:cNvSpPr txBox="1">
            <a:spLocks noChangeArrowheads="1"/>
          </p:cNvSpPr>
          <p:nvPr/>
        </p:nvSpPr>
        <p:spPr bwMode="auto">
          <a:xfrm>
            <a:off x="1500188" y="285750"/>
            <a:ext cx="6254750" cy="523875"/>
          </a:xfrm>
          <a:prstGeom prst="rect">
            <a:avLst/>
          </a:prstGeom>
          <a:noFill/>
          <a:ln w="9525">
            <a:noFill/>
            <a:miter lim="800000"/>
            <a:headEnd/>
            <a:tailEnd/>
          </a:ln>
        </p:spPr>
        <p:txBody>
          <a:bodyPr wrap="none">
            <a:spAutoFit/>
          </a:bodyPr>
          <a:lstStyle/>
          <a:p>
            <a:r>
              <a:rPr lang="pt-BR" sz="2800">
                <a:solidFill>
                  <a:srgbClr val="0033CC"/>
                </a:solidFill>
              </a:rPr>
              <a:t>Participação das MPE na Economia</a:t>
            </a:r>
          </a:p>
        </p:txBody>
      </p:sp>
      <p:sp>
        <p:nvSpPr>
          <p:cNvPr id="11339" name="Text Box 5"/>
          <p:cNvSpPr txBox="1">
            <a:spLocks noChangeArrowheads="1"/>
          </p:cNvSpPr>
          <p:nvPr/>
        </p:nvSpPr>
        <p:spPr bwMode="auto">
          <a:xfrm>
            <a:off x="468313" y="6418263"/>
            <a:ext cx="4424362" cy="323850"/>
          </a:xfrm>
          <a:prstGeom prst="rect">
            <a:avLst/>
          </a:prstGeom>
          <a:noFill/>
          <a:ln w="9525">
            <a:noFill/>
            <a:miter lim="800000"/>
            <a:headEnd/>
            <a:tailEnd/>
          </a:ln>
        </p:spPr>
        <p:txBody>
          <a:bodyPr wrap="none" lIns="18288" tIns="18288" rIns="0" bIns="0">
            <a:spAutoFit/>
          </a:bodyPr>
          <a:lstStyle/>
          <a:p>
            <a:r>
              <a:rPr lang="pt-BR" sz="1000">
                <a:solidFill>
                  <a:srgbClr val="000000"/>
                </a:solidFill>
              </a:rPr>
              <a:t>Fonte: </a:t>
            </a:r>
            <a:r>
              <a:rPr lang="pt-BR" sz="1000" i="1">
                <a:solidFill>
                  <a:srgbClr val="000000"/>
                </a:solidFill>
              </a:rPr>
              <a:t>SBA Fact Sheet 2009 - European Commission Enterprise and Industry</a:t>
            </a:r>
          </a:p>
          <a:p>
            <a:r>
              <a:rPr lang="pt-BR" sz="1000">
                <a:solidFill>
                  <a:srgbClr val="000000"/>
                </a:solidFill>
              </a:rPr>
              <a:t>Ministério do Trabalho e Emprego</a:t>
            </a:r>
          </a:p>
        </p:txBody>
      </p:sp>
    </p:spTree>
  </p:cSld>
  <p:clrMapOvr>
    <a:masterClrMapping/>
  </p:clrMapOvr>
  <p:transition spd="slow">
    <p:random/>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Espaço Reservado para Conteúdo 3"/>
          <p:cNvSpPr>
            <a:spLocks noGrp="1"/>
          </p:cNvSpPr>
          <p:nvPr>
            <p:ph/>
          </p:nvPr>
        </p:nvSpPr>
        <p:spPr bwMode="auto">
          <a:noFill/>
          <a:ln>
            <a:miter lim="800000"/>
            <a:headEnd/>
            <a:tailEnd/>
          </a:ln>
        </p:spPr>
        <p:txBody>
          <a:bodyPr vert="horz" wrap="square" lIns="91440" tIns="45720" rIns="91440" bIns="45720" numCol="1" anchor="t" anchorCtr="0" compatLnSpc="1">
            <a:prstTxWarp prst="textNoShape">
              <a:avLst/>
            </a:prstTxWarp>
          </a:bodyPr>
          <a:lstStyle/>
          <a:p>
            <a:endParaRPr lang="pt-BR" smtClean="0"/>
          </a:p>
        </p:txBody>
      </p:sp>
      <p:graphicFrame>
        <p:nvGraphicFramePr>
          <p:cNvPr id="1026" name="Object 4"/>
          <p:cNvGraphicFramePr>
            <a:graphicFrameLocks noChangeAspect="1"/>
          </p:cNvGraphicFramePr>
          <p:nvPr/>
        </p:nvGraphicFramePr>
        <p:xfrm>
          <a:off x="928688" y="1071563"/>
          <a:ext cx="7143750" cy="5326062"/>
        </p:xfrm>
        <a:graphic>
          <a:graphicData uri="http://schemas.openxmlformats.org/presentationml/2006/ole">
            <mc:AlternateContent xmlns:mc="http://schemas.openxmlformats.org/markup-compatibility/2006">
              <mc:Choice xmlns:v="urn:schemas-microsoft-com:vml" Requires="v">
                <p:oleObj spid="_x0000_s1027" name="Graph" r:id="rId4" imgW="3824640" imgH="2851200" progId="Origin50.Graph">
                  <p:embed/>
                </p:oleObj>
              </mc:Choice>
              <mc:Fallback>
                <p:oleObj name="Graph" r:id="rId4" imgW="3824640" imgH="2851200" progId="Origin50.Graph">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8688" y="1071563"/>
                        <a:ext cx="7143750" cy="5326062"/>
                      </a:xfrm>
                      <a:prstGeom prst="rect">
                        <a:avLst/>
                      </a:prstGeom>
                      <a:noFill/>
                      <a:ln>
                        <a:noFill/>
                      </a:ln>
                      <a:effectLst/>
                      <a:extLst>
                        <a:ext uri="{909E8E84-426E-40DD-AFC4-6F175D3DCCD1}">
                          <a14:hiddenFill xmlns:a14="http://schemas.microsoft.com/office/drawing/2010/main">
                            <a:gradFill rotWithShape="0">
                              <a:gsLst>
                                <a:gs pos="0">
                                  <a:srgbClr val="FF8200"/>
                                </a:gs>
                                <a:gs pos="10001">
                                  <a:srgbClr val="FF0000"/>
                                </a:gs>
                                <a:gs pos="35001">
                                  <a:srgbClr val="BA0066"/>
                                </a:gs>
                                <a:gs pos="70000">
                                  <a:srgbClr val="66008F"/>
                                </a:gs>
                                <a:gs pos="100000">
                                  <a:srgbClr val="000082"/>
                                </a:gs>
                              </a:gsLst>
                              <a:lin ang="5400000" scaled="1"/>
                            </a:gradFill>
                          </a14:hiddenFill>
                        </a:ext>
                        <a:ext uri="{91240B29-F687-4F45-9708-019B960494DF}">
                          <a14:hiddenLine xmlns:a14="http://schemas.microsoft.com/office/drawing/2010/main" w="9525">
                            <a:solidFill>
                              <a:srgbClr val="CC99FF"/>
                            </a:solidFill>
                            <a:miter lim="800000"/>
                            <a:headEnd/>
                            <a:tailEnd/>
                          </a14:hiddenLine>
                        </a:ext>
                        <a:ext uri="{AF507438-7753-43E0-B8FC-AC1667EBCBE1}">
                          <a14:hiddenEffects xmlns:a14="http://schemas.microsoft.com/office/drawing/2010/main">
                            <a:effectLst>
                              <a:outerShdw dist="17961" dir="2700000" algn="ctr" rotWithShape="0">
                                <a:srgbClr val="000082">
                                  <a:gamma/>
                                  <a:shade val="60000"/>
                                  <a:invGamma/>
                                </a:srgbClr>
                              </a:outerShdw>
                            </a:effectLst>
                          </a14:hiddenEffects>
                        </a:ext>
                      </a:extLst>
                    </p:spPr>
                  </p:pic>
                </p:oleObj>
              </mc:Fallback>
            </mc:AlternateContent>
          </a:graphicData>
        </a:graphic>
      </p:graphicFrame>
      <p:sp>
        <p:nvSpPr>
          <p:cNvPr id="1028" name="Text Box 518"/>
          <p:cNvSpPr txBox="1">
            <a:spLocks noChangeArrowheads="1"/>
          </p:cNvSpPr>
          <p:nvPr/>
        </p:nvSpPr>
        <p:spPr bwMode="auto">
          <a:xfrm>
            <a:off x="1500188" y="285750"/>
            <a:ext cx="5708650" cy="954088"/>
          </a:xfrm>
          <a:prstGeom prst="rect">
            <a:avLst/>
          </a:prstGeom>
          <a:noFill/>
          <a:ln w="9525">
            <a:noFill/>
            <a:miter lim="800000"/>
            <a:headEnd/>
            <a:tailEnd/>
          </a:ln>
        </p:spPr>
        <p:txBody>
          <a:bodyPr wrap="none">
            <a:spAutoFit/>
          </a:bodyPr>
          <a:lstStyle/>
          <a:p>
            <a:r>
              <a:rPr lang="pt-BR" sz="2800">
                <a:solidFill>
                  <a:srgbClr val="0033CC"/>
                </a:solidFill>
              </a:rPr>
              <a:t>Participação das MPE na Economia</a:t>
            </a:r>
          </a:p>
          <a:p>
            <a:r>
              <a:rPr lang="pt-BR" sz="2800">
                <a:solidFill>
                  <a:srgbClr val="0033CC"/>
                </a:solidFill>
              </a:rPr>
              <a:t>(razão por posto de trabalho)</a:t>
            </a: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Espaço Reservado para Conteúdo 3"/>
          <p:cNvSpPr>
            <a:spLocks noGrp="1"/>
          </p:cNvSpPr>
          <p:nvPr>
            <p:ph/>
          </p:nvPr>
        </p:nvSpPr>
        <p:spPr bwMode="auto">
          <a:noFill/>
          <a:ln>
            <a:miter lim="800000"/>
            <a:headEnd/>
            <a:tailEnd/>
          </a:ln>
        </p:spPr>
        <p:txBody>
          <a:bodyPr vert="horz" wrap="square" lIns="91440" tIns="45720" rIns="91440" bIns="45720" numCol="1" anchor="t" anchorCtr="0" compatLnSpc="1">
            <a:prstTxWarp prst="textNoShape">
              <a:avLst/>
            </a:prstTxWarp>
          </a:bodyPr>
          <a:lstStyle/>
          <a:p>
            <a:endParaRPr lang="pt-BR" smtClean="0"/>
          </a:p>
        </p:txBody>
      </p:sp>
      <p:graphicFrame>
        <p:nvGraphicFramePr>
          <p:cNvPr id="2050" name="Object 2"/>
          <p:cNvGraphicFramePr>
            <a:graphicFrameLocks noChangeAspect="1"/>
          </p:cNvGraphicFramePr>
          <p:nvPr/>
        </p:nvGraphicFramePr>
        <p:xfrm>
          <a:off x="928688" y="1071563"/>
          <a:ext cx="7143750" cy="5326062"/>
        </p:xfrm>
        <a:graphic>
          <a:graphicData uri="http://schemas.openxmlformats.org/presentationml/2006/ole">
            <mc:AlternateContent xmlns:mc="http://schemas.openxmlformats.org/markup-compatibility/2006">
              <mc:Choice xmlns:v="urn:schemas-microsoft-com:vml" Requires="v">
                <p:oleObj spid="_x0000_s2051" name="Graph" r:id="rId4" imgW="3824640" imgH="2851200" progId="Origin50.Graph">
                  <p:embed/>
                </p:oleObj>
              </mc:Choice>
              <mc:Fallback>
                <p:oleObj name="Graph" r:id="rId4" imgW="3824640" imgH="2851200" progId="Origin50.Graph">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8688" y="1071563"/>
                        <a:ext cx="7143750" cy="5326062"/>
                      </a:xfrm>
                      <a:prstGeom prst="rect">
                        <a:avLst/>
                      </a:prstGeom>
                      <a:noFill/>
                      <a:ln>
                        <a:noFill/>
                      </a:ln>
                      <a:effectLst/>
                      <a:extLst>
                        <a:ext uri="{909E8E84-426E-40DD-AFC4-6F175D3DCCD1}">
                          <a14:hiddenFill xmlns:a14="http://schemas.microsoft.com/office/drawing/2010/main">
                            <a:gradFill rotWithShape="0">
                              <a:gsLst>
                                <a:gs pos="0">
                                  <a:srgbClr val="FF8200"/>
                                </a:gs>
                                <a:gs pos="10001">
                                  <a:srgbClr val="FF0000"/>
                                </a:gs>
                                <a:gs pos="35001">
                                  <a:srgbClr val="BA0066"/>
                                </a:gs>
                                <a:gs pos="70000">
                                  <a:srgbClr val="66008F"/>
                                </a:gs>
                                <a:gs pos="100000">
                                  <a:srgbClr val="000082"/>
                                </a:gs>
                              </a:gsLst>
                              <a:lin ang="5400000" scaled="1"/>
                            </a:gradFill>
                          </a14:hiddenFill>
                        </a:ext>
                        <a:ext uri="{91240B29-F687-4F45-9708-019B960494DF}">
                          <a14:hiddenLine xmlns:a14="http://schemas.microsoft.com/office/drawing/2010/main" w="9525">
                            <a:solidFill>
                              <a:srgbClr val="CC99FF"/>
                            </a:solidFill>
                            <a:miter lim="800000"/>
                            <a:headEnd/>
                            <a:tailEnd/>
                          </a14:hiddenLine>
                        </a:ext>
                        <a:ext uri="{AF507438-7753-43E0-B8FC-AC1667EBCBE1}">
                          <a14:hiddenEffects xmlns:a14="http://schemas.microsoft.com/office/drawing/2010/main">
                            <a:effectLst>
                              <a:outerShdw dist="17961" dir="2700000" algn="ctr" rotWithShape="0">
                                <a:srgbClr val="000082">
                                  <a:gamma/>
                                  <a:shade val="60000"/>
                                  <a:invGamma/>
                                </a:srgbClr>
                              </a:outerShdw>
                            </a:effectLst>
                          </a14:hiddenEffects>
                        </a:ext>
                      </a:extLst>
                    </p:spPr>
                  </p:pic>
                </p:oleObj>
              </mc:Fallback>
            </mc:AlternateContent>
          </a:graphicData>
        </a:graphic>
      </p:graphicFrame>
      <p:sp>
        <p:nvSpPr>
          <p:cNvPr id="2052" name="Text Box 518"/>
          <p:cNvSpPr txBox="1">
            <a:spLocks noChangeArrowheads="1"/>
          </p:cNvSpPr>
          <p:nvPr/>
        </p:nvSpPr>
        <p:spPr bwMode="auto">
          <a:xfrm>
            <a:off x="1500188" y="285750"/>
            <a:ext cx="5708650" cy="954088"/>
          </a:xfrm>
          <a:prstGeom prst="rect">
            <a:avLst/>
          </a:prstGeom>
          <a:noFill/>
          <a:ln w="9525">
            <a:noFill/>
            <a:miter lim="800000"/>
            <a:headEnd/>
            <a:tailEnd/>
          </a:ln>
        </p:spPr>
        <p:txBody>
          <a:bodyPr wrap="none">
            <a:spAutoFit/>
          </a:bodyPr>
          <a:lstStyle/>
          <a:p>
            <a:r>
              <a:rPr lang="pt-BR" sz="2800">
                <a:solidFill>
                  <a:srgbClr val="0033CC"/>
                </a:solidFill>
              </a:rPr>
              <a:t>Participação das MPE na Economia</a:t>
            </a:r>
          </a:p>
          <a:p>
            <a:r>
              <a:rPr lang="pt-BR" sz="2800">
                <a:solidFill>
                  <a:srgbClr val="0033CC"/>
                </a:solidFill>
              </a:rPr>
              <a:t>(razão por posto de trabalho)</a:t>
            </a:r>
          </a:p>
        </p:txBody>
      </p:sp>
      <p:sp>
        <p:nvSpPr>
          <p:cNvPr id="6" name="Retângulo 5"/>
          <p:cNvSpPr/>
          <p:nvPr/>
        </p:nvSpPr>
        <p:spPr bwMode="auto">
          <a:xfrm rot="19980995">
            <a:off x="1096963" y="2211388"/>
            <a:ext cx="6858000" cy="2386012"/>
          </a:xfrm>
          <a:prstGeom prst="rect">
            <a:avLst/>
          </a:prstGeom>
          <a:solidFill>
            <a:srgbClr val="FFFF00"/>
          </a:solidFill>
          <a:ln w="9525" cap="flat" cmpd="sng" algn="ctr">
            <a:solidFill>
              <a:srgbClr val="CC99FF"/>
            </a:solidFill>
            <a:prstDash val="solid"/>
            <a:round/>
            <a:headEnd type="none" w="med" len="med"/>
            <a:tailEnd type="none" w="med" len="med"/>
          </a:ln>
          <a:effectLst>
            <a:outerShdw dist="53882" dir="2700000" algn="ctr" rotWithShape="0">
              <a:srgbClr val="9999FF"/>
            </a:outerShdw>
          </a:effectLst>
        </p:spPr>
        <p:txBody>
          <a:bodyPr/>
          <a:lstStyle/>
          <a:p>
            <a:pPr>
              <a:defRPr/>
            </a:pPr>
            <a:endParaRPr lang="pt-BR" dirty="0"/>
          </a:p>
          <a:p>
            <a:pPr>
              <a:defRPr/>
            </a:pPr>
            <a:r>
              <a:rPr lang="pt-BR" dirty="0"/>
              <a:t>Ou seja.... </a:t>
            </a:r>
          </a:p>
          <a:p>
            <a:pPr>
              <a:defRPr/>
            </a:pPr>
            <a:endParaRPr lang="pt-BR" dirty="0"/>
          </a:p>
          <a:p>
            <a:pPr>
              <a:defRPr/>
            </a:pPr>
            <a:r>
              <a:rPr lang="pt-BR" dirty="0"/>
              <a:t> A micro e pequena empresa do Brasil tem baixa qualidade    </a:t>
            </a:r>
            <a:r>
              <a:rPr lang="pt-BR" dirty="0">
                <a:sym typeface="Wingdings" pitchFamily="2" charset="2"/>
              </a:rPr>
              <a:t></a:t>
            </a:r>
            <a:r>
              <a:rPr lang="pt-BR" dirty="0"/>
              <a:t>  empreendedorismo por necessidade</a:t>
            </a: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pt-BR"/>
          </a:p>
        </p:txBody>
      </p:sp>
      <p:sp>
        <p:nvSpPr>
          <p:cNvPr id="4" name="Rectangle 2"/>
          <p:cNvSpPr txBox="1">
            <a:spLocks noChangeArrowheads="1"/>
          </p:cNvSpPr>
          <p:nvPr/>
        </p:nvSpPr>
        <p:spPr bwMode="auto">
          <a:xfrm>
            <a:off x="914400" y="928670"/>
            <a:ext cx="8229600" cy="1143000"/>
          </a:xfrm>
          <a:prstGeom prst="rect">
            <a:avLst/>
          </a:prstGeom>
          <a:noFill/>
          <a:ln>
            <a:miter lim="800000"/>
            <a:headEnd/>
            <a:tailEnd/>
          </a:ln>
        </p:spPr>
        <p:txBody>
          <a:bodyPr/>
          <a:lstStyle/>
          <a:p>
            <a:pPr>
              <a:defRPr/>
            </a:pPr>
            <a:r>
              <a:rPr lang="pt-BR" sz="4000" kern="0" dirty="0">
                <a:solidFill>
                  <a:srgbClr val="FF0000"/>
                </a:solidFill>
                <a:latin typeface="+mj-lt"/>
                <a:ea typeface="+mj-ea"/>
                <a:cs typeface="+mj-cs"/>
              </a:rPr>
              <a:t>O país quer ser desenvolvido????</a:t>
            </a:r>
          </a:p>
          <a:p>
            <a:pPr>
              <a:defRPr/>
            </a:pPr>
            <a:endParaRPr lang="pt-BR" sz="4000" kern="0" dirty="0">
              <a:solidFill>
                <a:srgbClr val="FF0000"/>
              </a:solidFill>
              <a:latin typeface="+mj-lt"/>
              <a:ea typeface="+mj-ea"/>
              <a:cs typeface="+mj-cs"/>
            </a:endParaRPr>
          </a:p>
          <a:p>
            <a:pPr>
              <a:defRPr/>
            </a:pPr>
            <a:endParaRPr lang="pt-BR" sz="4000" kern="0" dirty="0">
              <a:solidFill>
                <a:srgbClr val="FF0000"/>
              </a:solidFill>
              <a:latin typeface="+mj-lt"/>
              <a:ea typeface="+mj-ea"/>
              <a:cs typeface="+mj-cs"/>
            </a:endParaRPr>
          </a:p>
          <a:p>
            <a:pPr>
              <a:defRPr/>
            </a:pPr>
            <a:r>
              <a:rPr lang="pt-BR" sz="4000" kern="0" dirty="0">
                <a:solidFill>
                  <a:srgbClr val="FF0000"/>
                </a:solidFill>
                <a:latin typeface="+mj-lt"/>
                <a:ea typeface="+mj-ea"/>
                <a:cs typeface="+mj-cs"/>
              </a:rPr>
              <a:t>Tem que gerar negócios inovadores!!!</a:t>
            </a:r>
          </a:p>
          <a:p>
            <a:pPr>
              <a:defRPr/>
            </a:pPr>
            <a:endParaRPr lang="pt-BR" sz="4000" kern="0" dirty="0">
              <a:solidFill>
                <a:srgbClr val="FF0000"/>
              </a:solidFill>
              <a:latin typeface="+mj-lt"/>
              <a:ea typeface="+mj-ea"/>
              <a:cs typeface="+mj-cs"/>
            </a:endParaRPr>
          </a:p>
          <a:p>
            <a:pPr>
              <a:defRPr/>
            </a:pPr>
            <a:r>
              <a:rPr lang="pt-BR" sz="4000" kern="0" dirty="0">
                <a:solidFill>
                  <a:srgbClr val="FF0000"/>
                </a:solidFill>
                <a:latin typeface="+mj-lt"/>
                <a:ea typeface="+mj-ea"/>
                <a:cs typeface="+mj-cs"/>
              </a:rPr>
              <a:t>(inclusive com os micro e </a:t>
            </a:r>
            <a:r>
              <a:rPr lang="pt-BR" sz="4000" kern="0" dirty="0" smtClean="0">
                <a:solidFill>
                  <a:srgbClr val="FF0000"/>
                </a:solidFill>
                <a:latin typeface="+mj-lt"/>
                <a:ea typeface="+mj-ea"/>
                <a:cs typeface="+mj-cs"/>
              </a:rPr>
              <a:t>pequenos</a:t>
            </a:r>
          </a:p>
          <a:p>
            <a:pPr>
              <a:defRPr/>
            </a:pPr>
            <a:r>
              <a:rPr lang="pt-BR" sz="4000" kern="0" dirty="0" smtClean="0">
                <a:solidFill>
                  <a:srgbClr val="FF0000"/>
                </a:solidFill>
                <a:latin typeface="+mj-lt"/>
                <a:ea typeface="+mj-ea"/>
                <a:cs typeface="+mj-cs"/>
              </a:rPr>
              <a:t>seja de base tecnológica ou tradicional)</a:t>
            </a:r>
            <a:endParaRPr lang="pt-BR" sz="4000" kern="0" dirty="0">
              <a:solidFill>
                <a:srgbClr val="FF0000"/>
              </a:solidFill>
              <a:latin typeface="+mj-lt"/>
              <a:ea typeface="+mj-ea"/>
              <a:cs typeface="+mj-cs"/>
            </a:endParaRPr>
          </a:p>
          <a:p>
            <a:pPr>
              <a:defRPr/>
            </a:pPr>
            <a:endParaRPr lang="pt-BR" sz="4000" kern="0" dirty="0">
              <a:solidFill>
                <a:srgbClr val="FF0000"/>
              </a:solidFill>
              <a:latin typeface="+mj-lt"/>
              <a:ea typeface="+mj-ea"/>
              <a:cs typeface="+mj-cs"/>
            </a:endParaRPr>
          </a:p>
          <a:p>
            <a:pPr>
              <a:defRPr/>
            </a:pPr>
            <a:endParaRPr lang="pt-BR" sz="4000" kern="0" dirty="0">
              <a:solidFill>
                <a:srgbClr val="FF0000"/>
              </a:solidFill>
              <a:latin typeface="+mj-lt"/>
              <a:ea typeface="+mj-ea"/>
              <a:cs typeface="+mj-cs"/>
            </a:endParaRP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pt-BR"/>
          </a:p>
        </p:txBody>
      </p:sp>
      <p:graphicFrame>
        <p:nvGraphicFramePr>
          <p:cNvPr id="3074" name="Object 1"/>
          <p:cNvGraphicFramePr>
            <a:graphicFrameLocks noChangeAspect="1"/>
          </p:cNvGraphicFramePr>
          <p:nvPr/>
        </p:nvGraphicFramePr>
        <p:xfrm>
          <a:off x="533400" y="1143000"/>
          <a:ext cx="7824788" cy="5657850"/>
        </p:xfrm>
        <a:graphic>
          <a:graphicData uri="http://schemas.openxmlformats.org/presentationml/2006/ole">
            <mc:AlternateContent xmlns:mc="http://schemas.openxmlformats.org/markup-compatibility/2006">
              <mc:Choice xmlns:v="urn:schemas-microsoft-com:vml" Requires="v">
                <p:oleObj spid="_x0000_s3075" r:id="rId3" imgW="59837400" imgH="43039440" progId="Origin50.Graph">
                  <p:embed/>
                </p:oleObj>
              </mc:Choice>
              <mc:Fallback>
                <p:oleObj r:id="rId3" imgW="59837400" imgH="43039440" progId="Origin50.Graph">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143000"/>
                        <a:ext cx="7824788" cy="5657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Rectangle 2"/>
          <p:cNvSpPr txBox="1">
            <a:spLocks noChangeArrowheads="1"/>
          </p:cNvSpPr>
          <p:nvPr/>
        </p:nvSpPr>
        <p:spPr bwMode="auto">
          <a:xfrm>
            <a:off x="457200" y="274638"/>
            <a:ext cx="8229600" cy="1143000"/>
          </a:xfrm>
          <a:prstGeom prst="rect">
            <a:avLst/>
          </a:prstGeom>
          <a:noFill/>
          <a:ln>
            <a:miter lim="800000"/>
            <a:headEnd/>
            <a:tailEnd/>
          </a:ln>
        </p:spPr>
        <p:txBody>
          <a:bodyPr/>
          <a:lstStyle/>
          <a:p>
            <a:pPr>
              <a:defRPr/>
            </a:pPr>
            <a:r>
              <a:rPr lang="pt-BR" sz="4000" kern="0" dirty="0">
                <a:solidFill>
                  <a:srgbClr val="FF0000"/>
                </a:solidFill>
                <a:latin typeface="+mj-lt"/>
                <a:ea typeface="+mj-ea"/>
                <a:cs typeface="+mj-cs"/>
              </a:rPr>
              <a:t>O Modelo Taxonômico</a:t>
            </a:r>
          </a:p>
          <a:p>
            <a:pPr>
              <a:defRPr/>
            </a:pPr>
            <a:r>
              <a:rPr lang="pt-BR" sz="4000" kern="0" dirty="0">
                <a:solidFill>
                  <a:srgbClr val="FF0000"/>
                </a:solidFill>
                <a:latin typeface="+mj-lt"/>
                <a:ea typeface="+mj-ea"/>
                <a:cs typeface="+mj-cs"/>
              </a:rPr>
              <a:t>de Kim (MTK)</a:t>
            </a:r>
          </a:p>
        </p:txBody>
      </p:sp>
      <p:sp>
        <p:nvSpPr>
          <p:cNvPr id="3077" name="CaixaDeTexto 4"/>
          <p:cNvSpPr txBox="1">
            <a:spLocks noChangeArrowheads="1"/>
          </p:cNvSpPr>
          <p:nvPr/>
        </p:nvSpPr>
        <p:spPr bwMode="auto">
          <a:xfrm>
            <a:off x="2071688" y="6488113"/>
            <a:ext cx="7072312" cy="461962"/>
          </a:xfrm>
          <a:prstGeom prst="rect">
            <a:avLst/>
          </a:prstGeom>
          <a:noFill/>
          <a:ln w="9525">
            <a:noFill/>
            <a:miter lim="800000"/>
            <a:headEnd/>
            <a:tailEnd/>
          </a:ln>
        </p:spPr>
        <p:txBody>
          <a:bodyPr>
            <a:spAutoFit/>
          </a:bodyPr>
          <a:lstStyle/>
          <a:p>
            <a:r>
              <a:rPr lang="pt-BR"/>
              <a:t>Ferreira Junior,Oliveira Lima e Tonholo, 2008</a:t>
            </a: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pt-BR"/>
          </a:p>
        </p:txBody>
      </p:sp>
      <p:sp>
        <p:nvSpPr>
          <p:cNvPr id="4" name="Rectangle 2"/>
          <p:cNvSpPr txBox="1">
            <a:spLocks noChangeArrowheads="1"/>
          </p:cNvSpPr>
          <p:nvPr/>
        </p:nvSpPr>
        <p:spPr bwMode="auto">
          <a:xfrm>
            <a:off x="457200" y="274638"/>
            <a:ext cx="8229600" cy="1143000"/>
          </a:xfrm>
          <a:prstGeom prst="rect">
            <a:avLst/>
          </a:prstGeom>
          <a:noFill/>
          <a:ln>
            <a:miter lim="800000"/>
            <a:headEnd/>
            <a:tailEnd/>
          </a:ln>
        </p:spPr>
        <p:txBody>
          <a:bodyPr/>
          <a:lstStyle/>
          <a:p>
            <a:pPr>
              <a:defRPr/>
            </a:pPr>
            <a:r>
              <a:rPr lang="pt-BR" sz="4000" kern="0" dirty="0">
                <a:solidFill>
                  <a:srgbClr val="FF0000"/>
                </a:solidFill>
                <a:latin typeface="+mj-lt"/>
                <a:ea typeface="+mj-ea"/>
                <a:cs typeface="+mj-cs"/>
              </a:rPr>
              <a:t>MTK : </a:t>
            </a:r>
            <a:r>
              <a:rPr lang="pt-BR" sz="4000" kern="0" dirty="0" err="1">
                <a:solidFill>
                  <a:srgbClr val="FF0000"/>
                </a:solidFill>
                <a:latin typeface="+mj-lt"/>
                <a:ea typeface="+mj-ea"/>
                <a:cs typeface="+mj-cs"/>
              </a:rPr>
              <a:t>caminmhos</a:t>
            </a:r>
            <a:r>
              <a:rPr lang="pt-BR" sz="4000" kern="0" dirty="0">
                <a:solidFill>
                  <a:srgbClr val="FF0000"/>
                </a:solidFill>
                <a:latin typeface="+mj-lt"/>
                <a:ea typeface="+mj-ea"/>
                <a:cs typeface="+mj-cs"/>
              </a:rPr>
              <a:t> difíceis ou</a:t>
            </a:r>
          </a:p>
          <a:p>
            <a:pPr>
              <a:defRPr/>
            </a:pPr>
            <a:r>
              <a:rPr lang="pt-BR" sz="4000" kern="0" dirty="0">
                <a:solidFill>
                  <a:srgbClr val="FF0000"/>
                </a:solidFill>
                <a:latin typeface="+mj-lt"/>
                <a:ea typeface="+mj-ea"/>
                <a:cs typeface="+mj-cs"/>
              </a:rPr>
              <a:t>mesmo impossíveis</a:t>
            </a:r>
          </a:p>
        </p:txBody>
      </p:sp>
      <p:sp>
        <p:nvSpPr>
          <p:cNvPr id="4101"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pt-BR"/>
          </a:p>
        </p:txBody>
      </p:sp>
      <p:graphicFrame>
        <p:nvGraphicFramePr>
          <p:cNvPr id="4098" name="Object 3"/>
          <p:cNvGraphicFramePr>
            <a:graphicFrameLocks noChangeAspect="1"/>
          </p:cNvGraphicFramePr>
          <p:nvPr/>
        </p:nvGraphicFramePr>
        <p:xfrm>
          <a:off x="642938" y="1000125"/>
          <a:ext cx="7726362" cy="5573713"/>
        </p:xfrm>
        <a:graphic>
          <a:graphicData uri="http://schemas.openxmlformats.org/presentationml/2006/ole">
            <mc:AlternateContent xmlns:mc="http://schemas.openxmlformats.org/markup-compatibility/2006">
              <mc:Choice xmlns:v="urn:schemas-microsoft-com:vml" Requires="v">
                <p:oleObj spid="_x0000_s4099" r:id="rId3" imgW="59819760" imgH="43201080" progId="Origin50.Graph">
                  <p:embed/>
                </p:oleObj>
              </mc:Choice>
              <mc:Fallback>
                <p:oleObj r:id="rId3" imgW="59819760" imgH="43201080" progId="Origin50.Graph">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938" y="1000125"/>
                        <a:ext cx="7726362" cy="55737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02" name="CaixaDeTexto 6"/>
          <p:cNvSpPr txBox="1">
            <a:spLocks noChangeArrowheads="1"/>
          </p:cNvSpPr>
          <p:nvPr/>
        </p:nvSpPr>
        <p:spPr bwMode="auto">
          <a:xfrm>
            <a:off x="4071938" y="6488113"/>
            <a:ext cx="5072062" cy="369887"/>
          </a:xfrm>
          <a:prstGeom prst="rect">
            <a:avLst/>
          </a:prstGeom>
          <a:noFill/>
          <a:ln w="9525">
            <a:noFill/>
            <a:miter lim="800000"/>
            <a:headEnd/>
            <a:tailEnd/>
          </a:ln>
        </p:spPr>
        <p:txBody>
          <a:bodyPr>
            <a:spAutoFit/>
          </a:bodyPr>
          <a:lstStyle/>
          <a:p>
            <a:r>
              <a:rPr lang="pt-BR"/>
              <a:t>Ferreira Junior,Oliveira Lima e Tonholo, 2008</a:t>
            </a: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pt-BR"/>
          </a:p>
        </p:txBody>
      </p:sp>
      <p:sp>
        <p:nvSpPr>
          <p:cNvPr id="4" name="Rectangle 2"/>
          <p:cNvSpPr txBox="1">
            <a:spLocks noChangeArrowheads="1"/>
          </p:cNvSpPr>
          <p:nvPr/>
        </p:nvSpPr>
        <p:spPr bwMode="auto">
          <a:xfrm>
            <a:off x="457200" y="274638"/>
            <a:ext cx="8229600" cy="1143000"/>
          </a:xfrm>
          <a:prstGeom prst="rect">
            <a:avLst/>
          </a:prstGeom>
          <a:noFill/>
          <a:ln>
            <a:miter lim="800000"/>
            <a:headEnd/>
            <a:tailEnd/>
          </a:ln>
        </p:spPr>
        <p:txBody>
          <a:bodyPr/>
          <a:lstStyle/>
          <a:p>
            <a:pPr>
              <a:defRPr/>
            </a:pPr>
            <a:r>
              <a:rPr lang="pt-BR" sz="4000" kern="0" dirty="0">
                <a:solidFill>
                  <a:srgbClr val="FF0000"/>
                </a:solidFill>
                <a:latin typeface="+mj-lt"/>
                <a:ea typeface="+mj-ea"/>
                <a:cs typeface="+mj-cs"/>
              </a:rPr>
              <a:t>MTK  : crescimento possível!</a:t>
            </a:r>
          </a:p>
        </p:txBody>
      </p:sp>
      <p:sp>
        <p:nvSpPr>
          <p:cNvPr id="5125"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pt-BR"/>
          </a:p>
        </p:txBody>
      </p:sp>
      <p:sp>
        <p:nvSpPr>
          <p:cNvPr id="5126"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pt-BR"/>
          </a:p>
        </p:txBody>
      </p:sp>
      <p:graphicFrame>
        <p:nvGraphicFramePr>
          <p:cNvPr id="5122" name="Object 3"/>
          <p:cNvGraphicFramePr>
            <a:graphicFrameLocks noChangeAspect="1"/>
          </p:cNvGraphicFramePr>
          <p:nvPr/>
        </p:nvGraphicFramePr>
        <p:xfrm>
          <a:off x="446088" y="1143000"/>
          <a:ext cx="7554912" cy="5416550"/>
        </p:xfrm>
        <a:graphic>
          <a:graphicData uri="http://schemas.openxmlformats.org/presentationml/2006/ole">
            <mc:AlternateContent xmlns:mc="http://schemas.openxmlformats.org/markup-compatibility/2006">
              <mc:Choice xmlns:v="urn:schemas-microsoft-com:vml" Requires="v">
                <p:oleObj spid="_x0000_s5123" r:id="rId3" imgW="60113880" imgH="43201080" progId="Origin50.Graph">
                  <p:embed/>
                </p:oleObj>
              </mc:Choice>
              <mc:Fallback>
                <p:oleObj r:id="rId3" imgW="60113880" imgH="43201080" progId="Origin50.Graph">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088" y="1143000"/>
                        <a:ext cx="7554912" cy="5416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p:cNvSpPr>
            <a:spLocks noGrp="1"/>
          </p:cNvSpPr>
          <p:nvPr>
            <p:ph idx="1"/>
          </p:nvPr>
        </p:nvSpPr>
        <p:spPr/>
        <p:txBody>
          <a:bodyPr/>
          <a:lstStyle/>
          <a:p>
            <a:endParaRPr lang="pt-BR"/>
          </a:p>
        </p:txBody>
      </p:sp>
      <p:pic>
        <p:nvPicPr>
          <p:cNvPr id="89090" name="Picture 2" descr="http://www.pitt.edu/~goscilo/Sci-Fi/FilmStills/MetropolisStill14.jpg"/>
          <p:cNvPicPr>
            <a:picLocks noChangeAspect="1" noChangeArrowheads="1"/>
          </p:cNvPicPr>
          <p:nvPr/>
        </p:nvPicPr>
        <p:blipFill>
          <a:blip r:embed="rId2"/>
          <a:srcRect/>
          <a:stretch>
            <a:fillRect/>
          </a:stretch>
        </p:blipFill>
        <p:spPr bwMode="auto">
          <a:xfrm>
            <a:off x="-428660" y="0"/>
            <a:ext cx="10300239" cy="6858000"/>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pt-BR"/>
          </a:p>
        </p:txBody>
      </p:sp>
      <p:sp>
        <p:nvSpPr>
          <p:cNvPr id="4" name="Rectangle 2"/>
          <p:cNvSpPr txBox="1">
            <a:spLocks noChangeArrowheads="1"/>
          </p:cNvSpPr>
          <p:nvPr/>
        </p:nvSpPr>
        <p:spPr bwMode="auto">
          <a:xfrm>
            <a:off x="457200" y="274638"/>
            <a:ext cx="8229600" cy="1143000"/>
          </a:xfrm>
          <a:prstGeom prst="rect">
            <a:avLst/>
          </a:prstGeom>
          <a:noFill/>
          <a:ln>
            <a:miter lim="800000"/>
            <a:headEnd/>
            <a:tailEnd/>
          </a:ln>
        </p:spPr>
        <p:txBody>
          <a:bodyPr/>
          <a:lstStyle/>
          <a:p>
            <a:pPr>
              <a:defRPr/>
            </a:pPr>
            <a:r>
              <a:rPr lang="pt-BR" sz="4000" kern="0" dirty="0">
                <a:solidFill>
                  <a:srgbClr val="FF0000"/>
                </a:solidFill>
                <a:latin typeface="+mj-lt"/>
                <a:ea typeface="+mj-ea"/>
                <a:cs typeface="+mj-cs"/>
              </a:rPr>
              <a:t>Empresas que atentam à importância da PI</a:t>
            </a:r>
          </a:p>
        </p:txBody>
      </p:sp>
      <p:sp>
        <p:nvSpPr>
          <p:cNvPr id="6149"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pt-BR"/>
          </a:p>
        </p:txBody>
      </p:sp>
      <p:sp>
        <p:nvSpPr>
          <p:cNvPr id="6150"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pt-BR"/>
          </a:p>
        </p:txBody>
      </p:sp>
      <p:graphicFrame>
        <p:nvGraphicFramePr>
          <p:cNvPr id="6146" name="Object 3"/>
          <p:cNvGraphicFramePr>
            <a:graphicFrameLocks noChangeAspect="1"/>
          </p:cNvGraphicFramePr>
          <p:nvPr/>
        </p:nvGraphicFramePr>
        <p:xfrm>
          <a:off x="785813" y="1143000"/>
          <a:ext cx="7554912" cy="5416550"/>
        </p:xfrm>
        <a:graphic>
          <a:graphicData uri="http://schemas.openxmlformats.org/presentationml/2006/ole">
            <mc:AlternateContent xmlns:mc="http://schemas.openxmlformats.org/markup-compatibility/2006">
              <mc:Choice xmlns:v="urn:schemas-microsoft-com:vml" Requires="v">
                <p:oleObj spid="_x0000_s6147" r:id="rId3" imgW="60113880" imgH="43201080" progId="Origin50.Graph">
                  <p:embed/>
                </p:oleObj>
              </mc:Choice>
              <mc:Fallback>
                <p:oleObj r:id="rId3" imgW="60113880" imgH="43201080" progId="Origin50.Graph">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813" y="1143000"/>
                        <a:ext cx="7554912" cy="5416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Elipse 7"/>
          <p:cNvSpPr/>
          <p:nvPr/>
        </p:nvSpPr>
        <p:spPr>
          <a:xfrm>
            <a:off x="6072188" y="4214813"/>
            <a:ext cx="2286000" cy="142875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pt-BR"/>
          </a:p>
        </p:txBody>
      </p:sp>
      <p:sp>
        <p:nvSpPr>
          <p:cNvPr id="9" name="Elipse 8"/>
          <p:cNvSpPr/>
          <p:nvPr/>
        </p:nvSpPr>
        <p:spPr>
          <a:xfrm>
            <a:off x="4643438" y="1500188"/>
            <a:ext cx="3214687" cy="192881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pt-BR"/>
          </a:p>
        </p:txBody>
      </p:sp>
      <p:pic>
        <p:nvPicPr>
          <p:cNvPr id="6153" name="Picture 4" descr="http://www.agenciaaids.com.br/news_imagens/DNA.jpg"/>
          <p:cNvPicPr>
            <a:picLocks noChangeAspect="1" noChangeArrowheads="1"/>
          </p:cNvPicPr>
          <p:nvPr/>
        </p:nvPicPr>
        <p:blipFill>
          <a:blip r:embed="rId5"/>
          <a:srcRect/>
          <a:stretch>
            <a:fillRect/>
          </a:stretch>
        </p:blipFill>
        <p:spPr bwMode="auto">
          <a:xfrm>
            <a:off x="7643813" y="3571875"/>
            <a:ext cx="2014537" cy="130968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0" y="714375"/>
            <a:ext cx="8964613" cy="685800"/>
          </a:xfrm>
        </p:spPr>
        <p:txBody>
          <a:bodyPr lIns="94582" tIns="48019" rIns="94582" bIns="48019"/>
          <a:lstStyle/>
          <a:p>
            <a:pPr eaLnBrk="1" hangingPunct="1">
              <a:defRPr/>
            </a:pPr>
            <a:r>
              <a:rPr lang="pt-BR" sz="4800" b="1" dirty="0" smtClean="0">
                <a:solidFill>
                  <a:srgbClr val="FF6600"/>
                </a:solidFill>
                <a:effectLst>
                  <a:outerShdw blurRad="38100" dist="38100" dir="2700000" algn="tl">
                    <a:srgbClr val="C0C0C0"/>
                  </a:outerShdw>
                </a:effectLst>
              </a:rPr>
              <a:t>Brasil é (era?)  a </a:t>
            </a:r>
            <a:r>
              <a:rPr lang="pt-BR" sz="4800" b="1" dirty="0" smtClean="0">
                <a:solidFill>
                  <a:srgbClr val="FF0000"/>
                </a:solidFill>
                <a:effectLst>
                  <a:outerShdw blurRad="38100" dist="38100" dir="2700000" algn="tl">
                    <a:srgbClr val="C0C0C0"/>
                  </a:outerShdw>
                </a:effectLst>
              </a:rPr>
              <a:t>7ª.</a:t>
            </a:r>
            <a:r>
              <a:rPr lang="pt-BR" sz="4800" b="1" dirty="0" smtClean="0">
                <a:solidFill>
                  <a:srgbClr val="FF6600"/>
                </a:solidFill>
                <a:effectLst>
                  <a:outerShdw blurRad="38100" dist="38100" dir="2700000" algn="tl">
                    <a:srgbClr val="C0C0C0"/>
                  </a:outerShdw>
                </a:effectLst>
              </a:rPr>
              <a:t> Economia do mundo!</a:t>
            </a:r>
            <a:br>
              <a:rPr lang="pt-BR" sz="4800" b="1" dirty="0" smtClean="0">
                <a:solidFill>
                  <a:srgbClr val="FF6600"/>
                </a:solidFill>
                <a:effectLst>
                  <a:outerShdw blurRad="38100" dist="38100" dir="2700000" algn="tl">
                    <a:srgbClr val="C0C0C0"/>
                  </a:outerShdw>
                </a:effectLst>
              </a:rPr>
            </a:br>
            <a:r>
              <a:rPr lang="pt-BR" sz="4800" b="1" dirty="0" smtClean="0">
                <a:solidFill>
                  <a:srgbClr val="FF6600"/>
                </a:solidFill>
                <a:effectLst>
                  <a:outerShdw blurRad="38100" dist="38100" dir="2700000" algn="tl">
                    <a:srgbClr val="C0C0C0"/>
                  </a:outerShdw>
                </a:effectLst>
              </a:rPr>
              <a:t/>
            </a:r>
            <a:br>
              <a:rPr lang="pt-BR" sz="4800" b="1" dirty="0" smtClean="0">
                <a:solidFill>
                  <a:srgbClr val="FF6600"/>
                </a:solidFill>
                <a:effectLst>
                  <a:outerShdw blurRad="38100" dist="38100" dir="2700000" algn="tl">
                    <a:srgbClr val="C0C0C0"/>
                  </a:outerShdw>
                </a:effectLst>
              </a:rPr>
            </a:br>
            <a:r>
              <a:rPr lang="pt-BR" sz="4800" b="1" dirty="0" smtClean="0">
                <a:solidFill>
                  <a:srgbClr val="FF6600"/>
                </a:solidFill>
                <a:effectLst>
                  <a:outerShdw blurRad="38100" dist="38100" dir="2700000" algn="tl">
                    <a:srgbClr val="C0C0C0"/>
                  </a:outerShdw>
                </a:effectLst>
              </a:rPr>
              <a:t/>
            </a:r>
            <a:br>
              <a:rPr lang="pt-BR" sz="4800" b="1" dirty="0" smtClean="0">
                <a:solidFill>
                  <a:srgbClr val="FF6600"/>
                </a:solidFill>
                <a:effectLst>
                  <a:outerShdw blurRad="38100" dist="38100" dir="2700000" algn="tl">
                    <a:srgbClr val="C0C0C0"/>
                  </a:outerShdw>
                </a:effectLst>
              </a:rPr>
            </a:br>
            <a:r>
              <a:rPr lang="pt-BR" sz="4800" b="1" dirty="0" smtClean="0">
                <a:solidFill>
                  <a:srgbClr val="FF6600"/>
                </a:solidFill>
                <a:effectLst>
                  <a:outerShdw blurRad="38100" dist="38100" dir="2700000" algn="tl">
                    <a:srgbClr val="C0C0C0"/>
                  </a:outerShdw>
                </a:effectLst>
              </a:rPr>
              <a:t>As oportunidades estão postas,  mas....</a:t>
            </a: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285750" y="1357313"/>
            <a:ext cx="8858250" cy="4524375"/>
          </a:xfrm>
          <a:prstGeom prst="rect">
            <a:avLst/>
          </a:prstGeom>
          <a:noFill/>
          <a:ln w="9525">
            <a:noFill/>
            <a:miter lim="800000"/>
            <a:headEnd/>
            <a:tailEnd/>
          </a:ln>
        </p:spPr>
        <p:txBody>
          <a:bodyPr anchor="ctr">
            <a:spAutoFit/>
          </a:bodyPr>
          <a:lstStyle/>
          <a:p>
            <a:r>
              <a:rPr lang="pt-BR" sz="3200"/>
              <a:t>Um diagnóstico da economia brasileira recente:</a:t>
            </a:r>
          </a:p>
          <a:p>
            <a:endParaRPr lang="pt-BR" sz="3200">
              <a:solidFill>
                <a:schemeClr val="accent2"/>
              </a:solidFill>
            </a:endParaRPr>
          </a:p>
          <a:p>
            <a:r>
              <a:rPr lang="pt-BR" sz="3200">
                <a:solidFill>
                  <a:schemeClr val="accent2"/>
                </a:solidFill>
              </a:rPr>
              <a:t>► Notáveis avanços na macroeconomia e nas</a:t>
            </a:r>
          </a:p>
          <a:p>
            <a:r>
              <a:rPr lang="pt-BR" sz="3200">
                <a:solidFill>
                  <a:schemeClr val="accent2"/>
                </a:solidFill>
              </a:rPr>
              <a:t>políticas sociais,</a:t>
            </a:r>
          </a:p>
          <a:p>
            <a:endParaRPr lang="pt-BR" sz="3200"/>
          </a:p>
          <a:p>
            <a:r>
              <a:rPr lang="pt-BR" sz="3200">
                <a:solidFill>
                  <a:srgbClr val="FF0000"/>
                </a:solidFill>
              </a:rPr>
              <a:t>►Insuficiências crônicas no campo do</a:t>
            </a:r>
          </a:p>
          <a:p>
            <a:r>
              <a:rPr lang="pt-BR" sz="3200">
                <a:solidFill>
                  <a:srgbClr val="FF0000"/>
                </a:solidFill>
              </a:rPr>
              <a:t>conhecimento (sistema educacional) e no</a:t>
            </a:r>
          </a:p>
          <a:p>
            <a:r>
              <a:rPr lang="pt-BR" sz="3200">
                <a:solidFill>
                  <a:srgbClr val="FF0000"/>
                </a:solidFill>
              </a:rPr>
              <a:t>campo da inovação (uso do conhecimento</a:t>
            </a:r>
          </a:p>
          <a:p>
            <a:r>
              <a:rPr lang="pt-BR" sz="3200">
                <a:solidFill>
                  <a:srgbClr val="FF0000"/>
                </a:solidFill>
              </a:rPr>
              <a:t>para competitividade empresarial)</a:t>
            </a:r>
            <a:endParaRPr lang="pt-BR" sz="3200">
              <a:solidFill>
                <a:srgbClr val="FF0000"/>
              </a:solidFill>
              <a:latin typeface="Futura Bk BT"/>
              <a:cs typeface="Times New Roman" pitchFamily="18" charset="0"/>
            </a:endParaRP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Text Box 2"/>
          <p:cNvSpPr txBox="1">
            <a:spLocks noChangeArrowheads="1"/>
          </p:cNvSpPr>
          <p:nvPr/>
        </p:nvSpPr>
        <p:spPr bwMode="auto">
          <a:xfrm>
            <a:off x="914400" y="1500175"/>
            <a:ext cx="7620000" cy="3416320"/>
          </a:xfrm>
          <a:prstGeom prst="rect">
            <a:avLst/>
          </a:prstGeom>
          <a:noFill/>
          <a:ln w="9525">
            <a:noFill/>
            <a:miter lim="800000"/>
            <a:headEnd/>
            <a:tailEnd/>
          </a:ln>
          <a:effectLst/>
        </p:spPr>
        <p:txBody>
          <a:bodyPr wrap="square">
            <a:spAutoFit/>
          </a:bodyPr>
          <a:lstStyle/>
          <a:p>
            <a:pPr algn="just">
              <a:lnSpc>
                <a:spcPct val="120000"/>
              </a:lnSpc>
              <a:spcBef>
                <a:spcPct val="50000"/>
              </a:spcBef>
            </a:pPr>
            <a:r>
              <a:rPr lang="pt-BR" sz="3600" dirty="0">
                <a:solidFill>
                  <a:srgbClr val="006600"/>
                </a:solidFill>
                <a:latin typeface="Univers" pitchFamily="34" charset="0"/>
              </a:rPr>
              <a:t>Os efeitos econômicos e sociais do sistema de C,</a:t>
            </a:r>
            <a:r>
              <a:rPr lang="pt-BR" sz="3600" dirty="0" err="1">
                <a:solidFill>
                  <a:srgbClr val="006600"/>
                </a:solidFill>
                <a:latin typeface="Univers" pitchFamily="34" charset="0"/>
              </a:rPr>
              <a:t>T&amp;I</a:t>
            </a:r>
            <a:r>
              <a:rPr lang="pt-BR" sz="3600" dirty="0">
                <a:solidFill>
                  <a:srgbClr val="006600"/>
                </a:solidFill>
                <a:latin typeface="Univers" pitchFamily="34" charset="0"/>
              </a:rPr>
              <a:t> são ainda reduzidos para a dimensão do sistema e para um país com as potencialidades do Brasil</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119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970" grpId="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642938" y="2071688"/>
            <a:ext cx="7848600" cy="3000375"/>
          </a:xfrm>
          <a:solidFill>
            <a:srgbClr val="FFFF00"/>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r>
              <a:rPr lang="pt-BR" sz="4800" b="1" smtClean="0">
                <a:latin typeface="Arial" pitchFamily="34" charset="0"/>
                <a:cs typeface="Arial" pitchFamily="34" charset="0"/>
              </a:rPr>
              <a:t>Universidade: </a:t>
            </a:r>
            <a:br>
              <a:rPr lang="pt-BR" sz="4800" b="1" smtClean="0">
                <a:latin typeface="Arial" pitchFamily="34" charset="0"/>
                <a:cs typeface="Arial" pitchFamily="34" charset="0"/>
              </a:rPr>
            </a:br>
            <a:r>
              <a:rPr lang="pt-BR" sz="4800" smtClean="0">
                <a:latin typeface="Arial" pitchFamily="34" charset="0"/>
                <a:cs typeface="Arial" pitchFamily="34" charset="0"/>
              </a:rPr>
              <a:t>uma instituição em transição, que redescobre seu papel a cada dia....</a:t>
            </a:r>
            <a:br>
              <a:rPr lang="pt-BR" sz="4800" smtClean="0">
                <a:latin typeface="Arial" pitchFamily="34" charset="0"/>
                <a:cs typeface="Arial" pitchFamily="34" charset="0"/>
              </a:rPr>
            </a:br>
            <a:r>
              <a:rPr lang="pt-BR" sz="4800" b="1" smtClean="0">
                <a:solidFill>
                  <a:schemeClr val="tx1"/>
                </a:solidFill>
                <a:latin typeface="Arial" pitchFamily="34" charset="0"/>
                <a:cs typeface="Arial" pitchFamily="34" charset="0"/>
              </a:rPr>
              <a:t/>
            </a:r>
            <a:br>
              <a:rPr lang="pt-BR" sz="4800" b="1" smtClean="0">
                <a:solidFill>
                  <a:schemeClr val="tx1"/>
                </a:solidFill>
                <a:latin typeface="Arial" pitchFamily="34" charset="0"/>
                <a:cs typeface="Arial" pitchFamily="34" charset="0"/>
              </a:rPr>
            </a:br>
            <a:endParaRPr lang="pt-BR" smtClean="0">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Grp="1" noChangeAspect="1" noChangeArrowheads="1"/>
          </p:cNvPicPr>
          <p:nvPr>
            <p:ph type="body" idx="1"/>
          </p:nvPr>
        </p:nvPicPr>
        <p:blipFill>
          <a:blip r:embed="rId3"/>
          <a:srcRect/>
          <a:stretch>
            <a:fillRect/>
          </a:stretch>
        </p:blipFill>
        <p:spPr bwMode="auto">
          <a:xfrm>
            <a:off x="0" y="0"/>
            <a:ext cx="9144000" cy="6858000"/>
          </a:xfrm>
          <a:noFill/>
          <a:ln>
            <a:miter lim="800000"/>
            <a:headEnd/>
            <a:tailEnd/>
          </a:ln>
        </p:spPr>
      </p:pic>
      <p:sp>
        <p:nvSpPr>
          <p:cNvPr id="3" name="CaixaDeTexto 2"/>
          <p:cNvSpPr txBox="1"/>
          <p:nvPr/>
        </p:nvSpPr>
        <p:spPr>
          <a:xfrm>
            <a:off x="5143504" y="6286520"/>
            <a:ext cx="3357586" cy="461665"/>
          </a:xfrm>
          <a:prstGeom prst="rect">
            <a:avLst/>
          </a:prstGeom>
          <a:noFill/>
        </p:spPr>
        <p:txBody>
          <a:bodyPr wrap="square" rtlCol="0">
            <a:spAutoFit/>
          </a:bodyPr>
          <a:lstStyle/>
          <a:p>
            <a:r>
              <a:rPr lang="pt-BR" dirty="0" smtClean="0"/>
              <a:t>Prof. Renato Aquino</a:t>
            </a:r>
            <a:endParaRPr lang="pt-BR"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Grp="1" noChangeAspect="1" noChangeArrowheads="1"/>
          </p:cNvPicPr>
          <p:nvPr>
            <p:ph type="body" idx="1"/>
          </p:nvPr>
        </p:nvPicPr>
        <p:blipFill>
          <a:blip r:embed="rId3"/>
          <a:srcRect/>
          <a:stretch>
            <a:fillRect/>
          </a:stretch>
        </p:blipFill>
        <p:spPr bwMode="auto">
          <a:xfrm>
            <a:off x="0" y="0"/>
            <a:ext cx="9144000" cy="6858000"/>
          </a:xfrm>
          <a:noFill/>
          <a:ln>
            <a:miter lim="800000"/>
            <a:headEnd/>
            <a:tailEnd/>
          </a:ln>
        </p:spPr>
      </p:pic>
      <p:sp>
        <p:nvSpPr>
          <p:cNvPr id="53251" name="Rectangle 3"/>
          <p:cNvSpPr>
            <a:spLocks noGrp="1" noChangeArrowheads="1"/>
          </p:cNvSpPr>
          <p:nvPr>
            <p:ph type="title" idx="4294967295"/>
          </p:nvPr>
        </p:nvSpPr>
        <p:spPr bwMode="auto">
          <a:xfrm>
            <a:off x="457200" y="274638"/>
            <a:ext cx="8229600" cy="1143000"/>
          </a:xfrm>
          <a:prstGeom prst="rect">
            <a:avLst/>
          </a:prstGeom>
          <a:noFill/>
          <a:ln>
            <a:miter lim="800000"/>
            <a:headEnd/>
            <a:tailEnd/>
          </a:ln>
        </p:spPr>
        <p:txBody>
          <a:bodyPr/>
          <a:lstStyle/>
          <a:p>
            <a:endParaRPr lang="pt-BR" smtClean="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Grp="1" noChangeAspect="1" noChangeArrowheads="1"/>
          </p:cNvPicPr>
          <p:nvPr>
            <p:ph type="body" idx="1"/>
          </p:nvPr>
        </p:nvPicPr>
        <p:blipFill>
          <a:blip r:embed="rId3"/>
          <a:srcRect/>
          <a:stretch>
            <a:fillRect/>
          </a:stretch>
        </p:blipFill>
        <p:spPr bwMode="auto">
          <a:xfrm>
            <a:off x="0" y="0"/>
            <a:ext cx="9144000" cy="6858000"/>
          </a:xfrm>
          <a:noFill/>
          <a:ln>
            <a:miter lim="800000"/>
            <a:headEnd/>
            <a:tailEnd/>
          </a:ln>
        </p:spPr>
      </p:pic>
      <p:sp>
        <p:nvSpPr>
          <p:cNvPr id="54275" name="Rectangle 3"/>
          <p:cNvSpPr>
            <a:spLocks noGrp="1" noChangeArrowheads="1"/>
          </p:cNvSpPr>
          <p:nvPr>
            <p:ph type="title" idx="4294967295"/>
          </p:nvPr>
        </p:nvSpPr>
        <p:spPr bwMode="auto">
          <a:xfrm>
            <a:off x="457200" y="274638"/>
            <a:ext cx="8229600" cy="1143000"/>
          </a:xfrm>
          <a:prstGeom prst="rect">
            <a:avLst/>
          </a:prstGeom>
          <a:noFill/>
          <a:ln>
            <a:miter lim="800000"/>
            <a:headEnd/>
            <a:tailEnd/>
          </a:ln>
        </p:spPr>
        <p:txBody>
          <a:bodyPr/>
          <a:lstStyle/>
          <a:p>
            <a:endParaRPr lang="pt-BR" smtClean="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Grp="1" noChangeAspect="1" noChangeArrowheads="1"/>
          </p:cNvPicPr>
          <p:nvPr>
            <p:ph type="body" idx="1"/>
          </p:nvPr>
        </p:nvPicPr>
        <p:blipFill>
          <a:blip r:embed="rId3"/>
          <a:srcRect/>
          <a:stretch>
            <a:fillRect/>
          </a:stretch>
        </p:blipFill>
        <p:spPr bwMode="auto">
          <a:xfrm>
            <a:off x="0" y="0"/>
            <a:ext cx="9144000" cy="6858000"/>
          </a:xfrm>
          <a:noFill/>
          <a:ln>
            <a:miter lim="800000"/>
            <a:headEnd/>
            <a:tailEnd/>
          </a:ln>
        </p:spPr>
      </p:pic>
      <p:sp>
        <p:nvSpPr>
          <p:cNvPr id="55299" name="Rectangle 3"/>
          <p:cNvSpPr>
            <a:spLocks noGrp="1" noChangeArrowheads="1"/>
          </p:cNvSpPr>
          <p:nvPr>
            <p:ph type="title" idx="4294967295"/>
          </p:nvPr>
        </p:nvSpPr>
        <p:spPr bwMode="auto">
          <a:xfrm>
            <a:off x="457200" y="274638"/>
            <a:ext cx="8229600" cy="1143000"/>
          </a:xfrm>
          <a:prstGeom prst="rect">
            <a:avLst/>
          </a:prstGeom>
          <a:noFill/>
          <a:ln>
            <a:miter lim="800000"/>
            <a:headEnd/>
            <a:tailEnd/>
          </a:ln>
        </p:spPr>
        <p:txBody>
          <a:bodyPr/>
          <a:lstStyle/>
          <a:p>
            <a:endParaRPr lang="pt-BR" smtClean="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Grp="1" noChangeAspect="1" noChangeArrowheads="1"/>
          </p:cNvPicPr>
          <p:nvPr>
            <p:ph type="body" idx="1"/>
          </p:nvPr>
        </p:nvPicPr>
        <p:blipFill>
          <a:blip r:embed="rId3"/>
          <a:srcRect/>
          <a:stretch>
            <a:fillRect/>
          </a:stretch>
        </p:blipFill>
        <p:spPr bwMode="auto">
          <a:xfrm>
            <a:off x="0" y="0"/>
            <a:ext cx="9144000" cy="6858000"/>
          </a:xfrm>
          <a:noFill/>
          <a:ln>
            <a:miter lim="800000"/>
            <a:headEnd/>
            <a:tailEnd/>
          </a:ln>
        </p:spPr>
      </p:pic>
      <p:sp>
        <p:nvSpPr>
          <p:cNvPr id="56323" name="Rectangle 3"/>
          <p:cNvSpPr>
            <a:spLocks noGrp="1" noChangeArrowheads="1"/>
          </p:cNvSpPr>
          <p:nvPr>
            <p:ph type="title" idx="4294967295"/>
          </p:nvPr>
        </p:nvSpPr>
        <p:spPr bwMode="auto">
          <a:xfrm>
            <a:off x="457200" y="274638"/>
            <a:ext cx="8229600" cy="1143000"/>
          </a:xfrm>
          <a:prstGeom prst="rect">
            <a:avLst/>
          </a:prstGeom>
          <a:noFill/>
          <a:ln>
            <a:miter lim="800000"/>
            <a:headEnd/>
            <a:tailEnd/>
          </a:ln>
        </p:spPr>
        <p:txBody>
          <a:bodyPr/>
          <a:lstStyle/>
          <a:p>
            <a:endParaRPr lang="pt-BR" smtClean="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p:cNvSpPr>
            <a:spLocks noGrp="1"/>
          </p:cNvSpPr>
          <p:nvPr>
            <p:ph idx="1"/>
          </p:nvPr>
        </p:nvSpPr>
        <p:spPr/>
        <p:txBody>
          <a:bodyPr/>
          <a:lstStyle/>
          <a:p>
            <a:endParaRPr lang="pt-BR"/>
          </a:p>
        </p:txBody>
      </p:sp>
      <p:pic>
        <p:nvPicPr>
          <p:cNvPr id="44034" name="Picture 2" descr="http://scrapetv.com/News/News%20Pages/usa/images-2/2001-a-space-odyssey-ape.jpg"/>
          <p:cNvPicPr>
            <a:picLocks noChangeAspect="1" noChangeArrowheads="1"/>
          </p:cNvPicPr>
          <p:nvPr/>
        </p:nvPicPr>
        <p:blipFill>
          <a:blip r:embed="rId2"/>
          <a:srcRect/>
          <a:stretch>
            <a:fillRect/>
          </a:stretch>
        </p:blipFill>
        <p:spPr bwMode="auto">
          <a:xfrm>
            <a:off x="-4143436" y="0"/>
            <a:ext cx="15149010" cy="6858000"/>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endParaRPr lang="pt-BR" smtClean="0"/>
          </a:p>
        </p:txBody>
      </p:sp>
      <p:sp>
        <p:nvSpPr>
          <p:cNvPr id="18435" name="Rectangle 3"/>
          <p:cNvSpPr>
            <a:spLocks noGrp="1" noChangeArrowheads="1"/>
          </p:cNvSpPr>
          <p:nvPr>
            <p:ph type="body" idx="1"/>
          </p:nvPr>
        </p:nvSpPr>
        <p:spPr bwMode="auto">
          <a:noFill/>
          <a:ln>
            <a:miter lim="800000"/>
            <a:headEnd/>
            <a:tailEnd/>
          </a:ln>
        </p:spPr>
        <p:txBody>
          <a:bodyPr vert="horz" wrap="square" lIns="91440" tIns="45720" rIns="91440" bIns="45720" numCol="1" anchor="t" anchorCtr="0" compatLnSpc="1">
            <a:prstTxWarp prst="textNoShape">
              <a:avLst/>
            </a:prstTxWarp>
          </a:bodyPr>
          <a:lstStyle/>
          <a:p>
            <a:pPr algn="ctr">
              <a:buFontTx/>
              <a:buNone/>
            </a:pPr>
            <a:r>
              <a:rPr lang="pt-BR" sz="7200" smtClean="0">
                <a:solidFill>
                  <a:schemeClr val="accent2"/>
                </a:solidFill>
                <a:latin typeface="Arial" pitchFamily="34" charset="0"/>
              </a:rPr>
              <a:t>Dilemas da organização inovadora...</a:t>
            </a: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458" name="Picture 2" descr="mundo_jogo"/>
          <p:cNvPicPr>
            <a:picLocks noChangeAspect="1" noChangeArrowheads="1"/>
          </p:cNvPicPr>
          <p:nvPr/>
        </p:nvPicPr>
        <p:blipFill>
          <a:blip r:embed="rId3"/>
          <a:srcRect/>
          <a:stretch>
            <a:fillRect/>
          </a:stretch>
        </p:blipFill>
        <p:spPr bwMode="auto">
          <a:xfrm>
            <a:off x="1752600" y="838200"/>
            <a:ext cx="5943600" cy="5943600"/>
          </a:xfrm>
          <a:prstGeom prst="rect">
            <a:avLst/>
          </a:prstGeom>
          <a:noFill/>
          <a:ln w="9525">
            <a:noFill/>
            <a:miter lim="800000"/>
            <a:headEnd/>
            <a:tailEnd/>
          </a:ln>
        </p:spPr>
      </p:pic>
      <p:sp>
        <p:nvSpPr>
          <p:cNvPr id="19459" name="Text Box 3"/>
          <p:cNvSpPr txBox="1">
            <a:spLocks noChangeArrowheads="1"/>
          </p:cNvSpPr>
          <p:nvPr/>
        </p:nvSpPr>
        <p:spPr bwMode="auto">
          <a:xfrm>
            <a:off x="685800" y="166688"/>
            <a:ext cx="8382000" cy="519112"/>
          </a:xfrm>
          <a:prstGeom prst="rect">
            <a:avLst/>
          </a:prstGeom>
          <a:noFill/>
          <a:ln w="9525">
            <a:noFill/>
            <a:miter lim="800000"/>
            <a:headEnd/>
            <a:tailEnd/>
          </a:ln>
        </p:spPr>
        <p:txBody>
          <a:bodyPr>
            <a:spAutoFit/>
          </a:bodyPr>
          <a:lstStyle/>
          <a:p>
            <a:pPr algn="r">
              <a:spcBef>
                <a:spcPct val="50000"/>
              </a:spcBef>
            </a:pPr>
            <a:r>
              <a:rPr lang="pt-BR" sz="2800">
                <a:latin typeface="Futura Md BT"/>
              </a:rPr>
              <a:t>Pensar Globalmente, Agir Localmente</a:t>
            </a: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685800" y="166688"/>
            <a:ext cx="8382000" cy="519112"/>
          </a:xfrm>
          <a:prstGeom prst="rect">
            <a:avLst/>
          </a:prstGeom>
          <a:noFill/>
          <a:ln w="9525">
            <a:noFill/>
            <a:miter lim="800000"/>
            <a:headEnd/>
            <a:tailEnd/>
          </a:ln>
        </p:spPr>
        <p:txBody>
          <a:bodyPr>
            <a:spAutoFit/>
          </a:bodyPr>
          <a:lstStyle/>
          <a:p>
            <a:pPr algn="r">
              <a:spcBef>
                <a:spcPct val="50000"/>
              </a:spcBef>
            </a:pPr>
            <a:r>
              <a:rPr lang="pt-BR" sz="2800">
                <a:latin typeface="Futura Md BT"/>
              </a:rPr>
              <a:t>Pensar Localmente, Agir Globalmente</a:t>
            </a:r>
          </a:p>
        </p:txBody>
      </p:sp>
      <p:pic>
        <p:nvPicPr>
          <p:cNvPr id="20483" name="Picture 3" descr="world_Drawing"/>
          <p:cNvPicPr>
            <a:picLocks noChangeAspect="1" noChangeArrowheads="1"/>
          </p:cNvPicPr>
          <p:nvPr/>
        </p:nvPicPr>
        <p:blipFill>
          <a:blip r:embed="rId3"/>
          <a:srcRect/>
          <a:stretch>
            <a:fillRect/>
          </a:stretch>
        </p:blipFill>
        <p:spPr bwMode="auto">
          <a:xfrm>
            <a:off x="1295400" y="1204913"/>
            <a:ext cx="7620000" cy="519588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500063" y="214313"/>
            <a:ext cx="8229600" cy="1143000"/>
          </a:xfrm>
        </p:spPr>
        <p:txBody>
          <a:bodyPr/>
          <a:lstStyle/>
          <a:p>
            <a:pPr eaLnBrk="1" hangingPunct="1">
              <a:defRPr/>
            </a:pPr>
            <a:r>
              <a:rPr lang="pt-BR" sz="3600" b="1" dirty="0" smtClean="0">
                <a:solidFill>
                  <a:srgbClr val="FF9933"/>
                </a:solidFill>
                <a:effectLst>
                  <a:outerShdw blurRad="38100" dist="38100" dir="2700000" algn="tl">
                    <a:srgbClr val="C0C0C0"/>
                  </a:outerShdw>
                </a:effectLst>
              </a:rPr>
              <a:t>Atores indispensáveis à inovação</a:t>
            </a:r>
          </a:p>
        </p:txBody>
      </p:sp>
      <p:sp>
        <p:nvSpPr>
          <p:cNvPr id="83971" name="Rectangle 3"/>
          <p:cNvSpPr>
            <a:spLocks noGrp="1" noChangeArrowheads="1"/>
          </p:cNvSpPr>
          <p:nvPr>
            <p:ph type="body" sz="half" idx="1"/>
          </p:nvPr>
        </p:nvSpPr>
        <p:spPr bwMode="auto">
          <a:xfrm>
            <a:off x="395288" y="2332038"/>
            <a:ext cx="8462962" cy="4525962"/>
          </a:xfrm>
          <a:noFill/>
          <a:ln>
            <a:miter lim="800000"/>
            <a:headEnd/>
            <a:tailEnd/>
          </a:ln>
        </p:spPr>
        <p:txBody>
          <a:bodyPr vert="horz" wrap="square" lIns="91440" tIns="45720" rIns="91440" bIns="45720" numCol="1" anchor="t" anchorCtr="0" compatLnSpc="1">
            <a:prstTxWarp prst="textNoShape">
              <a:avLst/>
            </a:prstTxWarp>
          </a:bodyPr>
          <a:lstStyle/>
          <a:p>
            <a:pPr eaLnBrk="1" hangingPunct="1">
              <a:buFontTx/>
              <a:buNone/>
            </a:pPr>
            <a:r>
              <a:rPr lang="pt-BR" sz="2800" dirty="0" smtClean="0">
                <a:latin typeface="Arial" pitchFamily="34" charset="0"/>
                <a:cs typeface="Arial" pitchFamily="34" charset="0"/>
              </a:rPr>
              <a:t>-Segundo Joseph </a:t>
            </a:r>
            <a:r>
              <a:rPr lang="pt-BR" sz="2800" dirty="0" err="1" smtClean="0">
                <a:latin typeface="Arial" pitchFamily="34" charset="0"/>
                <a:cs typeface="Arial" pitchFamily="34" charset="0"/>
              </a:rPr>
              <a:t>Schumpeter</a:t>
            </a:r>
            <a:r>
              <a:rPr lang="pt-BR" sz="2800" dirty="0" smtClean="0">
                <a:latin typeface="Arial" pitchFamily="34" charset="0"/>
                <a:cs typeface="Arial" pitchFamily="34" charset="0"/>
              </a:rPr>
              <a:t>, os quatro atores fundamentais para o processo de inovação são :</a:t>
            </a:r>
          </a:p>
          <a:p>
            <a:pPr eaLnBrk="1" hangingPunct="1">
              <a:buFontTx/>
              <a:buNone/>
            </a:pPr>
            <a:endParaRPr lang="pt-BR" sz="2800" dirty="0" smtClean="0">
              <a:latin typeface="Arial" pitchFamily="34" charset="0"/>
              <a:cs typeface="Arial" pitchFamily="34" charset="0"/>
            </a:endParaRPr>
          </a:p>
          <a:p>
            <a:pPr eaLnBrk="1" hangingPunct="1"/>
            <a:r>
              <a:rPr lang="pt-BR" sz="2800" dirty="0" smtClean="0">
                <a:latin typeface="Arial" pitchFamily="34" charset="0"/>
                <a:cs typeface="Arial" pitchFamily="34" charset="0"/>
              </a:rPr>
              <a:t>Inventor/Pesquisador</a:t>
            </a:r>
          </a:p>
          <a:p>
            <a:pPr eaLnBrk="1" hangingPunct="1"/>
            <a:r>
              <a:rPr lang="pt-BR" sz="2800" dirty="0" smtClean="0">
                <a:latin typeface="Arial" pitchFamily="34" charset="0"/>
                <a:cs typeface="Arial" pitchFamily="34" charset="0"/>
              </a:rPr>
              <a:t>Empreendedor</a:t>
            </a:r>
          </a:p>
          <a:p>
            <a:pPr eaLnBrk="1" hangingPunct="1"/>
            <a:r>
              <a:rPr lang="pt-BR" sz="2800" dirty="0" smtClean="0">
                <a:latin typeface="Arial" pitchFamily="34" charset="0"/>
                <a:cs typeface="Arial" pitchFamily="34" charset="0"/>
              </a:rPr>
              <a:t>Investidor</a:t>
            </a:r>
          </a:p>
          <a:p>
            <a:pPr eaLnBrk="1" hangingPunct="1"/>
            <a:r>
              <a:rPr lang="pt-BR" sz="2800" dirty="0" smtClean="0">
                <a:latin typeface="Arial" pitchFamily="34" charset="0"/>
                <a:cs typeface="Arial" pitchFamily="34" charset="0"/>
              </a:rPr>
              <a:t>Mercado</a:t>
            </a:r>
          </a:p>
          <a:p>
            <a:pPr eaLnBrk="1" hangingPunct="1"/>
            <a:endParaRPr lang="pt-BR" sz="2000" dirty="0" smtClean="0">
              <a:latin typeface="Arial" pitchFamily="34" charset="0"/>
              <a:cs typeface="Arial" pitchFamily="34" charset="0"/>
            </a:endParaRPr>
          </a:p>
          <a:p>
            <a:pPr eaLnBrk="1" hangingPunct="1">
              <a:buFontTx/>
              <a:buNone/>
            </a:pPr>
            <a:endParaRPr lang="pt-BR" sz="2000" dirty="0" smtClean="0">
              <a:latin typeface="Arial" pitchFamily="34" charset="0"/>
              <a:cs typeface="Arial" pitchFamily="34" charset="0"/>
            </a:endParaRPr>
          </a:p>
          <a:p>
            <a:pPr eaLnBrk="1" hangingPunct="1">
              <a:buFontTx/>
              <a:buNone/>
            </a:pPr>
            <a:endParaRPr lang="pt-BR" sz="2000" i="1" dirty="0" smtClean="0">
              <a:solidFill>
                <a:srgbClr val="009999"/>
              </a:solidFill>
            </a:endParaRPr>
          </a:p>
          <a:p>
            <a:pPr eaLnBrk="1" hangingPunct="1">
              <a:buFontTx/>
              <a:buNone/>
            </a:pPr>
            <a:endParaRPr lang="pt-BR" sz="2000" i="1" dirty="0" smtClean="0">
              <a:solidFill>
                <a:srgbClr val="009999"/>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83970"/>
                                        </p:tgtEl>
                                        <p:attrNameLst>
                                          <p:attrName>style.visibility</p:attrName>
                                        </p:attrNameLst>
                                      </p:cBhvr>
                                      <p:to>
                                        <p:strVal val="visible"/>
                                      </p:to>
                                    </p:set>
                                    <p:anim calcmode="lin" valueType="num">
                                      <p:cBhvr>
                                        <p:cTn id="7" dur="1000" fill="hold"/>
                                        <p:tgtEl>
                                          <p:spTgt spid="83970"/>
                                        </p:tgtEl>
                                        <p:attrNameLst>
                                          <p:attrName>ppt_x</p:attrName>
                                        </p:attrNameLst>
                                      </p:cBhvr>
                                      <p:tavLst>
                                        <p:tav tm="0">
                                          <p:val>
                                            <p:strVal val="#ppt_x-.2"/>
                                          </p:val>
                                        </p:tav>
                                        <p:tav tm="100000">
                                          <p:val>
                                            <p:strVal val="#ppt_x"/>
                                          </p:val>
                                        </p:tav>
                                      </p:tavLst>
                                    </p:anim>
                                    <p:anim calcmode="lin" valueType="num">
                                      <p:cBhvr>
                                        <p:cTn id="8" dur="1000" fill="hold"/>
                                        <p:tgtEl>
                                          <p:spTgt spid="83970"/>
                                        </p:tgtEl>
                                        <p:attrNameLst>
                                          <p:attrName>ppt_y</p:attrName>
                                        </p:attrNameLst>
                                      </p:cBhvr>
                                      <p:tavLst>
                                        <p:tav tm="0">
                                          <p:val>
                                            <p:strVal val="#ppt_y"/>
                                          </p:val>
                                        </p:tav>
                                        <p:tav tm="100000">
                                          <p:val>
                                            <p:strVal val="#ppt_y"/>
                                          </p:val>
                                        </p:tav>
                                      </p:tavLst>
                                    </p:anim>
                                    <p:animEffect transition="in" filter="wipe(right)" prLst="gradientSize: 0.1">
                                      <p:cBhvr>
                                        <p:cTn id="9" dur="1000"/>
                                        <p:tgtEl>
                                          <p:spTgt spid="83970"/>
                                        </p:tgtEl>
                                      </p:cBhvr>
                                    </p:animEffect>
                                  </p:childTnLst>
                                </p:cTn>
                              </p:par>
                            </p:childTnLst>
                          </p:cTn>
                        </p:par>
                      </p:childTnLst>
                    </p:cTn>
                  </p:par>
                  <p:par>
                    <p:cTn id="10" fill="hold">
                      <p:stCondLst>
                        <p:cond delay="indefinite"/>
                      </p:stCondLst>
                      <p:childTnLst>
                        <p:par>
                          <p:cTn id="11" fill="hold">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83971">
                                            <p:txEl>
                                              <p:pRg st="0" end="0"/>
                                            </p:txEl>
                                          </p:spTgt>
                                        </p:tgtEl>
                                        <p:attrNameLst>
                                          <p:attrName>style.visibility</p:attrName>
                                        </p:attrNameLst>
                                      </p:cBhvr>
                                      <p:to>
                                        <p:strVal val="visible"/>
                                      </p:to>
                                    </p:set>
                                    <p:animEffect transition="in" filter="fade">
                                      <p:cBhvr>
                                        <p:cTn id="14" dur="500"/>
                                        <p:tgtEl>
                                          <p:spTgt spid="83971">
                                            <p:txEl>
                                              <p:pRg st="0" end="0"/>
                                            </p:txEl>
                                          </p:spTgt>
                                        </p:tgtEl>
                                      </p:cBhvr>
                                    </p:animEffect>
                                    <p:anim calcmode="lin" valueType="num">
                                      <p:cBhvr>
                                        <p:cTn id="15" dur="500" fill="hold"/>
                                        <p:tgtEl>
                                          <p:spTgt spid="83971">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83971">
                                            <p:txEl>
                                              <p:pRg st="0" end="0"/>
                                            </p:txEl>
                                          </p:spTgt>
                                        </p:tgtEl>
                                        <p:attrNameLst>
                                          <p:attrName>ppt_y</p:attrName>
                                        </p:attrNameLst>
                                      </p:cBhvr>
                                      <p:tavLst>
                                        <p:tav tm="0">
                                          <p:val>
                                            <p:strVal val="#ppt_y+.05"/>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4" presetClass="entr" presetSubtype="0" fill="hold" grpId="0" nodeType="clickEffect">
                                  <p:stCondLst>
                                    <p:cond delay="0"/>
                                  </p:stCondLst>
                                  <p:childTnLst>
                                    <p:set>
                                      <p:cBhvr>
                                        <p:cTn id="20" dur="1" fill="hold">
                                          <p:stCondLst>
                                            <p:cond delay="0"/>
                                          </p:stCondLst>
                                        </p:cTn>
                                        <p:tgtEl>
                                          <p:spTgt spid="83971">
                                            <p:txEl>
                                              <p:pRg st="2" end="2"/>
                                            </p:txEl>
                                          </p:spTgt>
                                        </p:tgtEl>
                                        <p:attrNameLst>
                                          <p:attrName>style.visibility</p:attrName>
                                        </p:attrNameLst>
                                      </p:cBhvr>
                                      <p:to>
                                        <p:strVal val="visible"/>
                                      </p:to>
                                    </p:set>
                                    <p:animEffect transition="in" filter="fade">
                                      <p:cBhvr>
                                        <p:cTn id="21" dur="500"/>
                                        <p:tgtEl>
                                          <p:spTgt spid="83971">
                                            <p:txEl>
                                              <p:pRg st="2" end="2"/>
                                            </p:txEl>
                                          </p:spTgt>
                                        </p:tgtEl>
                                      </p:cBhvr>
                                    </p:animEffect>
                                    <p:anim calcmode="lin" valueType="num">
                                      <p:cBhvr>
                                        <p:cTn id="22" dur="500" fill="hold"/>
                                        <p:tgtEl>
                                          <p:spTgt spid="83971">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83971">
                                            <p:txEl>
                                              <p:pRg st="2" end="2"/>
                                            </p:txEl>
                                          </p:spTgt>
                                        </p:tgtEl>
                                        <p:attrNameLst>
                                          <p:attrName>ppt_y</p:attrName>
                                        </p:attrNameLst>
                                      </p:cBhvr>
                                      <p:tavLst>
                                        <p:tav tm="0">
                                          <p:val>
                                            <p:strVal val="#ppt_y+.05"/>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4" presetClass="entr" presetSubtype="0" fill="hold" grpId="0" nodeType="clickEffect">
                                  <p:stCondLst>
                                    <p:cond delay="0"/>
                                  </p:stCondLst>
                                  <p:childTnLst>
                                    <p:set>
                                      <p:cBhvr>
                                        <p:cTn id="27" dur="1" fill="hold">
                                          <p:stCondLst>
                                            <p:cond delay="0"/>
                                          </p:stCondLst>
                                        </p:cTn>
                                        <p:tgtEl>
                                          <p:spTgt spid="83971">
                                            <p:txEl>
                                              <p:pRg st="3" end="3"/>
                                            </p:txEl>
                                          </p:spTgt>
                                        </p:tgtEl>
                                        <p:attrNameLst>
                                          <p:attrName>style.visibility</p:attrName>
                                        </p:attrNameLst>
                                      </p:cBhvr>
                                      <p:to>
                                        <p:strVal val="visible"/>
                                      </p:to>
                                    </p:set>
                                    <p:animEffect transition="in" filter="fade">
                                      <p:cBhvr>
                                        <p:cTn id="28" dur="500"/>
                                        <p:tgtEl>
                                          <p:spTgt spid="83971">
                                            <p:txEl>
                                              <p:pRg st="3" end="3"/>
                                            </p:txEl>
                                          </p:spTgt>
                                        </p:tgtEl>
                                      </p:cBhvr>
                                    </p:animEffect>
                                    <p:anim calcmode="lin" valueType="num">
                                      <p:cBhvr>
                                        <p:cTn id="29" dur="500" fill="hold"/>
                                        <p:tgtEl>
                                          <p:spTgt spid="83971">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83971">
                                            <p:txEl>
                                              <p:pRg st="3" end="3"/>
                                            </p:txEl>
                                          </p:spTgt>
                                        </p:tgtEl>
                                        <p:attrNameLst>
                                          <p:attrName>ppt_y</p:attrName>
                                        </p:attrNameLst>
                                      </p:cBhvr>
                                      <p:tavLst>
                                        <p:tav tm="0">
                                          <p:val>
                                            <p:strVal val="#ppt_y+.05"/>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4" presetClass="entr" presetSubtype="0" fill="hold" grpId="0" nodeType="clickEffect">
                                  <p:stCondLst>
                                    <p:cond delay="0"/>
                                  </p:stCondLst>
                                  <p:childTnLst>
                                    <p:set>
                                      <p:cBhvr>
                                        <p:cTn id="34" dur="1" fill="hold">
                                          <p:stCondLst>
                                            <p:cond delay="0"/>
                                          </p:stCondLst>
                                        </p:cTn>
                                        <p:tgtEl>
                                          <p:spTgt spid="83971">
                                            <p:txEl>
                                              <p:pRg st="4" end="4"/>
                                            </p:txEl>
                                          </p:spTgt>
                                        </p:tgtEl>
                                        <p:attrNameLst>
                                          <p:attrName>style.visibility</p:attrName>
                                        </p:attrNameLst>
                                      </p:cBhvr>
                                      <p:to>
                                        <p:strVal val="visible"/>
                                      </p:to>
                                    </p:set>
                                    <p:animEffect transition="in" filter="fade">
                                      <p:cBhvr>
                                        <p:cTn id="35" dur="500"/>
                                        <p:tgtEl>
                                          <p:spTgt spid="83971">
                                            <p:txEl>
                                              <p:pRg st="4" end="4"/>
                                            </p:txEl>
                                          </p:spTgt>
                                        </p:tgtEl>
                                      </p:cBhvr>
                                    </p:animEffect>
                                    <p:anim calcmode="lin" valueType="num">
                                      <p:cBhvr>
                                        <p:cTn id="36" dur="500" fill="hold"/>
                                        <p:tgtEl>
                                          <p:spTgt spid="83971">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83971">
                                            <p:txEl>
                                              <p:pRg st="4" end="4"/>
                                            </p:txEl>
                                          </p:spTgt>
                                        </p:tgtEl>
                                        <p:attrNameLst>
                                          <p:attrName>ppt_y</p:attrName>
                                        </p:attrNameLst>
                                      </p:cBhvr>
                                      <p:tavLst>
                                        <p:tav tm="0">
                                          <p:val>
                                            <p:strVal val="#ppt_y+.05"/>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4" presetClass="entr" presetSubtype="0" fill="hold" grpId="0" nodeType="clickEffect">
                                  <p:stCondLst>
                                    <p:cond delay="0"/>
                                  </p:stCondLst>
                                  <p:childTnLst>
                                    <p:set>
                                      <p:cBhvr>
                                        <p:cTn id="41" dur="1" fill="hold">
                                          <p:stCondLst>
                                            <p:cond delay="0"/>
                                          </p:stCondLst>
                                        </p:cTn>
                                        <p:tgtEl>
                                          <p:spTgt spid="83971">
                                            <p:txEl>
                                              <p:pRg st="5" end="5"/>
                                            </p:txEl>
                                          </p:spTgt>
                                        </p:tgtEl>
                                        <p:attrNameLst>
                                          <p:attrName>style.visibility</p:attrName>
                                        </p:attrNameLst>
                                      </p:cBhvr>
                                      <p:to>
                                        <p:strVal val="visible"/>
                                      </p:to>
                                    </p:set>
                                    <p:animEffect transition="in" filter="fade">
                                      <p:cBhvr>
                                        <p:cTn id="42" dur="500"/>
                                        <p:tgtEl>
                                          <p:spTgt spid="83971">
                                            <p:txEl>
                                              <p:pRg st="5" end="5"/>
                                            </p:txEl>
                                          </p:spTgt>
                                        </p:tgtEl>
                                      </p:cBhvr>
                                    </p:animEffect>
                                    <p:anim calcmode="lin" valueType="num">
                                      <p:cBhvr>
                                        <p:cTn id="43" dur="500" fill="hold"/>
                                        <p:tgtEl>
                                          <p:spTgt spid="83971">
                                            <p:txEl>
                                              <p:pRg st="5" end="5"/>
                                            </p:txEl>
                                          </p:spTgt>
                                        </p:tgtEl>
                                        <p:attrNameLst>
                                          <p:attrName>ppt_x</p:attrName>
                                        </p:attrNameLst>
                                      </p:cBhvr>
                                      <p:tavLst>
                                        <p:tav tm="0">
                                          <p:val>
                                            <p:strVal val="#ppt_x"/>
                                          </p:val>
                                        </p:tav>
                                        <p:tav tm="100000">
                                          <p:val>
                                            <p:strVal val="#ppt_x"/>
                                          </p:val>
                                        </p:tav>
                                      </p:tavLst>
                                    </p:anim>
                                    <p:anim calcmode="lin" valueType="num">
                                      <p:cBhvr>
                                        <p:cTn id="44" dur="500" fill="hold"/>
                                        <p:tgtEl>
                                          <p:spTgt spid="83971">
                                            <p:txEl>
                                              <p:pRg st="5" end="5"/>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0" grpId="0"/>
      <p:bldP spid="83971" grpId="0" build="p"/>
    </p:bld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500063" y="214313"/>
            <a:ext cx="8229600" cy="1143000"/>
          </a:xfrm>
        </p:spPr>
        <p:txBody>
          <a:bodyPr/>
          <a:lstStyle/>
          <a:p>
            <a:pPr eaLnBrk="1" hangingPunct="1">
              <a:defRPr/>
            </a:pPr>
            <a:r>
              <a:rPr lang="pt-BR" sz="3600" b="1" dirty="0" smtClean="0">
                <a:solidFill>
                  <a:srgbClr val="FF9933"/>
                </a:solidFill>
                <a:effectLst>
                  <a:outerShdw blurRad="38100" dist="38100" dir="2700000" algn="tl">
                    <a:srgbClr val="C0C0C0"/>
                  </a:outerShdw>
                </a:effectLst>
              </a:rPr>
              <a:t>Inovar é preciso, mas é necessário esclarecer que ...</a:t>
            </a:r>
          </a:p>
        </p:txBody>
      </p:sp>
      <p:sp>
        <p:nvSpPr>
          <p:cNvPr id="83971" name="Rectangle 3"/>
          <p:cNvSpPr>
            <a:spLocks noGrp="1" noChangeArrowheads="1"/>
          </p:cNvSpPr>
          <p:nvPr>
            <p:ph type="body" sz="half" idx="1"/>
          </p:nvPr>
        </p:nvSpPr>
        <p:spPr bwMode="auto">
          <a:xfrm>
            <a:off x="395288" y="2332038"/>
            <a:ext cx="8462962" cy="4525962"/>
          </a:xfrm>
          <a:noFill/>
          <a:ln>
            <a:miter lim="800000"/>
            <a:headEnd/>
            <a:tailEnd/>
          </a:ln>
        </p:spPr>
        <p:txBody>
          <a:bodyPr vert="horz" wrap="square" lIns="91440" tIns="45720" rIns="91440" bIns="45720" numCol="1" anchor="t" anchorCtr="0" compatLnSpc="1">
            <a:prstTxWarp prst="textNoShape">
              <a:avLst/>
            </a:prstTxWarp>
          </a:bodyPr>
          <a:lstStyle/>
          <a:p>
            <a:pPr eaLnBrk="1" hangingPunct="1">
              <a:buFontTx/>
              <a:buNone/>
            </a:pPr>
            <a:r>
              <a:rPr lang="pt-BR" i="1" smtClean="0"/>
              <a:t>	Nem toda inovação é intensiva em tecnologia</a:t>
            </a:r>
          </a:p>
          <a:p>
            <a:pPr lvl="1" eaLnBrk="1" hangingPunct="1">
              <a:buFont typeface="Wingdings" pitchFamily="2" charset="2"/>
              <a:buNone/>
            </a:pPr>
            <a:endParaRPr lang="pt-BR" sz="2000" i="1" smtClean="0"/>
          </a:p>
          <a:p>
            <a:pPr lvl="1" eaLnBrk="1" hangingPunct="1">
              <a:spcBef>
                <a:spcPct val="70000"/>
              </a:spcBef>
              <a:buFont typeface="Wingdings" pitchFamily="2" charset="2"/>
              <a:buChar char="ü"/>
            </a:pPr>
            <a:r>
              <a:rPr lang="pt-BR" sz="2000" i="1" smtClean="0"/>
              <a:t>Seguro</a:t>
            </a:r>
          </a:p>
          <a:p>
            <a:pPr lvl="1" eaLnBrk="1" hangingPunct="1">
              <a:spcBef>
                <a:spcPct val="70000"/>
              </a:spcBef>
              <a:buFont typeface="Wingdings" pitchFamily="2" charset="2"/>
              <a:buChar char="ü"/>
            </a:pPr>
            <a:r>
              <a:rPr lang="pt-BR" sz="2000" i="1" smtClean="0"/>
              <a:t>Contêiner</a:t>
            </a:r>
          </a:p>
          <a:p>
            <a:pPr lvl="1" eaLnBrk="1" hangingPunct="1">
              <a:spcBef>
                <a:spcPct val="70000"/>
              </a:spcBef>
              <a:buFont typeface="Wingdings" pitchFamily="2" charset="2"/>
              <a:buChar char="ü"/>
            </a:pPr>
            <a:r>
              <a:rPr lang="pt-BR" sz="2000" i="1" smtClean="0"/>
              <a:t>Compra a prazo</a:t>
            </a:r>
          </a:p>
          <a:p>
            <a:pPr lvl="1" eaLnBrk="1" hangingPunct="1">
              <a:spcBef>
                <a:spcPct val="70000"/>
              </a:spcBef>
              <a:buFont typeface="Wingdings" pitchFamily="2" charset="2"/>
              <a:buChar char="ü"/>
            </a:pPr>
            <a:r>
              <a:rPr lang="pt-BR" sz="2000" i="1" smtClean="0"/>
              <a:t>Celular pré-pago</a:t>
            </a:r>
          </a:p>
          <a:p>
            <a:pPr lvl="1" eaLnBrk="1" hangingPunct="1">
              <a:spcBef>
                <a:spcPct val="70000"/>
              </a:spcBef>
              <a:buFont typeface="Wingdings" pitchFamily="2" charset="2"/>
              <a:buChar char="ü"/>
            </a:pPr>
            <a:r>
              <a:rPr lang="pt-BR" sz="2000" i="1" smtClean="0"/>
              <a:t>Microcrédito </a:t>
            </a:r>
            <a:r>
              <a:rPr lang="pt-BR" sz="2000" i="1" smtClean="0">
                <a:solidFill>
                  <a:srgbClr val="009999"/>
                </a:solidFill>
              </a:rPr>
              <a:t>(Prêmio Nobel da Paz 2006)</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83970"/>
                                        </p:tgtEl>
                                        <p:attrNameLst>
                                          <p:attrName>style.visibility</p:attrName>
                                        </p:attrNameLst>
                                      </p:cBhvr>
                                      <p:to>
                                        <p:strVal val="visible"/>
                                      </p:to>
                                    </p:set>
                                    <p:anim calcmode="lin" valueType="num">
                                      <p:cBhvr>
                                        <p:cTn id="7" dur="1000" fill="hold"/>
                                        <p:tgtEl>
                                          <p:spTgt spid="83970"/>
                                        </p:tgtEl>
                                        <p:attrNameLst>
                                          <p:attrName>ppt_x</p:attrName>
                                        </p:attrNameLst>
                                      </p:cBhvr>
                                      <p:tavLst>
                                        <p:tav tm="0">
                                          <p:val>
                                            <p:strVal val="#ppt_x-.2"/>
                                          </p:val>
                                        </p:tav>
                                        <p:tav tm="100000">
                                          <p:val>
                                            <p:strVal val="#ppt_x"/>
                                          </p:val>
                                        </p:tav>
                                      </p:tavLst>
                                    </p:anim>
                                    <p:anim calcmode="lin" valueType="num">
                                      <p:cBhvr>
                                        <p:cTn id="8" dur="1000" fill="hold"/>
                                        <p:tgtEl>
                                          <p:spTgt spid="83970"/>
                                        </p:tgtEl>
                                        <p:attrNameLst>
                                          <p:attrName>ppt_y</p:attrName>
                                        </p:attrNameLst>
                                      </p:cBhvr>
                                      <p:tavLst>
                                        <p:tav tm="0">
                                          <p:val>
                                            <p:strVal val="#ppt_y"/>
                                          </p:val>
                                        </p:tav>
                                        <p:tav tm="100000">
                                          <p:val>
                                            <p:strVal val="#ppt_y"/>
                                          </p:val>
                                        </p:tav>
                                      </p:tavLst>
                                    </p:anim>
                                    <p:animEffect transition="in" filter="wipe(right)" prLst="gradientSize: 0.1">
                                      <p:cBhvr>
                                        <p:cTn id="9" dur="1000"/>
                                        <p:tgtEl>
                                          <p:spTgt spid="83970"/>
                                        </p:tgtEl>
                                      </p:cBhvr>
                                    </p:animEffect>
                                  </p:childTnLst>
                                </p:cTn>
                              </p:par>
                            </p:childTnLst>
                          </p:cTn>
                        </p:par>
                      </p:childTnLst>
                    </p:cTn>
                  </p:par>
                  <p:par>
                    <p:cTn id="10" fill="hold">
                      <p:stCondLst>
                        <p:cond delay="indefinite"/>
                      </p:stCondLst>
                      <p:childTnLst>
                        <p:par>
                          <p:cTn id="11" fill="hold">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83971">
                                            <p:txEl>
                                              <p:pRg st="0" end="0"/>
                                            </p:txEl>
                                          </p:spTgt>
                                        </p:tgtEl>
                                        <p:attrNameLst>
                                          <p:attrName>style.visibility</p:attrName>
                                        </p:attrNameLst>
                                      </p:cBhvr>
                                      <p:to>
                                        <p:strVal val="visible"/>
                                      </p:to>
                                    </p:set>
                                    <p:animEffect transition="in" filter="fade">
                                      <p:cBhvr>
                                        <p:cTn id="14" dur="500"/>
                                        <p:tgtEl>
                                          <p:spTgt spid="83971">
                                            <p:txEl>
                                              <p:pRg st="0" end="0"/>
                                            </p:txEl>
                                          </p:spTgt>
                                        </p:tgtEl>
                                      </p:cBhvr>
                                    </p:animEffect>
                                    <p:anim calcmode="lin" valueType="num">
                                      <p:cBhvr>
                                        <p:cTn id="15" dur="500" fill="hold"/>
                                        <p:tgtEl>
                                          <p:spTgt spid="83971">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83971">
                                            <p:txEl>
                                              <p:pRg st="0" end="0"/>
                                            </p:txEl>
                                          </p:spTgt>
                                        </p:tgtEl>
                                        <p:attrNameLst>
                                          <p:attrName>ppt_y</p:attrName>
                                        </p:attrNameLst>
                                      </p:cBhvr>
                                      <p:tavLst>
                                        <p:tav tm="0">
                                          <p:val>
                                            <p:strVal val="#ppt_y+.05"/>
                                          </p:val>
                                        </p:tav>
                                        <p:tav tm="100000">
                                          <p:val>
                                            <p:strVal val="#ppt_y"/>
                                          </p:val>
                                        </p:tav>
                                      </p:tavLst>
                                    </p:anim>
                                  </p:childTnLst>
                                </p:cTn>
                              </p:par>
                              <p:par>
                                <p:cTn id="17" presetID="44" presetClass="entr" presetSubtype="0" fill="hold" grpId="0" nodeType="withEffect">
                                  <p:stCondLst>
                                    <p:cond delay="0"/>
                                  </p:stCondLst>
                                  <p:childTnLst>
                                    <p:set>
                                      <p:cBhvr>
                                        <p:cTn id="18" dur="1" fill="hold">
                                          <p:stCondLst>
                                            <p:cond delay="0"/>
                                          </p:stCondLst>
                                        </p:cTn>
                                        <p:tgtEl>
                                          <p:spTgt spid="83971">
                                            <p:txEl>
                                              <p:pRg st="2" end="2"/>
                                            </p:txEl>
                                          </p:spTgt>
                                        </p:tgtEl>
                                        <p:attrNameLst>
                                          <p:attrName>style.visibility</p:attrName>
                                        </p:attrNameLst>
                                      </p:cBhvr>
                                      <p:to>
                                        <p:strVal val="visible"/>
                                      </p:to>
                                    </p:set>
                                    <p:animEffect transition="in" filter="fade">
                                      <p:cBhvr>
                                        <p:cTn id="19" dur="500"/>
                                        <p:tgtEl>
                                          <p:spTgt spid="83971">
                                            <p:txEl>
                                              <p:pRg st="2" end="2"/>
                                            </p:txEl>
                                          </p:spTgt>
                                        </p:tgtEl>
                                      </p:cBhvr>
                                    </p:animEffect>
                                    <p:anim calcmode="lin" valueType="num">
                                      <p:cBhvr>
                                        <p:cTn id="20" dur="500" fill="hold"/>
                                        <p:tgtEl>
                                          <p:spTgt spid="83971">
                                            <p:txEl>
                                              <p:pRg st="2" end="2"/>
                                            </p:txEl>
                                          </p:spTgt>
                                        </p:tgtEl>
                                        <p:attrNameLst>
                                          <p:attrName>ppt_x</p:attrName>
                                        </p:attrNameLst>
                                      </p:cBhvr>
                                      <p:tavLst>
                                        <p:tav tm="0">
                                          <p:val>
                                            <p:strVal val="#ppt_x"/>
                                          </p:val>
                                        </p:tav>
                                        <p:tav tm="100000">
                                          <p:val>
                                            <p:strVal val="#ppt_x"/>
                                          </p:val>
                                        </p:tav>
                                      </p:tavLst>
                                    </p:anim>
                                    <p:anim calcmode="lin" valueType="num">
                                      <p:cBhvr>
                                        <p:cTn id="21" dur="500" fill="hold"/>
                                        <p:tgtEl>
                                          <p:spTgt spid="83971">
                                            <p:txEl>
                                              <p:pRg st="2" end="2"/>
                                            </p:txEl>
                                          </p:spTgt>
                                        </p:tgtEl>
                                        <p:attrNameLst>
                                          <p:attrName>ppt_y</p:attrName>
                                        </p:attrNameLst>
                                      </p:cBhvr>
                                      <p:tavLst>
                                        <p:tav tm="0">
                                          <p:val>
                                            <p:strVal val="#ppt_y+.05"/>
                                          </p:val>
                                        </p:tav>
                                        <p:tav tm="100000">
                                          <p:val>
                                            <p:strVal val="#ppt_y"/>
                                          </p:val>
                                        </p:tav>
                                      </p:tavLst>
                                    </p:anim>
                                  </p:childTnLst>
                                </p:cTn>
                              </p:par>
                              <p:par>
                                <p:cTn id="22" presetID="44" presetClass="entr" presetSubtype="0" fill="hold" grpId="0" nodeType="withEffect">
                                  <p:stCondLst>
                                    <p:cond delay="0"/>
                                  </p:stCondLst>
                                  <p:childTnLst>
                                    <p:set>
                                      <p:cBhvr>
                                        <p:cTn id="23" dur="1" fill="hold">
                                          <p:stCondLst>
                                            <p:cond delay="0"/>
                                          </p:stCondLst>
                                        </p:cTn>
                                        <p:tgtEl>
                                          <p:spTgt spid="83971">
                                            <p:txEl>
                                              <p:pRg st="3" end="3"/>
                                            </p:txEl>
                                          </p:spTgt>
                                        </p:tgtEl>
                                        <p:attrNameLst>
                                          <p:attrName>style.visibility</p:attrName>
                                        </p:attrNameLst>
                                      </p:cBhvr>
                                      <p:to>
                                        <p:strVal val="visible"/>
                                      </p:to>
                                    </p:set>
                                    <p:animEffect transition="in" filter="fade">
                                      <p:cBhvr>
                                        <p:cTn id="24" dur="500"/>
                                        <p:tgtEl>
                                          <p:spTgt spid="83971">
                                            <p:txEl>
                                              <p:pRg st="3" end="3"/>
                                            </p:txEl>
                                          </p:spTgt>
                                        </p:tgtEl>
                                      </p:cBhvr>
                                    </p:animEffect>
                                    <p:anim calcmode="lin" valueType="num">
                                      <p:cBhvr>
                                        <p:cTn id="25" dur="500" fill="hold"/>
                                        <p:tgtEl>
                                          <p:spTgt spid="83971">
                                            <p:txEl>
                                              <p:pRg st="3" end="3"/>
                                            </p:txEl>
                                          </p:spTgt>
                                        </p:tgtEl>
                                        <p:attrNameLst>
                                          <p:attrName>ppt_x</p:attrName>
                                        </p:attrNameLst>
                                      </p:cBhvr>
                                      <p:tavLst>
                                        <p:tav tm="0">
                                          <p:val>
                                            <p:strVal val="#ppt_x"/>
                                          </p:val>
                                        </p:tav>
                                        <p:tav tm="100000">
                                          <p:val>
                                            <p:strVal val="#ppt_x"/>
                                          </p:val>
                                        </p:tav>
                                      </p:tavLst>
                                    </p:anim>
                                    <p:anim calcmode="lin" valueType="num">
                                      <p:cBhvr>
                                        <p:cTn id="26" dur="500" fill="hold"/>
                                        <p:tgtEl>
                                          <p:spTgt spid="83971">
                                            <p:txEl>
                                              <p:pRg st="3" end="3"/>
                                            </p:txEl>
                                          </p:spTgt>
                                        </p:tgtEl>
                                        <p:attrNameLst>
                                          <p:attrName>ppt_y</p:attrName>
                                        </p:attrNameLst>
                                      </p:cBhvr>
                                      <p:tavLst>
                                        <p:tav tm="0">
                                          <p:val>
                                            <p:strVal val="#ppt_y+.05"/>
                                          </p:val>
                                        </p:tav>
                                        <p:tav tm="100000">
                                          <p:val>
                                            <p:strVal val="#ppt_y"/>
                                          </p:val>
                                        </p:tav>
                                      </p:tavLst>
                                    </p:anim>
                                  </p:childTnLst>
                                </p:cTn>
                              </p:par>
                              <p:par>
                                <p:cTn id="27" presetID="44" presetClass="entr" presetSubtype="0" fill="hold" grpId="0" nodeType="withEffect">
                                  <p:stCondLst>
                                    <p:cond delay="0"/>
                                  </p:stCondLst>
                                  <p:childTnLst>
                                    <p:set>
                                      <p:cBhvr>
                                        <p:cTn id="28" dur="1" fill="hold">
                                          <p:stCondLst>
                                            <p:cond delay="0"/>
                                          </p:stCondLst>
                                        </p:cTn>
                                        <p:tgtEl>
                                          <p:spTgt spid="83971">
                                            <p:txEl>
                                              <p:pRg st="4" end="4"/>
                                            </p:txEl>
                                          </p:spTgt>
                                        </p:tgtEl>
                                        <p:attrNameLst>
                                          <p:attrName>style.visibility</p:attrName>
                                        </p:attrNameLst>
                                      </p:cBhvr>
                                      <p:to>
                                        <p:strVal val="visible"/>
                                      </p:to>
                                    </p:set>
                                    <p:animEffect transition="in" filter="fade">
                                      <p:cBhvr>
                                        <p:cTn id="29" dur="500"/>
                                        <p:tgtEl>
                                          <p:spTgt spid="83971">
                                            <p:txEl>
                                              <p:pRg st="4" end="4"/>
                                            </p:txEl>
                                          </p:spTgt>
                                        </p:tgtEl>
                                      </p:cBhvr>
                                    </p:animEffect>
                                    <p:anim calcmode="lin" valueType="num">
                                      <p:cBhvr>
                                        <p:cTn id="30" dur="500" fill="hold"/>
                                        <p:tgtEl>
                                          <p:spTgt spid="83971">
                                            <p:txEl>
                                              <p:pRg st="4" end="4"/>
                                            </p:txEl>
                                          </p:spTgt>
                                        </p:tgtEl>
                                        <p:attrNameLst>
                                          <p:attrName>ppt_x</p:attrName>
                                        </p:attrNameLst>
                                      </p:cBhvr>
                                      <p:tavLst>
                                        <p:tav tm="0">
                                          <p:val>
                                            <p:strVal val="#ppt_x"/>
                                          </p:val>
                                        </p:tav>
                                        <p:tav tm="100000">
                                          <p:val>
                                            <p:strVal val="#ppt_x"/>
                                          </p:val>
                                        </p:tav>
                                      </p:tavLst>
                                    </p:anim>
                                    <p:anim calcmode="lin" valueType="num">
                                      <p:cBhvr>
                                        <p:cTn id="31" dur="500" fill="hold"/>
                                        <p:tgtEl>
                                          <p:spTgt spid="83971">
                                            <p:txEl>
                                              <p:pRg st="4" end="4"/>
                                            </p:txEl>
                                          </p:spTgt>
                                        </p:tgtEl>
                                        <p:attrNameLst>
                                          <p:attrName>ppt_y</p:attrName>
                                        </p:attrNameLst>
                                      </p:cBhvr>
                                      <p:tavLst>
                                        <p:tav tm="0">
                                          <p:val>
                                            <p:strVal val="#ppt_y+.05"/>
                                          </p:val>
                                        </p:tav>
                                        <p:tav tm="100000">
                                          <p:val>
                                            <p:strVal val="#ppt_y"/>
                                          </p:val>
                                        </p:tav>
                                      </p:tavLst>
                                    </p:anim>
                                  </p:childTnLst>
                                </p:cTn>
                              </p:par>
                              <p:par>
                                <p:cTn id="32" presetID="44" presetClass="entr" presetSubtype="0" fill="hold" grpId="0" nodeType="withEffect">
                                  <p:stCondLst>
                                    <p:cond delay="0"/>
                                  </p:stCondLst>
                                  <p:childTnLst>
                                    <p:set>
                                      <p:cBhvr>
                                        <p:cTn id="33" dur="1" fill="hold">
                                          <p:stCondLst>
                                            <p:cond delay="0"/>
                                          </p:stCondLst>
                                        </p:cTn>
                                        <p:tgtEl>
                                          <p:spTgt spid="83971">
                                            <p:txEl>
                                              <p:pRg st="5" end="5"/>
                                            </p:txEl>
                                          </p:spTgt>
                                        </p:tgtEl>
                                        <p:attrNameLst>
                                          <p:attrName>style.visibility</p:attrName>
                                        </p:attrNameLst>
                                      </p:cBhvr>
                                      <p:to>
                                        <p:strVal val="visible"/>
                                      </p:to>
                                    </p:set>
                                    <p:animEffect transition="in" filter="fade">
                                      <p:cBhvr>
                                        <p:cTn id="34" dur="500"/>
                                        <p:tgtEl>
                                          <p:spTgt spid="83971">
                                            <p:txEl>
                                              <p:pRg st="5" end="5"/>
                                            </p:txEl>
                                          </p:spTgt>
                                        </p:tgtEl>
                                      </p:cBhvr>
                                    </p:animEffect>
                                    <p:anim calcmode="lin" valueType="num">
                                      <p:cBhvr>
                                        <p:cTn id="35" dur="500" fill="hold"/>
                                        <p:tgtEl>
                                          <p:spTgt spid="83971">
                                            <p:txEl>
                                              <p:pRg st="5" end="5"/>
                                            </p:txEl>
                                          </p:spTgt>
                                        </p:tgtEl>
                                        <p:attrNameLst>
                                          <p:attrName>ppt_x</p:attrName>
                                        </p:attrNameLst>
                                      </p:cBhvr>
                                      <p:tavLst>
                                        <p:tav tm="0">
                                          <p:val>
                                            <p:strVal val="#ppt_x"/>
                                          </p:val>
                                        </p:tav>
                                        <p:tav tm="100000">
                                          <p:val>
                                            <p:strVal val="#ppt_x"/>
                                          </p:val>
                                        </p:tav>
                                      </p:tavLst>
                                    </p:anim>
                                    <p:anim calcmode="lin" valueType="num">
                                      <p:cBhvr>
                                        <p:cTn id="36" dur="500" fill="hold"/>
                                        <p:tgtEl>
                                          <p:spTgt spid="83971">
                                            <p:txEl>
                                              <p:pRg st="5" end="5"/>
                                            </p:txEl>
                                          </p:spTgt>
                                        </p:tgtEl>
                                        <p:attrNameLst>
                                          <p:attrName>ppt_y</p:attrName>
                                        </p:attrNameLst>
                                      </p:cBhvr>
                                      <p:tavLst>
                                        <p:tav tm="0">
                                          <p:val>
                                            <p:strVal val="#ppt_y+.05"/>
                                          </p:val>
                                        </p:tav>
                                        <p:tav tm="100000">
                                          <p:val>
                                            <p:strVal val="#ppt_y"/>
                                          </p:val>
                                        </p:tav>
                                      </p:tavLst>
                                    </p:anim>
                                  </p:childTnLst>
                                </p:cTn>
                              </p:par>
                              <p:par>
                                <p:cTn id="37" presetID="44" presetClass="entr" presetSubtype="0" fill="hold" grpId="0" nodeType="withEffect">
                                  <p:stCondLst>
                                    <p:cond delay="0"/>
                                  </p:stCondLst>
                                  <p:childTnLst>
                                    <p:set>
                                      <p:cBhvr>
                                        <p:cTn id="38" dur="1" fill="hold">
                                          <p:stCondLst>
                                            <p:cond delay="0"/>
                                          </p:stCondLst>
                                        </p:cTn>
                                        <p:tgtEl>
                                          <p:spTgt spid="83971">
                                            <p:txEl>
                                              <p:pRg st="6" end="6"/>
                                            </p:txEl>
                                          </p:spTgt>
                                        </p:tgtEl>
                                        <p:attrNameLst>
                                          <p:attrName>style.visibility</p:attrName>
                                        </p:attrNameLst>
                                      </p:cBhvr>
                                      <p:to>
                                        <p:strVal val="visible"/>
                                      </p:to>
                                    </p:set>
                                    <p:animEffect transition="in" filter="fade">
                                      <p:cBhvr>
                                        <p:cTn id="39" dur="500"/>
                                        <p:tgtEl>
                                          <p:spTgt spid="83971">
                                            <p:txEl>
                                              <p:pRg st="6" end="6"/>
                                            </p:txEl>
                                          </p:spTgt>
                                        </p:tgtEl>
                                      </p:cBhvr>
                                    </p:animEffect>
                                    <p:anim calcmode="lin" valueType="num">
                                      <p:cBhvr>
                                        <p:cTn id="40" dur="500" fill="hold"/>
                                        <p:tgtEl>
                                          <p:spTgt spid="83971">
                                            <p:txEl>
                                              <p:pRg st="6" end="6"/>
                                            </p:txEl>
                                          </p:spTgt>
                                        </p:tgtEl>
                                        <p:attrNameLst>
                                          <p:attrName>ppt_x</p:attrName>
                                        </p:attrNameLst>
                                      </p:cBhvr>
                                      <p:tavLst>
                                        <p:tav tm="0">
                                          <p:val>
                                            <p:strVal val="#ppt_x"/>
                                          </p:val>
                                        </p:tav>
                                        <p:tav tm="100000">
                                          <p:val>
                                            <p:strVal val="#ppt_x"/>
                                          </p:val>
                                        </p:tav>
                                      </p:tavLst>
                                    </p:anim>
                                    <p:anim calcmode="lin" valueType="num">
                                      <p:cBhvr>
                                        <p:cTn id="41" dur="500" fill="hold"/>
                                        <p:tgtEl>
                                          <p:spTgt spid="83971">
                                            <p:txEl>
                                              <p:pRg st="6" end="6"/>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0" grpId="0"/>
      <p:bldP spid="83971"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ítulo 1"/>
          <p:cNvSpPr>
            <a:spLocks noGrp="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spcBef>
                <a:spcPct val="85000"/>
              </a:spcBef>
            </a:pPr>
            <a:r>
              <a:rPr lang="pt-BR" i="1" smtClean="0">
                <a:solidFill>
                  <a:srgbClr val="6666FF"/>
                </a:solidFill>
              </a:rPr>
              <a:t>Este novo contexto exige de novos espaços institucionais:</a:t>
            </a:r>
          </a:p>
        </p:txBody>
      </p:sp>
      <p:pic>
        <p:nvPicPr>
          <p:cNvPr id="24579" name="Picture 2" descr="http://freepages.genealogy.rootsweb.ancestry.com/~ncscotts/Y-DNA/Miscellaneous/DNA%20Gallery/Human%20with%20DNA%20Shadow.jpg"/>
          <p:cNvPicPr>
            <a:picLocks noChangeAspect="1" noChangeArrowheads="1"/>
          </p:cNvPicPr>
          <p:nvPr/>
        </p:nvPicPr>
        <p:blipFill>
          <a:blip r:embed="rId2"/>
          <a:srcRect/>
          <a:stretch>
            <a:fillRect/>
          </a:stretch>
        </p:blipFill>
        <p:spPr bwMode="auto">
          <a:xfrm>
            <a:off x="5357813" y="1643063"/>
            <a:ext cx="3581400" cy="4786312"/>
          </a:xfrm>
          <a:prstGeom prst="rect">
            <a:avLst/>
          </a:prstGeom>
          <a:noFill/>
          <a:ln w="9525">
            <a:noFill/>
            <a:miter lim="800000"/>
            <a:headEnd/>
            <a:tailEnd/>
          </a:ln>
        </p:spPr>
      </p:pic>
      <p:sp>
        <p:nvSpPr>
          <p:cNvPr id="24580" name="Retângulo 6"/>
          <p:cNvSpPr>
            <a:spLocks noChangeArrowheads="1"/>
          </p:cNvSpPr>
          <p:nvPr/>
        </p:nvSpPr>
        <p:spPr bwMode="auto">
          <a:xfrm>
            <a:off x="500063" y="2928938"/>
            <a:ext cx="4857750" cy="2657475"/>
          </a:xfrm>
          <a:prstGeom prst="rect">
            <a:avLst/>
          </a:prstGeom>
          <a:noFill/>
          <a:ln w="9525">
            <a:noFill/>
            <a:miter lim="800000"/>
            <a:headEnd/>
            <a:tailEnd/>
          </a:ln>
        </p:spPr>
        <p:txBody>
          <a:bodyPr>
            <a:spAutoFit/>
          </a:bodyPr>
          <a:lstStyle/>
          <a:p>
            <a:r>
              <a:rPr lang="pt-BR" sz="5000" baseline="-25000"/>
              <a:t>Ambientes cooperativos que tenham em seu DNA o Empreendedorismo e a  Inovação</a:t>
            </a: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0" y="285750"/>
            <a:ext cx="8193088" cy="960438"/>
          </a:xfrm>
        </p:spPr>
        <p:txBody>
          <a:bodyPr/>
          <a:lstStyle/>
          <a:p>
            <a:pPr eaLnBrk="1" hangingPunct="1">
              <a:defRPr/>
            </a:pPr>
            <a:r>
              <a:rPr lang="pt-BR" sz="3200" b="1" dirty="0" smtClean="0">
                <a:solidFill>
                  <a:srgbClr val="FF6600"/>
                </a:solidFill>
              </a:rPr>
              <a:t>Há espaços amigáveis para Pesquisadores </a:t>
            </a:r>
            <a:br>
              <a:rPr lang="pt-BR" sz="3200" b="1" dirty="0" smtClean="0">
                <a:solidFill>
                  <a:srgbClr val="FF6600"/>
                </a:solidFill>
              </a:rPr>
            </a:br>
            <a:r>
              <a:rPr lang="pt-BR" sz="3200" b="1" dirty="0" smtClean="0">
                <a:solidFill>
                  <a:srgbClr val="FF6600"/>
                </a:solidFill>
              </a:rPr>
              <a:t>e para Estudantes</a:t>
            </a:r>
            <a:r>
              <a:rPr lang="pt-BR" sz="3200" dirty="0" smtClean="0">
                <a:solidFill>
                  <a:srgbClr val="FF6600"/>
                </a:solidFill>
              </a:rPr>
              <a:t/>
            </a:r>
            <a:br>
              <a:rPr lang="pt-BR" sz="3200" dirty="0" smtClean="0">
                <a:solidFill>
                  <a:srgbClr val="FF6600"/>
                </a:solidFill>
              </a:rPr>
            </a:br>
            <a:r>
              <a:rPr lang="pt-BR" sz="3200" dirty="0" smtClean="0">
                <a:solidFill>
                  <a:srgbClr val="FF6600"/>
                </a:solidFill>
              </a:rPr>
              <a:t> </a:t>
            </a:r>
            <a:r>
              <a:rPr lang="pt-BR" sz="3200" b="1" dirty="0" smtClean="0">
                <a:solidFill>
                  <a:srgbClr val="FF6600"/>
                </a:solidFill>
                <a:effectLst>
                  <a:outerShdw blurRad="38100" dist="38100" dir="2700000" algn="tl">
                    <a:srgbClr val="C0C0C0"/>
                  </a:outerShdw>
                </a:effectLst>
              </a:rPr>
              <a:t>inovadores</a:t>
            </a:r>
            <a:r>
              <a:rPr lang="pt-BR" sz="3200" dirty="0" smtClean="0">
                <a:solidFill>
                  <a:srgbClr val="FF6600"/>
                </a:solidFill>
              </a:rPr>
              <a:t> &amp; </a:t>
            </a:r>
            <a:r>
              <a:rPr lang="pt-BR" sz="3200" b="1" dirty="0" smtClean="0">
                <a:solidFill>
                  <a:srgbClr val="FF6600"/>
                </a:solidFill>
                <a:effectLst>
                  <a:outerShdw blurRad="38100" dist="38100" dir="2700000" algn="tl">
                    <a:srgbClr val="C0C0C0"/>
                  </a:outerShdw>
                </a:effectLst>
              </a:rPr>
              <a:t>empreendedores</a:t>
            </a:r>
            <a:r>
              <a:rPr lang="pt-BR" sz="3200" dirty="0" smtClean="0">
                <a:solidFill>
                  <a:srgbClr val="FF6600"/>
                </a:solidFill>
              </a:rPr>
              <a:t> </a:t>
            </a:r>
            <a:endParaRPr lang="es-ES" sz="3200" dirty="0" smtClean="0">
              <a:solidFill>
                <a:srgbClr val="FF6600"/>
              </a:solidFill>
            </a:endParaRPr>
          </a:p>
        </p:txBody>
      </p:sp>
      <p:pic>
        <p:nvPicPr>
          <p:cNvPr id="25603" name="Picture 4" descr="PE02043_"/>
          <p:cNvPicPr>
            <a:picLocks noGrp="1" noChangeAspect="1" noChangeArrowheads="1"/>
          </p:cNvPicPr>
          <p:nvPr>
            <p:ph type="clipArt" sz="half" idx="2"/>
          </p:nvPr>
        </p:nvPicPr>
        <p:blipFill>
          <a:blip r:embed="rId3"/>
          <a:srcRect/>
          <a:stretch>
            <a:fillRect/>
          </a:stretch>
        </p:blipFill>
        <p:spPr bwMode="auto">
          <a:xfrm>
            <a:off x="5364163" y="2060575"/>
            <a:ext cx="2600325" cy="4114800"/>
          </a:xfrm>
          <a:noFill/>
          <a:ln>
            <a:miter lim="800000"/>
            <a:headEnd/>
            <a:tailEnd/>
          </a:ln>
        </p:spPr>
      </p:pic>
      <p:sp>
        <p:nvSpPr>
          <p:cNvPr id="25605" name="Espaço Reservado para Texto 5"/>
          <p:cNvSpPr>
            <a:spLocks noGrp="1"/>
          </p:cNvSpPr>
          <p:nvPr>
            <p:ph type="body" sz="half" idx="1"/>
          </p:nvPr>
        </p:nvSpPr>
        <p:spPr bwMode="auto">
          <a:noFill/>
          <a:ln>
            <a:miter lim="800000"/>
            <a:headEnd/>
            <a:tailEnd/>
          </a:ln>
        </p:spPr>
        <p:txBody>
          <a:bodyPr vert="horz" wrap="square" lIns="91440" tIns="45720" rIns="91440" bIns="45720" numCol="1" anchor="t" anchorCtr="0" compatLnSpc="1">
            <a:prstTxWarp prst="textNoShape">
              <a:avLst/>
            </a:prstTxWarp>
          </a:bodyPr>
          <a:lstStyle/>
          <a:p>
            <a:endParaRPr lang="pt-BR" smtClean="0"/>
          </a:p>
        </p:txBody>
      </p:sp>
      <p:sp>
        <p:nvSpPr>
          <p:cNvPr id="7" name="Rectangle 3"/>
          <p:cNvSpPr txBox="1">
            <a:spLocks noChangeArrowheads="1"/>
          </p:cNvSpPr>
          <p:nvPr/>
        </p:nvSpPr>
        <p:spPr bwMode="auto">
          <a:xfrm>
            <a:off x="357188" y="2000250"/>
            <a:ext cx="4818062" cy="4465638"/>
          </a:xfrm>
          <a:prstGeom prst="rect">
            <a:avLst/>
          </a:prstGeom>
          <a:noFill/>
          <a:ln>
            <a:miter lim="800000"/>
            <a:headEnd/>
            <a:tailEnd/>
          </a:ln>
        </p:spPr>
        <p:txBody>
          <a:bodyPr/>
          <a:lstStyle/>
          <a:p>
            <a:pPr marL="342900" indent="-342900" algn="l" eaLnBrk="1" hangingPunct="1">
              <a:lnSpc>
                <a:spcPct val="90000"/>
              </a:lnSpc>
              <a:spcBef>
                <a:spcPct val="20000"/>
              </a:spcBef>
              <a:defRPr/>
            </a:pPr>
            <a:r>
              <a:rPr lang="pt-BR" b="0" i="1" kern="0" dirty="0">
                <a:latin typeface="+mn-lt"/>
              </a:rPr>
              <a:t>Onde estão concentrados?</a:t>
            </a:r>
          </a:p>
          <a:p>
            <a:pPr marL="342900" indent="-342900" algn="l" eaLnBrk="1" hangingPunct="1">
              <a:lnSpc>
                <a:spcPct val="90000"/>
              </a:lnSpc>
              <a:spcBef>
                <a:spcPct val="20000"/>
              </a:spcBef>
              <a:buFont typeface="Wingdings" pitchFamily="2" charset="2"/>
              <a:buChar char="§"/>
              <a:defRPr/>
            </a:pPr>
            <a:r>
              <a:rPr lang="pt-BR" b="0" i="1" kern="0" dirty="0">
                <a:solidFill>
                  <a:srgbClr val="0033CC"/>
                </a:solidFill>
                <a:latin typeface="+mn-lt"/>
              </a:rPr>
              <a:t>Incubadoras</a:t>
            </a:r>
          </a:p>
          <a:p>
            <a:pPr marL="342900" indent="-342900" algn="l" eaLnBrk="1" hangingPunct="1">
              <a:lnSpc>
                <a:spcPct val="90000"/>
              </a:lnSpc>
              <a:spcBef>
                <a:spcPct val="20000"/>
              </a:spcBef>
              <a:buFont typeface="Wingdings" pitchFamily="2" charset="2"/>
              <a:buChar char="§"/>
              <a:defRPr/>
            </a:pPr>
            <a:r>
              <a:rPr lang="pt-BR" b="0" i="1" kern="0" dirty="0">
                <a:solidFill>
                  <a:srgbClr val="0033CC"/>
                </a:solidFill>
                <a:latin typeface="+mn-lt"/>
              </a:rPr>
              <a:t>Parques Tecnológicos</a:t>
            </a:r>
          </a:p>
          <a:p>
            <a:pPr marL="342900" indent="-342900" algn="l" eaLnBrk="1" hangingPunct="1">
              <a:lnSpc>
                <a:spcPct val="90000"/>
              </a:lnSpc>
              <a:spcBef>
                <a:spcPct val="20000"/>
              </a:spcBef>
              <a:buFont typeface="Wingdings" pitchFamily="2" charset="2"/>
              <a:buChar char="§"/>
              <a:defRPr/>
            </a:pPr>
            <a:r>
              <a:rPr lang="pt-BR" b="0" i="1" kern="0" dirty="0" err="1">
                <a:solidFill>
                  <a:srgbClr val="0033CC"/>
                </a:solidFill>
                <a:latin typeface="+mn-lt"/>
              </a:rPr>
              <a:t>NITs</a:t>
            </a:r>
            <a:endParaRPr lang="pt-BR" b="0" i="1" kern="0" dirty="0">
              <a:solidFill>
                <a:srgbClr val="0033CC"/>
              </a:solidFill>
              <a:latin typeface="+mn-lt"/>
            </a:endParaRPr>
          </a:p>
          <a:p>
            <a:pPr marL="342900" indent="-342900" algn="l" eaLnBrk="1" hangingPunct="1">
              <a:lnSpc>
                <a:spcPct val="90000"/>
              </a:lnSpc>
              <a:spcBef>
                <a:spcPct val="20000"/>
              </a:spcBef>
              <a:buFont typeface="Wingdings" pitchFamily="2" charset="2"/>
              <a:buChar char="§"/>
              <a:defRPr/>
            </a:pPr>
            <a:r>
              <a:rPr lang="pt-BR" b="0" i="1" kern="0" dirty="0">
                <a:solidFill>
                  <a:srgbClr val="0033CC"/>
                </a:solidFill>
                <a:latin typeface="+mn-lt"/>
              </a:rPr>
              <a:t>Empresas Juniores</a:t>
            </a:r>
          </a:p>
          <a:p>
            <a:pPr marL="342900" indent="-342900" algn="l" eaLnBrk="1" hangingPunct="1">
              <a:lnSpc>
                <a:spcPct val="90000"/>
              </a:lnSpc>
              <a:spcBef>
                <a:spcPct val="20000"/>
              </a:spcBef>
              <a:buFont typeface="Wingdings" pitchFamily="2" charset="2"/>
              <a:buNone/>
              <a:defRPr/>
            </a:pPr>
            <a:endParaRPr lang="pt-BR" b="0" i="1" kern="0" dirty="0">
              <a:latin typeface="+mn-lt"/>
            </a:endParaRPr>
          </a:p>
          <a:p>
            <a:pPr marL="342900" indent="-342900" algn="l" eaLnBrk="1" hangingPunct="1">
              <a:lnSpc>
                <a:spcPct val="90000"/>
              </a:lnSpc>
              <a:spcBef>
                <a:spcPct val="20000"/>
              </a:spcBef>
              <a:buFont typeface="Wingdings" pitchFamily="2" charset="2"/>
              <a:buNone/>
              <a:defRPr/>
            </a:pPr>
            <a:r>
              <a:rPr lang="pt-BR" b="0" i="1" kern="0" dirty="0">
                <a:latin typeface="+mn-lt"/>
              </a:rPr>
              <a:t>O que se pretende?</a:t>
            </a:r>
          </a:p>
          <a:p>
            <a:pPr marL="342900" indent="-342900" algn="l" eaLnBrk="1" hangingPunct="1">
              <a:lnSpc>
                <a:spcPct val="90000"/>
              </a:lnSpc>
              <a:spcBef>
                <a:spcPct val="20000"/>
              </a:spcBef>
              <a:buFont typeface="Wingdings" pitchFamily="2" charset="2"/>
              <a:buChar char="§"/>
              <a:defRPr/>
            </a:pPr>
            <a:r>
              <a:rPr lang="pt-BR" b="0" i="1" kern="0" dirty="0">
                <a:solidFill>
                  <a:srgbClr val="0033CC"/>
                </a:solidFill>
                <a:latin typeface="+mn-lt"/>
              </a:rPr>
              <a:t>Inovações ‘</a:t>
            </a:r>
            <a:r>
              <a:rPr lang="pt-BR" b="0" i="1" kern="0" dirty="0" err="1">
                <a:solidFill>
                  <a:srgbClr val="0033CC"/>
                </a:solidFill>
                <a:latin typeface="+mn-lt"/>
              </a:rPr>
              <a:t>science-driven</a:t>
            </a:r>
            <a:r>
              <a:rPr lang="pt-BR" b="0" i="1" kern="0" dirty="0">
                <a:solidFill>
                  <a:srgbClr val="0033CC"/>
                </a:solidFill>
                <a:latin typeface="+mn-lt"/>
              </a:rPr>
              <a:t>’</a:t>
            </a:r>
          </a:p>
          <a:p>
            <a:pPr marL="342900" indent="-342900" algn="l" eaLnBrk="1" hangingPunct="1">
              <a:lnSpc>
                <a:spcPct val="90000"/>
              </a:lnSpc>
              <a:spcBef>
                <a:spcPct val="20000"/>
              </a:spcBef>
              <a:buFont typeface="Wingdings" pitchFamily="2" charset="2"/>
              <a:buNone/>
              <a:defRPr/>
            </a:pPr>
            <a:endParaRPr lang="pt-BR" b="0" i="1" kern="0" dirty="0">
              <a:latin typeface="+mn-lt"/>
            </a:endParaRPr>
          </a:p>
          <a:p>
            <a:pPr marL="342900" indent="-342900" algn="l" eaLnBrk="1" hangingPunct="1">
              <a:lnSpc>
                <a:spcPct val="90000"/>
              </a:lnSpc>
              <a:spcBef>
                <a:spcPct val="20000"/>
              </a:spcBef>
              <a:buFont typeface="Wingdings" pitchFamily="2" charset="2"/>
              <a:buNone/>
              <a:defRPr/>
            </a:pPr>
            <a:r>
              <a:rPr lang="pt-BR" b="0" i="1" kern="0" dirty="0">
                <a:latin typeface="+mn-lt"/>
              </a:rPr>
              <a:t>Por que é um sucesso?</a:t>
            </a:r>
          </a:p>
          <a:p>
            <a:pPr marL="342900" indent="-342900" algn="l" eaLnBrk="1" hangingPunct="1">
              <a:lnSpc>
                <a:spcPct val="90000"/>
              </a:lnSpc>
              <a:spcBef>
                <a:spcPct val="20000"/>
              </a:spcBef>
              <a:buFont typeface="Arial" pitchFamily="34" charset="0"/>
              <a:buChar char="•"/>
              <a:defRPr/>
            </a:pPr>
            <a:r>
              <a:rPr lang="pt-BR" b="0" i="1" kern="0" dirty="0">
                <a:solidFill>
                  <a:schemeClr val="accent2"/>
                </a:solidFill>
                <a:latin typeface="+mn-lt"/>
              </a:rPr>
              <a:t>Novo papel social da Academia</a:t>
            </a:r>
          </a:p>
          <a:p>
            <a:pPr marL="342900" indent="-342900" algn="l" eaLnBrk="1" hangingPunct="1">
              <a:lnSpc>
                <a:spcPct val="90000"/>
              </a:lnSpc>
              <a:spcBef>
                <a:spcPct val="20000"/>
              </a:spcBef>
              <a:buFont typeface="Wingdings" pitchFamily="2" charset="2"/>
              <a:buNone/>
              <a:defRPr/>
            </a:pPr>
            <a:endParaRPr lang="pt-BR" b="0" i="1" kern="0" dirty="0">
              <a:latin typeface="+mn-l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61442"/>
                                        </p:tgtEl>
                                        <p:attrNameLst>
                                          <p:attrName>style.visibility</p:attrName>
                                        </p:attrNameLst>
                                      </p:cBhvr>
                                      <p:to>
                                        <p:strVal val="visible"/>
                                      </p:to>
                                    </p:set>
                                    <p:anim calcmode="lin" valueType="num">
                                      <p:cBhvr>
                                        <p:cTn id="7" dur="1000" fill="hold"/>
                                        <p:tgtEl>
                                          <p:spTgt spid="61442"/>
                                        </p:tgtEl>
                                        <p:attrNameLst>
                                          <p:attrName>ppt_x</p:attrName>
                                        </p:attrNameLst>
                                      </p:cBhvr>
                                      <p:tavLst>
                                        <p:tav tm="0">
                                          <p:val>
                                            <p:strVal val="#ppt_x-.2"/>
                                          </p:val>
                                        </p:tav>
                                        <p:tav tm="100000">
                                          <p:val>
                                            <p:strVal val="#ppt_x"/>
                                          </p:val>
                                        </p:tav>
                                      </p:tavLst>
                                    </p:anim>
                                    <p:anim calcmode="lin" valueType="num">
                                      <p:cBhvr>
                                        <p:cTn id="8" dur="1000" fill="hold"/>
                                        <p:tgtEl>
                                          <p:spTgt spid="61442"/>
                                        </p:tgtEl>
                                        <p:attrNameLst>
                                          <p:attrName>ppt_y</p:attrName>
                                        </p:attrNameLst>
                                      </p:cBhvr>
                                      <p:tavLst>
                                        <p:tav tm="0">
                                          <p:val>
                                            <p:strVal val="#ppt_y"/>
                                          </p:val>
                                        </p:tav>
                                        <p:tav tm="100000">
                                          <p:val>
                                            <p:strVal val="#ppt_y"/>
                                          </p:val>
                                        </p:tav>
                                      </p:tavLst>
                                    </p:anim>
                                    <p:animEffect transition="in" filter="wipe(right)" prLst="gradientSize: 0.1">
                                      <p:cBhvr>
                                        <p:cTn id="9" dur="1000"/>
                                        <p:tgtEl>
                                          <p:spTgt spid="61442"/>
                                        </p:tgtEl>
                                      </p:cBhvr>
                                    </p:animEffect>
                                  </p:childTnLst>
                                </p:cTn>
                              </p:par>
                            </p:childTnLst>
                          </p:cTn>
                        </p:par>
                      </p:childTnLst>
                    </p:cTn>
                  </p:par>
                  <p:par>
                    <p:cTn id="10" fill="hold">
                      <p:stCondLst>
                        <p:cond delay="indefinite"/>
                      </p:stCondLst>
                      <p:childTnLst>
                        <p:par>
                          <p:cTn id="11" fill="hold">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500"/>
                                        <p:tgtEl>
                                          <p:spTgt spid="7">
                                            <p:txEl>
                                              <p:pRg st="0" end="0"/>
                                            </p:txEl>
                                          </p:spTgt>
                                        </p:tgtEl>
                                      </p:cBhvr>
                                    </p:animEffect>
                                    <p:anim calcmode="lin" valueType="num">
                                      <p:cBhvr>
                                        <p:cTn id="15"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7">
                                            <p:txEl>
                                              <p:pRg st="0" end="0"/>
                                            </p:txEl>
                                          </p:spTgt>
                                        </p:tgtEl>
                                        <p:attrNameLst>
                                          <p:attrName>ppt_y</p:attrName>
                                        </p:attrNameLst>
                                      </p:cBhvr>
                                      <p:tavLst>
                                        <p:tav tm="0">
                                          <p:val>
                                            <p:strVal val="#ppt_y+.05"/>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4" presetClass="entr" presetSubtype="0" fill="hold" grpId="0" nodeType="click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Effect transition="in" filter="fade">
                                      <p:cBhvr>
                                        <p:cTn id="21" dur="500"/>
                                        <p:tgtEl>
                                          <p:spTgt spid="7">
                                            <p:txEl>
                                              <p:pRg st="1" end="1"/>
                                            </p:txEl>
                                          </p:spTgt>
                                        </p:tgtEl>
                                      </p:cBhvr>
                                    </p:animEffect>
                                    <p:anim calcmode="lin" valueType="num">
                                      <p:cBhvr>
                                        <p:cTn id="22"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3" dur="500" fill="hold"/>
                                        <p:tgtEl>
                                          <p:spTgt spid="7">
                                            <p:txEl>
                                              <p:pRg st="1" end="1"/>
                                            </p:txEl>
                                          </p:spTgt>
                                        </p:tgtEl>
                                        <p:attrNameLst>
                                          <p:attrName>ppt_y</p:attrName>
                                        </p:attrNameLst>
                                      </p:cBhvr>
                                      <p:tavLst>
                                        <p:tav tm="0">
                                          <p:val>
                                            <p:strVal val="#ppt_y+.05"/>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4" presetClass="entr" presetSubtype="0" fill="hold" grpId="0" nodeType="click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Effect transition="in" filter="fade">
                                      <p:cBhvr>
                                        <p:cTn id="28" dur="500"/>
                                        <p:tgtEl>
                                          <p:spTgt spid="7">
                                            <p:txEl>
                                              <p:pRg st="2" end="2"/>
                                            </p:txEl>
                                          </p:spTgt>
                                        </p:tgtEl>
                                      </p:cBhvr>
                                    </p:animEffect>
                                    <p:anim calcmode="lin" valueType="num">
                                      <p:cBhvr>
                                        <p:cTn id="2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30" dur="500" fill="hold"/>
                                        <p:tgtEl>
                                          <p:spTgt spid="7">
                                            <p:txEl>
                                              <p:pRg st="2" end="2"/>
                                            </p:txEl>
                                          </p:spTgt>
                                        </p:tgtEl>
                                        <p:attrNameLst>
                                          <p:attrName>ppt_y</p:attrName>
                                        </p:attrNameLst>
                                      </p:cBhvr>
                                      <p:tavLst>
                                        <p:tav tm="0">
                                          <p:val>
                                            <p:strVal val="#ppt_y+.05"/>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4" presetClass="entr" presetSubtype="0" fill="hold" grpId="0" nodeType="clickEffect">
                                  <p:stCondLst>
                                    <p:cond delay="0"/>
                                  </p:stCondLst>
                                  <p:childTnLst>
                                    <p:set>
                                      <p:cBhvr>
                                        <p:cTn id="34" dur="1" fill="hold">
                                          <p:stCondLst>
                                            <p:cond delay="0"/>
                                          </p:stCondLst>
                                        </p:cTn>
                                        <p:tgtEl>
                                          <p:spTgt spid="7">
                                            <p:txEl>
                                              <p:pRg st="3" end="3"/>
                                            </p:txEl>
                                          </p:spTgt>
                                        </p:tgtEl>
                                        <p:attrNameLst>
                                          <p:attrName>style.visibility</p:attrName>
                                        </p:attrNameLst>
                                      </p:cBhvr>
                                      <p:to>
                                        <p:strVal val="visible"/>
                                      </p:to>
                                    </p:set>
                                    <p:animEffect transition="in" filter="fade">
                                      <p:cBhvr>
                                        <p:cTn id="35" dur="500"/>
                                        <p:tgtEl>
                                          <p:spTgt spid="7">
                                            <p:txEl>
                                              <p:pRg st="3" end="3"/>
                                            </p:txEl>
                                          </p:spTgt>
                                        </p:tgtEl>
                                      </p:cBhvr>
                                    </p:animEffect>
                                    <p:anim calcmode="lin" valueType="num">
                                      <p:cBhvr>
                                        <p:cTn id="36"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7" dur="500" fill="hold"/>
                                        <p:tgtEl>
                                          <p:spTgt spid="7">
                                            <p:txEl>
                                              <p:pRg st="3" end="3"/>
                                            </p:txEl>
                                          </p:spTgt>
                                        </p:tgtEl>
                                        <p:attrNameLst>
                                          <p:attrName>ppt_y</p:attrName>
                                        </p:attrNameLst>
                                      </p:cBhvr>
                                      <p:tavLst>
                                        <p:tav tm="0">
                                          <p:val>
                                            <p:strVal val="#ppt_y+.05"/>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4" presetClass="entr" presetSubtype="0" fill="hold" grpId="0" nodeType="clickEffect">
                                  <p:stCondLst>
                                    <p:cond delay="0"/>
                                  </p:stCondLst>
                                  <p:childTnLst>
                                    <p:set>
                                      <p:cBhvr>
                                        <p:cTn id="41" dur="1" fill="hold">
                                          <p:stCondLst>
                                            <p:cond delay="0"/>
                                          </p:stCondLst>
                                        </p:cTn>
                                        <p:tgtEl>
                                          <p:spTgt spid="7">
                                            <p:txEl>
                                              <p:pRg st="4" end="4"/>
                                            </p:txEl>
                                          </p:spTgt>
                                        </p:tgtEl>
                                        <p:attrNameLst>
                                          <p:attrName>style.visibility</p:attrName>
                                        </p:attrNameLst>
                                      </p:cBhvr>
                                      <p:to>
                                        <p:strVal val="visible"/>
                                      </p:to>
                                    </p:set>
                                    <p:animEffect transition="in" filter="fade">
                                      <p:cBhvr>
                                        <p:cTn id="42" dur="500"/>
                                        <p:tgtEl>
                                          <p:spTgt spid="7">
                                            <p:txEl>
                                              <p:pRg st="4" end="4"/>
                                            </p:txEl>
                                          </p:spTgt>
                                        </p:tgtEl>
                                      </p:cBhvr>
                                    </p:animEffect>
                                    <p:anim calcmode="lin" valueType="num">
                                      <p:cBhvr>
                                        <p:cTn id="43"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44" dur="500" fill="hold"/>
                                        <p:tgtEl>
                                          <p:spTgt spid="7">
                                            <p:txEl>
                                              <p:pRg st="4" end="4"/>
                                            </p:txEl>
                                          </p:spTgt>
                                        </p:tgtEl>
                                        <p:attrNameLst>
                                          <p:attrName>ppt_y</p:attrName>
                                        </p:attrNameLst>
                                      </p:cBhvr>
                                      <p:tavLst>
                                        <p:tav tm="0">
                                          <p:val>
                                            <p:strVal val="#ppt_y+.05"/>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4" presetClass="entr" presetSubtype="0" fill="hold" grpId="0" nodeType="clickEffect">
                                  <p:stCondLst>
                                    <p:cond delay="0"/>
                                  </p:stCondLst>
                                  <p:childTnLst>
                                    <p:set>
                                      <p:cBhvr>
                                        <p:cTn id="48" dur="1" fill="hold">
                                          <p:stCondLst>
                                            <p:cond delay="0"/>
                                          </p:stCondLst>
                                        </p:cTn>
                                        <p:tgtEl>
                                          <p:spTgt spid="7">
                                            <p:txEl>
                                              <p:pRg st="6" end="6"/>
                                            </p:txEl>
                                          </p:spTgt>
                                        </p:tgtEl>
                                        <p:attrNameLst>
                                          <p:attrName>style.visibility</p:attrName>
                                        </p:attrNameLst>
                                      </p:cBhvr>
                                      <p:to>
                                        <p:strVal val="visible"/>
                                      </p:to>
                                    </p:set>
                                    <p:animEffect transition="in" filter="fade">
                                      <p:cBhvr>
                                        <p:cTn id="49" dur="500"/>
                                        <p:tgtEl>
                                          <p:spTgt spid="7">
                                            <p:txEl>
                                              <p:pRg st="6" end="6"/>
                                            </p:txEl>
                                          </p:spTgt>
                                        </p:tgtEl>
                                      </p:cBhvr>
                                    </p:animEffect>
                                    <p:anim calcmode="lin" valueType="num">
                                      <p:cBhvr>
                                        <p:cTn id="50"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51" dur="500" fill="hold"/>
                                        <p:tgtEl>
                                          <p:spTgt spid="7">
                                            <p:txEl>
                                              <p:pRg st="6" end="6"/>
                                            </p:txEl>
                                          </p:spTgt>
                                        </p:tgtEl>
                                        <p:attrNameLst>
                                          <p:attrName>ppt_y</p:attrName>
                                        </p:attrNameLst>
                                      </p:cBhvr>
                                      <p:tavLst>
                                        <p:tav tm="0">
                                          <p:val>
                                            <p:strVal val="#ppt_y+.05"/>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4" presetClass="entr" presetSubtype="0" fill="hold" grpId="0" nodeType="clickEffect">
                                  <p:stCondLst>
                                    <p:cond delay="0"/>
                                  </p:stCondLst>
                                  <p:childTnLst>
                                    <p:set>
                                      <p:cBhvr>
                                        <p:cTn id="55" dur="1" fill="hold">
                                          <p:stCondLst>
                                            <p:cond delay="0"/>
                                          </p:stCondLst>
                                        </p:cTn>
                                        <p:tgtEl>
                                          <p:spTgt spid="7">
                                            <p:txEl>
                                              <p:pRg st="7" end="7"/>
                                            </p:txEl>
                                          </p:spTgt>
                                        </p:tgtEl>
                                        <p:attrNameLst>
                                          <p:attrName>style.visibility</p:attrName>
                                        </p:attrNameLst>
                                      </p:cBhvr>
                                      <p:to>
                                        <p:strVal val="visible"/>
                                      </p:to>
                                    </p:set>
                                    <p:animEffect transition="in" filter="fade">
                                      <p:cBhvr>
                                        <p:cTn id="56" dur="500"/>
                                        <p:tgtEl>
                                          <p:spTgt spid="7">
                                            <p:txEl>
                                              <p:pRg st="7" end="7"/>
                                            </p:txEl>
                                          </p:spTgt>
                                        </p:tgtEl>
                                      </p:cBhvr>
                                    </p:animEffect>
                                    <p:anim calcmode="lin" valueType="num">
                                      <p:cBhvr>
                                        <p:cTn id="57"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p:cTn id="58" dur="500" fill="hold"/>
                                        <p:tgtEl>
                                          <p:spTgt spid="7">
                                            <p:txEl>
                                              <p:pRg st="7" end="7"/>
                                            </p:txEl>
                                          </p:spTgt>
                                        </p:tgtEl>
                                        <p:attrNameLst>
                                          <p:attrName>ppt_y</p:attrName>
                                        </p:attrNameLst>
                                      </p:cBhvr>
                                      <p:tavLst>
                                        <p:tav tm="0">
                                          <p:val>
                                            <p:strVal val="#ppt_y+.05"/>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4" presetClass="entr" presetSubtype="0" fill="hold" grpId="0" nodeType="clickEffect">
                                  <p:stCondLst>
                                    <p:cond delay="0"/>
                                  </p:stCondLst>
                                  <p:childTnLst>
                                    <p:set>
                                      <p:cBhvr>
                                        <p:cTn id="62" dur="1" fill="hold">
                                          <p:stCondLst>
                                            <p:cond delay="0"/>
                                          </p:stCondLst>
                                        </p:cTn>
                                        <p:tgtEl>
                                          <p:spTgt spid="7">
                                            <p:txEl>
                                              <p:pRg st="9" end="9"/>
                                            </p:txEl>
                                          </p:spTgt>
                                        </p:tgtEl>
                                        <p:attrNameLst>
                                          <p:attrName>style.visibility</p:attrName>
                                        </p:attrNameLst>
                                      </p:cBhvr>
                                      <p:to>
                                        <p:strVal val="visible"/>
                                      </p:to>
                                    </p:set>
                                    <p:animEffect transition="in" filter="fade">
                                      <p:cBhvr>
                                        <p:cTn id="63" dur="500"/>
                                        <p:tgtEl>
                                          <p:spTgt spid="7">
                                            <p:txEl>
                                              <p:pRg st="9" end="9"/>
                                            </p:txEl>
                                          </p:spTgt>
                                        </p:tgtEl>
                                      </p:cBhvr>
                                    </p:animEffect>
                                    <p:anim calcmode="lin" valueType="num">
                                      <p:cBhvr>
                                        <p:cTn id="64" dur="500" fill="hold"/>
                                        <p:tgtEl>
                                          <p:spTgt spid="7">
                                            <p:txEl>
                                              <p:pRg st="9" end="9"/>
                                            </p:txEl>
                                          </p:spTgt>
                                        </p:tgtEl>
                                        <p:attrNameLst>
                                          <p:attrName>ppt_x</p:attrName>
                                        </p:attrNameLst>
                                      </p:cBhvr>
                                      <p:tavLst>
                                        <p:tav tm="0">
                                          <p:val>
                                            <p:strVal val="#ppt_x"/>
                                          </p:val>
                                        </p:tav>
                                        <p:tav tm="100000">
                                          <p:val>
                                            <p:strVal val="#ppt_x"/>
                                          </p:val>
                                        </p:tav>
                                      </p:tavLst>
                                    </p:anim>
                                    <p:anim calcmode="lin" valueType="num">
                                      <p:cBhvr>
                                        <p:cTn id="65" dur="500" fill="hold"/>
                                        <p:tgtEl>
                                          <p:spTgt spid="7">
                                            <p:txEl>
                                              <p:pRg st="9" end="9"/>
                                            </p:txEl>
                                          </p:spTgt>
                                        </p:tgtEl>
                                        <p:attrNameLst>
                                          <p:attrName>ppt_y</p:attrName>
                                        </p:attrNameLst>
                                      </p:cBhvr>
                                      <p:tavLst>
                                        <p:tav tm="0">
                                          <p:val>
                                            <p:strVal val="#ppt_y+.05"/>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4" presetClass="entr" presetSubtype="0" fill="hold" grpId="0" nodeType="clickEffect">
                                  <p:stCondLst>
                                    <p:cond delay="0"/>
                                  </p:stCondLst>
                                  <p:childTnLst>
                                    <p:set>
                                      <p:cBhvr>
                                        <p:cTn id="69" dur="1" fill="hold">
                                          <p:stCondLst>
                                            <p:cond delay="0"/>
                                          </p:stCondLst>
                                        </p:cTn>
                                        <p:tgtEl>
                                          <p:spTgt spid="7">
                                            <p:txEl>
                                              <p:pRg st="10" end="10"/>
                                            </p:txEl>
                                          </p:spTgt>
                                        </p:tgtEl>
                                        <p:attrNameLst>
                                          <p:attrName>style.visibility</p:attrName>
                                        </p:attrNameLst>
                                      </p:cBhvr>
                                      <p:to>
                                        <p:strVal val="visible"/>
                                      </p:to>
                                    </p:set>
                                    <p:animEffect transition="in" filter="fade">
                                      <p:cBhvr>
                                        <p:cTn id="70" dur="500"/>
                                        <p:tgtEl>
                                          <p:spTgt spid="7">
                                            <p:txEl>
                                              <p:pRg st="10" end="10"/>
                                            </p:txEl>
                                          </p:spTgt>
                                        </p:tgtEl>
                                      </p:cBhvr>
                                    </p:animEffect>
                                    <p:anim calcmode="lin" valueType="num">
                                      <p:cBhvr>
                                        <p:cTn id="71" dur="500" fill="hold"/>
                                        <p:tgtEl>
                                          <p:spTgt spid="7">
                                            <p:txEl>
                                              <p:pRg st="10" end="10"/>
                                            </p:txEl>
                                          </p:spTgt>
                                        </p:tgtEl>
                                        <p:attrNameLst>
                                          <p:attrName>ppt_x</p:attrName>
                                        </p:attrNameLst>
                                      </p:cBhvr>
                                      <p:tavLst>
                                        <p:tav tm="0">
                                          <p:val>
                                            <p:strVal val="#ppt_x"/>
                                          </p:val>
                                        </p:tav>
                                        <p:tav tm="100000">
                                          <p:val>
                                            <p:strVal val="#ppt_x"/>
                                          </p:val>
                                        </p:tav>
                                      </p:tavLst>
                                    </p:anim>
                                    <p:anim calcmode="lin" valueType="num">
                                      <p:cBhvr>
                                        <p:cTn id="72" dur="500" fill="hold"/>
                                        <p:tgtEl>
                                          <p:spTgt spid="7">
                                            <p:txEl>
                                              <p:pRg st="10" end="10"/>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2" grpId="0"/>
      <p:bldP spid="7"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ítulo 1"/>
          <p:cNvSpPr>
            <a:spLocks noGrp="1"/>
          </p:cNvSpPr>
          <p:nvPr>
            <p:ph type="title"/>
          </p:nvPr>
        </p:nvSpPr>
        <p:spPr bwMode="auto">
          <a:xfrm>
            <a:off x="0" y="192088"/>
            <a:ext cx="9144000" cy="11430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pt-BR" sz="2000" b="1" smtClean="0">
                <a:latin typeface="Arial" pitchFamily="34" charset="0"/>
                <a:cs typeface="Arial" pitchFamily="34" charset="0"/>
              </a:rPr>
              <a:t>Número de artigos brasileiros publicados em periódicos científicos indexados pela Thomson/ISI e participação percentual do Brasil na América Latina e no mundo, 1985-2009</a:t>
            </a:r>
            <a:br>
              <a:rPr lang="pt-BR" sz="2000" b="1" smtClean="0">
                <a:latin typeface="Arial" pitchFamily="34" charset="0"/>
                <a:cs typeface="Arial" pitchFamily="34" charset="0"/>
              </a:rPr>
            </a:br>
            <a:endParaRPr lang="pt-BR" sz="2000" b="1" smtClean="0">
              <a:latin typeface="Arial" pitchFamily="34" charset="0"/>
              <a:cs typeface="Arial" pitchFamily="34" charset="0"/>
            </a:endParaRPr>
          </a:p>
        </p:txBody>
      </p:sp>
      <p:graphicFrame>
        <p:nvGraphicFramePr>
          <p:cNvPr id="4" name="Espaço Reservado para Conteúdo 3"/>
          <p:cNvGraphicFramePr>
            <a:graphicFrameLocks noGrp="1"/>
          </p:cNvGraphicFramePr>
          <p:nvPr>
            <p:ph idx="1"/>
          </p:nvPr>
        </p:nvGraphicFramePr>
        <p:xfrm>
          <a:off x="457200" y="1600200"/>
          <a:ext cx="8363272" cy="4781128"/>
        </p:xfrm>
        <a:graphic>
          <a:graphicData uri="http://schemas.openxmlformats.org/drawingml/2006/chart">
            <c:chart xmlns:c="http://schemas.openxmlformats.org/drawingml/2006/chart" xmlns:r="http://schemas.openxmlformats.org/officeDocument/2006/relationships" r:id="rId2"/>
          </a:graphicData>
        </a:graphic>
      </p:graphicFrame>
      <p:sp>
        <p:nvSpPr>
          <p:cNvPr id="16388" name="Rectangle 5"/>
          <p:cNvSpPr>
            <a:spLocks noChangeArrowheads="1"/>
          </p:cNvSpPr>
          <p:nvPr/>
        </p:nvSpPr>
        <p:spPr bwMode="auto">
          <a:xfrm>
            <a:off x="152400" y="1185863"/>
            <a:ext cx="8839200" cy="69850"/>
          </a:xfrm>
          <a:prstGeom prst="rect">
            <a:avLst/>
          </a:prstGeom>
          <a:gradFill rotWithShape="0">
            <a:gsLst>
              <a:gs pos="0">
                <a:srgbClr val="00475E"/>
              </a:gs>
              <a:gs pos="50000">
                <a:srgbClr val="0099CC"/>
              </a:gs>
              <a:gs pos="100000">
                <a:srgbClr val="00475E"/>
              </a:gs>
            </a:gsLst>
            <a:lin ang="0" scaled="1"/>
          </a:gradFill>
          <a:ln w="9525">
            <a:noFill/>
            <a:round/>
            <a:headEnd/>
            <a:tailEnd/>
          </a:ln>
        </p:spPr>
        <p:txBody>
          <a:bodyPr wrap="none" anchor="ctr"/>
          <a:lstStyle/>
          <a:p>
            <a:pPr>
              <a:buClr>
                <a:srgbClr val="000000"/>
              </a:buClr>
              <a:buSzPct val="100000"/>
              <a:buFont typeface="Times New Roman" pitchFamily="18" charset="0"/>
              <a:buNone/>
            </a:pPr>
            <a:endParaRPr lang="pt-BR">
              <a:solidFill>
                <a:schemeClr val="bg1"/>
              </a:solidFill>
            </a:endParaRPr>
          </a:p>
        </p:txBody>
      </p:sp>
      <p:sp>
        <p:nvSpPr>
          <p:cNvPr id="5" name="Espaço Reservado para Número de Slide 3"/>
          <p:cNvSpPr txBox="1">
            <a:spLocks/>
          </p:cNvSpPr>
          <p:nvPr/>
        </p:nvSpPr>
        <p:spPr>
          <a:xfrm>
            <a:off x="87313" y="6348413"/>
            <a:ext cx="523875" cy="365125"/>
          </a:xfrm>
          <a:prstGeom prst="rect">
            <a:avLst/>
          </a:prstGeom>
        </p:spPr>
        <p:txBody>
          <a:bodyPr/>
          <a:lstStyle/>
          <a:p>
            <a:pPr>
              <a:defRPr/>
            </a:pPr>
            <a:fld id="{FCB10A2D-295F-4C39-9E9A-9D7F678B27E3}" type="slidenum">
              <a:rPr lang="pt-BR" sz="1600">
                <a:effectLst>
                  <a:outerShdw blurRad="38100" dist="38100" dir="2700000" algn="tl">
                    <a:srgbClr val="000000">
                      <a:alpha val="43137"/>
                    </a:srgbClr>
                  </a:outerShdw>
                </a:effectLst>
              </a:rPr>
              <a:pPr>
                <a:defRPr/>
              </a:pPr>
              <a:t>57</a:t>
            </a:fld>
            <a:endParaRPr lang="pt-BR" sz="1600" dirty="0">
              <a:effectLst>
                <a:outerShdw blurRad="38100" dist="38100" dir="2700000" algn="tl">
                  <a:srgbClr val="000000">
                    <a:alpha val="43137"/>
                  </a:srgbClr>
                </a:outerShdw>
              </a:effectLst>
            </a:endParaRP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500063" y="214313"/>
            <a:ext cx="8229600" cy="1143000"/>
          </a:xfrm>
        </p:spPr>
        <p:txBody>
          <a:bodyPr/>
          <a:lstStyle/>
          <a:p>
            <a:pPr eaLnBrk="1" hangingPunct="1">
              <a:defRPr/>
            </a:pPr>
            <a:r>
              <a:rPr lang="pt-BR" sz="3600" b="1" dirty="0" smtClean="0">
                <a:solidFill>
                  <a:srgbClr val="FF9933"/>
                </a:solidFill>
                <a:effectLst>
                  <a:outerShdw blurRad="38100" dist="38100" dir="2700000" algn="tl">
                    <a:srgbClr val="C0C0C0"/>
                  </a:outerShdw>
                </a:effectLst>
              </a:rPr>
              <a:t>Gargalo crucial para inovação: </a:t>
            </a:r>
            <a:br>
              <a:rPr lang="pt-BR" sz="3600" b="1" dirty="0" smtClean="0">
                <a:solidFill>
                  <a:srgbClr val="FF9933"/>
                </a:solidFill>
                <a:effectLst>
                  <a:outerShdw blurRad="38100" dist="38100" dir="2700000" algn="tl">
                    <a:srgbClr val="C0C0C0"/>
                  </a:outerShdw>
                </a:effectLst>
              </a:rPr>
            </a:br>
            <a:r>
              <a:rPr lang="pt-BR" sz="3600" b="1" dirty="0" smtClean="0">
                <a:solidFill>
                  <a:srgbClr val="FF0000"/>
                </a:solidFill>
                <a:effectLst>
                  <a:outerShdw blurRad="38100" dist="38100" dir="2700000" algn="tl">
                    <a:srgbClr val="C0C0C0"/>
                  </a:outerShdw>
                </a:effectLst>
              </a:rPr>
              <a:t>Propriedade Intelectual e Transferência de Tecnologia</a:t>
            </a:r>
          </a:p>
        </p:txBody>
      </p:sp>
      <p:pic>
        <p:nvPicPr>
          <p:cNvPr id="5" name="Picture 2"/>
          <p:cNvPicPr>
            <a:picLocks noChangeAspect="1" noChangeArrowheads="1"/>
          </p:cNvPicPr>
          <p:nvPr/>
        </p:nvPicPr>
        <p:blipFill>
          <a:blip r:embed="rId3"/>
          <a:srcRect/>
          <a:stretch>
            <a:fillRect/>
          </a:stretch>
        </p:blipFill>
        <p:spPr bwMode="auto">
          <a:xfrm>
            <a:off x="1357290" y="2095564"/>
            <a:ext cx="6457971" cy="4762436"/>
          </a:xfrm>
          <a:prstGeom prst="rect">
            <a:avLst/>
          </a:prstGeom>
          <a:noFill/>
          <a:ln w="9525">
            <a:noFill/>
            <a:miter lim="800000"/>
            <a:headEnd/>
            <a:tailEnd/>
          </a:ln>
        </p:spPr>
      </p:pic>
      <p:sp>
        <p:nvSpPr>
          <p:cNvPr id="6" name="Seta para a esquerda 5"/>
          <p:cNvSpPr/>
          <p:nvPr/>
        </p:nvSpPr>
        <p:spPr bwMode="auto">
          <a:xfrm>
            <a:off x="8001024" y="2143116"/>
            <a:ext cx="714380" cy="285752"/>
          </a:xfrm>
          <a:prstGeom prst="leftArrow">
            <a:avLst/>
          </a:prstGeom>
          <a:gradFill rotWithShape="0">
            <a:gsLst>
              <a:gs pos="0">
                <a:srgbClr val="FF8200"/>
              </a:gs>
              <a:gs pos="10001">
                <a:srgbClr val="FF0000"/>
              </a:gs>
              <a:gs pos="35001">
                <a:srgbClr val="BA0066"/>
              </a:gs>
              <a:gs pos="70000">
                <a:srgbClr val="66008F"/>
              </a:gs>
              <a:gs pos="100000">
                <a:srgbClr val="000082"/>
              </a:gs>
            </a:gsLst>
            <a:lin ang="5400000" scaled="1"/>
          </a:gradFill>
          <a:ln w="9525" cap="flat" cmpd="sng" algn="ctr">
            <a:solidFill>
              <a:srgbClr val="CC99FF"/>
            </a:solidFill>
            <a:prstDash val="solid"/>
            <a:round/>
            <a:headEnd type="none" w="med" len="med"/>
            <a:tailEnd type="none" w="med" len="med"/>
          </a:ln>
          <a:effectLst>
            <a:outerShdw dist="53882" dir="2700000" algn="ctr" rotWithShape="0">
              <a:srgbClr val="9999FF"/>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2400" b="1" i="0" u="none" strike="noStrike" cap="none" normalizeH="0" baseline="0" smtClean="0">
              <a:ln>
                <a:noFill/>
              </a:ln>
              <a:solidFill>
                <a:schemeClr val="tx1"/>
              </a:solidFill>
              <a:effectLst/>
              <a:latin typeface="Times New Roman" pitchFamily="18" charset="0"/>
            </a:endParaRPr>
          </a:p>
        </p:txBody>
      </p:sp>
      <p:sp>
        <p:nvSpPr>
          <p:cNvPr id="7" name="Seta para a esquerda 6"/>
          <p:cNvSpPr/>
          <p:nvPr/>
        </p:nvSpPr>
        <p:spPr bwMode="auto">
          <a:xfrm>
            <a:off x="8001024" y="2500306"/>
            <a:ext cx="714380" cy="285752"/>
          </a:xfrm>
          <a:prstGeom prst="leftArrow">
            <a:avLst/>
          </a:prstGeom>
          <a:gradFill rotWithShape="0">
            <a:gsLst>
              <a:gs pos="0">
                <a:srgbClr val="FF8200"/>
              </a:gs>
              <a:gs pos="10001">
                <a:srgbClr val="FF0000"/>
              </a:gs>
              <a:gs pos="35001">
                <a:srgbClr val="BA0066"/>
              </a:gs>
              <a:gs pos="70000">
                <a:srgbClr val="66008F"/>
              </a:gs>
              <a:gs pos="100000">
                <a:srgbClr val="000082"/>
              </a:gs>
            </a:gsLst>
            <a:lin ang="5400000" scaled="1"/>
          </a:gradFill>
          <a:ln w="9525" cap="flat" cmpd="sng" algn="ctr">
            <a:solidFill>
              <a:srgbClr val="CC99FF"/>
            </a:solidFill>
            <a:prstDash val="solid"/>
            <a:round/>
            <a:headEnd type="none" w="med" len="med"/>
            <a:tailEnd type="none" w="med" len="med"/>
          </a:ln>
          <a:effectLst>
            <a:outerShdw dist="53882" dir="2700000" algn="ctr" rotWithShape="0">
              <a:srgbClr val="9999FF"/>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2400" b="1" i="0" u="none" strike="noStrike" cap="none" normalizeH="0" baseline="0" smtClean="0">
              <a:ln>
                <a:noFill/>
              </a:ln>
              <a:solidFill>
                <a:schemeClr val="tx1"/>
              </a:solidFill>
              <a:effectLst/>
              <a:latin typeface="Times New Roman" pitchFamily="18" charset="0"/>
            </a:endParaRPr>
          </a:p>
        </p:txBody>
      </p:sp>
      <p:sp>
        <p:nvSpPr>
          <p:cNvPr id="8" name="Seta para a esquerda 7"/>
          <p:cNvSpPr/>
          <p:nvPr/>
        </p:nvSpPr>
        <p:spPr bwMode="auto">
          <a:xfrm>
            <a:off x="8072462" y="3571876"/>
            <a:ext cx="714380" cy="285752"/>
          </a:xfrm>
          <a:prstGeom prst="leftArrow">
            <a:avLst/>
          </a:prstGeom>
          <a:gradFill rotWithShape="0">
            <a:gsLst>
              <a:gs pos="0">
                <a:srgbClr val="FF8200"/>
              </a:gs>
              <a:gs pos="10001">
                <a:srgbClr val="FF0000"/>
              </a:gs>
              <a:gs pos="35001">
                <a:srgbClr val="BA0066"/>
              </a:gs>
              <a:gs pos="70000">
                <a:srgbClr val="66008F"/>
              </a:gs>
              <a:gs pos="100000">
                <a:srgbClr val="000082"/>
              </a:gs>
            </a:gsLst>
            <a:lin ang="5400000" scaled="1"/>
          </a:gradFill>
          <a:ln w="9525" cap="flat" cmpd="sng" algn="ctr">
            <a:solidFill>
              <a:srgbClr val="CC99FF"/>
            </a:solidFill>
            <a:prstDash val="solid"/>
            <a:round/>
            <a:headEnd type="none" w="med" len="med"/>
            <a:tailEnd type="none" w="med" len="med"/>
          </a:ln>
          <a:effectLst>
            <a:outerShdw dist="53882" dir="2700000" algn="ctr" rotWithShape="0">
              <a:srgbClr val="9999FF"/>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2400" b="1" i="0" u="none" strike="noStrike" cap="none" normalizeH="0" baseline="0" smtClean="0">
              <a:ln>
                <a:noFill/>
              </a:ln>
              <a:solidFill>
                <a:schemeClr val="tx1"/>
              </a:solidFill>
              <a:effectLst/>
              <a:latin typeface="Times New Roman" pitchFamily="18" charset="0"/>
            </a:endParaRPr>
          </a:p>
        </p:txBody>
      </p:sp>
      <p:sp>
        <p:nvSpPr>
          <p:cNvPr id="9" name="Seta para a esquerda 8"/>
          <p:cNvSpPr/>
          <p:nvPr/>
        </p:nvSpPr>
        <p:spPr bwMode="auto">
          <a:xfrm>
            <a:off x="8072462" y="4500570"/>
            <a:ext cx="714380" cy="285752"/>
          </a:xfrm>
          <a:prstGeom prst="leftArrow">
            <a:avLst/>
          </a:prstGeom>
          <a:gradFill rotWithShape="0">
            <a:gsLst>
              <a:gs pos="0">
                <a:srgbClr val="FF8200"/>
              </a:gs>
              <a:gs pos="10001">
                <a:srgbClr val="FF0000"/>
              </a:gs>
              <a:gs pos="35001">
                <a:srgbClr val="BA0066"/>
              </a:gs>
              <a:gs pos="70000">
                <a:srgbClr val="66008F"/>
              </a:gs>
              <a:gs pos="100000">
                <a:srgbClr val="000082"/>
              </a:gs>
            </a:gsLst>
            <a:lin ang="5400000" scaled="1"/>
          </a:gradFill>
          <a:ln w="9525" cap="flat" cmpd="sng" algn="ctr">
            <a:solidFill>
              <a:srgbClr val="CC99FF"/>
            </a:solidFill>
            <a:prstDash val="solid"/>
            <a:round/>
            <a:headEnd type="none" w="med" len="med"/>
            <a:tailEnd type="none" w="med" len="med"/>
          </a:ln>
          <a:effectLst>
            <a:outerShdw dist="53882" dir="2700000" algn="ctr" rotWithShape="0">
              <a:srgbClr val="9999FF"/>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2400" b="1" i="0" u="none" strike="noStrike" cap="none" normalizeH="0" baseline="0" smtClean="0">
              <a:ln>
                <a:noFill/>
              </a:ln>
              <a:solidFill>
                <a:schemeClr val="tx1"/>
              </a:solidFill>
              <a:effectLst/>
              <a:latin typeface="Times New Roman" pitchFamily="18" charset="0"/>
            </a:endParaRPr>
          </a:p>
        </p:txBody>
      </p:sp>
      <p:sp>
        <p:nvSpPr>
          <p:cNvPr id="10" name="Seta para a esquerda 9"/>
          <p:cNvSpPr/>
          <p:nvPr/>
        </p:nvSpPr>
        <p:spPr bwMode="auto">
          <a:xfrm>
            <a:off x="8072462" y="6429396"/>
            <a:ext cx="714380" cy="285752"/>
          </a:xfrm>
          <a:prstGeom prst="leftArrow">
            <a:avLst/>
          </a:prstGeom>
          <a:gradFill rotWithShape="0">
            <a:gsLst>
              <a:gs pos="0">
                <a:srgbClr val="FF8200"/>
              </a:gs>
              <a:gs pos="10001">
                <a:srgbClr val="FF0000"/>
              </a:gs>
              <a:gs pos="35001">
                <a:srgbClr val="BA0066"/>
              </a:gs>
              <a:gs pos="70000">
                <a:srgbClr val="66008F"/>
              </a:gs>
              <a:gs pos="100000">
                <a:srgbClr val="000082"/>
              </a:gs>
            </a:gsLst>
            <a:lin ang="5400000" scaled="1"/>
          </a:gradFill>
          <a:ln w="9525" cap="flat" cmpd="sng" algn="ctr">
            <a:solidFill>
              <a:srgbClr val="CC99FF"/>
            </a:solidFill>
            <a:prstDash val="solid"/>
            <a:round/>
            <a:headEnd type="none" w="med" len="med"/>
            <a:tailEnd type="none" w="med" len="med"/>
          </a:ln>
          <a:effectLst>
            <a:outerShdw dist="53882" dir="2700000" algn="ctr" rotWithShape="0">
              <a:srgbClr val="9999FF"/>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2400" b="1" i="0" u="none" strike="noStrike" cap="none" normalizeH="0" baseline="0" smtClean="0">
              <a:ln>
                <a:noFill/>
              </a:ln>
              <a:solidFill>
                <a:schemeClr val="tx1"/>
              </a:solidFill>
              <a:effectLst/>
              <a:latin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83970"/>
                                        </p:tgtEl>
                                        <p:attrNameLst>
                                          <p:attrName>style.visibility</p:attrName>
                                        </p:attrNameLst>
                                      </p:cBhvr>
                                      <p:to>
                                        <p:strVal val="visible"/>
                                      </p:to>
                                    </p:set>
                                    <p:anim calcmode="lin" valueType="num">
                                      <p:cBhvr>
                                        <p:cTn id="7" dur="1000" fill="hold"/>
                                        <p:tgtEl>
                                          <p:spTgt spid="83970"/>
                                        </p:tgtEl>
                                        <p:attrNameLst>
                                          <p:attrName>ppt_x</p:attrName>
                                        </p:attrNameLst>
                                      </p:cBhvr>
                                      <p:tavLst>
                                        <p:tav tm="0">
                                          <p:val>
                                            <p:strVal val="#ppt_x-.2"/>
                                          </p:val>
                                        </p:tav>
                                        <p:tav tm="100000">
                                          <p:val>
                                            <p:strVal val="#ppt_x"/>
                                          </p:val>
                                        </p:tav>
                                      </p:tavLst>
                                    </p:anim>
                                    <p:anim calcmode="lin" valueType="num">
                                      <p:cBhvr>
                                        <p:cTn id="8" dur="1000" fill="hold"/>
                                        <p:tgtEl>
                                          <p:spTgt spid="83970"/>
                                        </p:tgtEl>
                                        <p:attrNameLst>
                                          <p:attrName>ppt_y</p:attrName>
                                        </p:attrNameLst>
                                      </p:cBhvr>
                                      <p:tavLst>
                                        <p:tav tm="0">
                                          <p:val>
                                            <p:strVal val="#ppt_y"/>
                                          </p:val>
                                        </p:tav>
                                        <p:tav tm="100000">
                                          <p:val>
                                            <p:strVal val="#ppt_y"/>
                                          </p:val>
                                        </p:tav>
                                      </p:tavLst>
                                    </p:anim>
                                    <p:animEffect transition="in" filter="wipe(right)" prLst="gradientSize: 0.1">
                                      <p:cBhvr>
                                        <p:cTn id="9" dur="1000"/>
                                        <p:tgtEl>
                                          <p:spTgt spid="839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0" grpId="0"/>
    </p:bld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500063" y="214313"/>
            <a:ext cx="8229600" cy="1143000"/>
          </a:xfrm>
        </p:spPr>
        <p:txBody>
          <a:bodyPr/>
          <a:lstStyle/>
          <a:p>
            <a:pPr eaLnBrk="1" hangingPunct="1">
              <a:defRPr/>
            </a:pPr>
            <a:r>
              <a:rPr lang="pt-BR" sz="3600" b="1" dirty="0" smtClean="0">
                <a:solidFill>
                  <a:srgbClr val="FF9933"/>
                </a:solidFill>
                <a:effectLst>
                  <a:outerShdw blurRad="38100" dist="38100" dir="2700000" algn="tl">
                    <a:srgbClr val="C0C0C0"/>
                  </a:outerShdw>
                </a:effectLst>
              </a:rPr>
              <a:t>Inovar é preciso, mas é necessário esclarecer que ...</a:t>
            </a:r>
          </a:p>
        </p:txBody>
      </p:sp>
      <p:sp>
        <p:nvSpPr>
          <p:cNvPr id="83971" name="Rectangle 3"/>
          <p:cNvSpPr>
            <a:spLocks noGrp="1" noChangeArrowheads="1"/>
          </p:cNvSpPr>
          <p:nvPr>
            <p:ph type="body" sz="half" idx="1"/>
          </p:nvPr>
        </p:nvSpPr>
        <p:spPr bwMode="auto">
          <a:xfrm>
            <a:off x="395288" y="2332038"/>
            <a:ext cx="8462962" cy="4525962"/>
          </a:xfrm>
          <a:noFill/>
          <a:ln>
            <a:miter lim="800000"/>
            <a:headEnd/>
            <a:tailEnd/>
          </a:ln>
        </p:spPr>
        <p:txBody>
          <a:bodyPr vert="horz" wrap="square" lIns="91440" tIns="45720" rIns="91440" bIns="45720" numCol="1" anchor="t" anchorCtr="0" compatLnSpc="1">
            <a:prstTxWarp prst="textNoShape">
              <a:avLst/>
            </a:prstTxWarp>
          </a:bodyPr>
          <a:lstStyle/>
          <a:p>
            <a:pPr eaLnBrk="1" hangingPunct="1">
              <a:buFontTx/>
              <a:buNone/>
            </a:pPr>
            <a:r>
              <a:rPr lang="pt-BR" i="1" smtClean="0"/>
              <a:t>	Nem toda inovação é intensiva em tecnologia</a:t>
            </a:r>
          </a:p>
          <a:p>
            <a:pPr lvl="1" eaLnBrk="1" hangingPunct="1">
              <a:buFont typeface="Wingdings" pitchFamily="2" charset="2"/>
              <a:buNone/>
            </a:pPr>
            <a:endParaRPr lang="pt-BR" sz="2000" i="1" smtClean="0"/>
          </a:p>
          <a:p>
            <a:pPr lvl="1" eaLnBrk="1" hangingPunct="1">
              <a:spcBef>
                <a:spcPct val="70000"/>
              </a:spcBef>
              <a:buFont typeface="Wingdings" pitchFamily="2" charset="2"/>
              <a:buChar char="ü"/>
            </a:pPr>
            <a:r>
              <a:rPr lang="pt-BR" sz="2000" i="1" smtClean="0"/>
              <a:t>Seguro</a:t>
            </a:r>
          </a:p>
          <a:p>
            <a:pPr lvl="1" eaLnBrk="1" hangingPunct="1">
              <a:spcBef>
                <a:spcPct val="70000"/>
              </a:spcBef>
              <a:buFont typeface="Wingdings" pitchFamily="2" charset="2"/>
              <a:buChar char="ü"/>
            </a:pPr>
            <a:r>
              <a:rPr lang="pt-BR" sz="2000" i="1" smtClean="0"/>
              <a:t>Contêiner</a:t>
            </a:r>
          </a:p>
          <a:p>
            <a:pPr lvl="1" eaLnBrk="1" hangingPunct="1">
              <a:spcBef>
                <a:spcPct val="70000"/>
              </a:spcBef>
              <a:buFont typeface="Wingdings" pitchFamily="2" charset="2"/>
              <a:buChar char="ü"/>
            </a:pPr>
            <a:r>
              <a:rPr lang="pt-BR" sz="2000" i="1" smtClean="0"/>
              <a:t>Compra a prazo</a:t>
            </a:r>
          </a:p>
          <a:p>
            <a:pPr lvl="1" eaLnBrk="1" hangingPunct="1">
              <a:spcBef>
                <a:spcPct val="70000"/>
              </a:spcBef>
              <a:buFont typeface="Wingdings" pitchFamily="2" charset="2"/>
              <a:buChar char="ü"/>
            </a:pPr>
            <a:r>
              <a:rPr lang="pt-BR" sz="2000" i="1" smtClean="0"/>
              <a:t>Celular pré-pago</a:t>
            </a:r>
          </a:p>
          <a:p>
            <a:pPr lvl="1" eaLnBrk="1" hangingPunct="1">
              <a:spcBef>
                <a:spcPct val="70000"/>
              </a:spcBef>
              <a:buFont typeface="Wingdings" pitchFamily="2" charset="2"/>
              <a:buChar char="ü"/>
            </a:pPr>
            <a:r>
              <a:rPr lang="pt-BR" sz="2000" i="1" smtClean="0"/>
              <a:t>Microcrédito </a:t>
            </a:r>
            <a:r>
              <a:rPr lang="pt-BR" sz="2000" i="1" smtClean="0">
                <a:solidFill>
                  <a:srgbClr val="009999"/>
                </a:solidFill>
              </a:rPr>
              <a:t>(Prêmio Nobel da Paz 2006)</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83970"/>
                                        </p:tgtEl>
                                        <p:attrNameLst>
                                          <p:attrName>style.visibility</p:attrName>
                                        </p:attrNameLst>
                                      </p:cBhvr>
                                      <p:to>
                                        <p:strVal val="visible"/>
                                      </p:to>
                                    </p:set>
                                    <p:anim calcmode="lin" valueType="num">
                                      <p:cBhvr>
                                        <p:cTn id="7" dur="1000" fill="hold"/>
                                        <p:tgtEl>
                                          <p:spTgt spid="83970"/>
                                        </p:tgtEl>
                                        <p:attrNameLst>
                                          <p:attrName>ppt_x</p:attrName>
                                        </p:attrNameLst>
                                      </p:cBhvr>
                                      <p:tavLst>
                                        <p:tav tm="0">
                                          <p:val>
                                            <p:strVal val="#ppt_x-.2"/>
                                          </p:val>
                                        </p:tav>
                                        <p:tav tm="100000">
                                          <p:val>
                                            <p:strVal val="#ppt_x"/>
                                          </p:val>
                                        </p:tav>
                                      </p:tavLst>
                                    </p:anim>
                                    <p:anim calcmode="lin" valueType="num">
                                      <p:cBhvr>
                                        <p:cTn id="8" dur="1000" fill="hold"/>
                                        <p:tgtEl>
                                          <p:spTgt spid="83970"/>
                                        </p:tgtEl>
                                        <p:attrNameLst>
                                          <p:attrName>ppt_y</p:attrName>
                                        </p:attrNameLst>
                                      </p:cBhvr>
                                      <p:tavLst>
                                        <p:tav tm="0">
                                          <p:val>
                                            <p:strVal val="#ppt_y"/>
                                          </p:val>
                                        </p:tav>
                                        <p:tav tm="100000">
                                          <p:val>
                                            <p:strVal val="#ppt_y"/>
                                          </p:val>
                                        </p:tav>
                                      </p:tavLst>
                                    </p:anim>
                                    <p:animEffect transition="in" filter="wipe(right)" prLst="gradientSize: 0.1">
                                      <p:cBhvr>
                                        <p:cTn id="9" dur="1000"/>
                                        <p:tgtEl>
                                          <p:spTgt spid="83970"/>
                                        </p:tgtEl>
                                      </p:cBhvr>
                                    </p:animEffect>
                                  </p:childTnLst>
                                </p:cTn>
                              </p:par>
                            </p:childTnLst>
                          </p:cTn>
                        </p:par>
                      </p:childTnLst>
                    </p:cTn>
                  </p:par>
                  <p:par>
                    <p:cTn id="10" fill="hold">
                      <p:stCondLst>
                        <p:cond delay="indefinite"/>
                      </p:stCondLst>
                      <p:childTnLst>
                        <p:par>
                          <p:cTn id="11" fill="hold">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83971">
                                            <p:txEl>
                                              <p:pRg st="0" end="0"/>
                                            </p:txEl>
                                          </p:spTgt>
                                        </p:tgtEl>
                                        <p:attrNameLst>
                                          <p:attrName>style.visibility</p:attrName>
                                        </p:attrNameLst>
                                      </p:cBhvr>
                                      <p:to>
                                        <p:strVal val="visible"/>
                                      </p:to>
                                    </p:set>
                                    <p:animEffect transition="in" filter="fade">
                                      <p:cBhvr>
                                        <p:cTn id="14" dur="500"/>
                                        <p:tgtEl>
                                          <p:spTgt spid="83971">
                                            <p:txEl>
                                              <p:pRg st="0" end="0"/>
                                            </p:txEl>
                                          </p:spTgt>
                                        </p:tgtEl>
                                      </p:cBhvr>
                                    </p:animEffect>
                                    <p:anim calcmode="lin" valueType="num">
                                      <p:cBhvr>
                                        <p:cTn id="15" dur="500" fill="hold"/>
                                        <p:tgtEl>
                                          <p:spTgt spid="83971">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83971">
                                            <p:txEl>
                                              <p:pRg st="0" end="0"/>
                                            </p:txEl>
                                          </p:spTgt>
                                        </p:tgtEl>
                                        <p:attrNameLst>
                                          <p:attrName>ppt_y</p:attrName>
                                        </p:attrNameLst>
                                      </p:cBhvr>
                                      <p:tavLst>
                                        <p:tav tm="0">
                                          <p:val>
                                            <p:strVal val="#ppt_y+.05"/>
                                          </p:val>
                                        </p:tav>
                                        <p:tav tm="100000">
                                          <p:val>
                                            <p:strVal val="#ppt_y"/>
                                          </p:val>
                                        </p:tav>
                                      </p:tavLst>
                                    </p:anim>
                                  </p:childTnLst>
                                </p:cTn>
                              </p:par>
                              <p:par>
                                <p:cTn id="17" presetID="44" presetClass="entr" presetSubtype="0" fill="hold" grpId="0" nodeType="withEffect">
                                  <p:stCondLst>
                                    <p:cond delay="0"/>
                                  </p:stCondLst>
                                  <p:childTnLst>
                                    <p:set>
                                      <p:cBhvr>
                                        <p:cTn id="18" dur="1" fill="hold">
                                          <p:stCondLst>
                                            <p:cond delay="0"/>
                                          </p:stCondLst>
                                        </p:cTn>
                                        <p:tgtEl>
                                          <p:spTgt spid="83971">
                                            <p:txEl>
                                              <p:pRg st="2" end="2"/>
                                            </p:txEl>
                                          </p:spTgt>
                                        </p:tgtEl>
                                        <p:attrNameLst>
                                          <p:attrName>style.visibility</p:attrName>
                                        </p:attrNameLst>
                                      </p:cBhvr>
                                      <p:to>
                                        <p:strVal val="visible"/>
                                      </p:to>
                                    </p:set>
                                    <p:animEffect transition="in" filter="fade">
                                      <p:cBhvr>
                                        <p:cTn id="19" dur="500"/>
                                        <p:tgtEl>
                                          <p:spTgt spid="83971">
                                            <p:txEl>
                                              <p:pRg st="2" end="2"/>
                                            </p:txEl>
                                          </p:spTgt>
                                        </p:tgtEl>
                                      </p:cBhvr>
                                    </p:animEffect>
                                    <p:anim calcmode="lin" valueType="num">
                                      <p:cBhvr>
                                        <p:cTn id="20" dur="500" fill="hold"/>
                                        <p:tgtEl>
                                          <p:spTgt spid="83971">
                                            <p:txEl>
                                              <p:pRg st="2" end="2"/>
                                            </p:txEl>
                                          </p:spTgt>
                                        </p:tgtEl>
                                        <p:attrNameLst>
                                          <p:attrName>ppt_x</p:attrName>
                                        </p:attrNameLst>
                                      </p:cBhvr>
                                      <p:tavLst>
                                        <p:tav tm="0">
                                          <p:val>
                                            <p:strVal val="#ppt_x"/>
                                          </p:val>
                                        </p:tav>
                                        <p:tav tm="100000">
                                          <p:val>
                                            <p:strVal val="#ppt_x"/>
                                          </p:val>
                                        </p:tav>
                                      </p:tavLst>
                                    </p:anim>
                                    <p:anim calcmode="lin" valueType="num">
                                      <p:cBhvr>
                                        <p:cTn id="21" dur="500" fill="hold"/>
                                        <p:tgtEl>
                                          <p:spTgt spid="83971">
                                            <p:txEl>
                                              <p:pRg st="2" end="2"/>
                                            </p:txEl>
                                          </p:spTgt>
                                        </p:tgtEl>
                                        <p:attrNameLst>
                                          <p:attrName>ppt_y</p:attrName>
                                        </p:attrNameLst>
                                      </p:cBhvr>
                                      <p:tavLst>
                                        <p:tav tm="0">
                                          <p:val>
                                            <p:strVal val="#ppt_y+.05"/>
                                          </p:val>
                                        </p:tav>
                                        <p:tav tm="100000">
                                          <p:val>
                                            <p:strVal val="#ppt_y"/>
                                          </p:val>
                                        </p:tav>
                                      </p:tavLst>
                                    </p:anim>
                                  </p:childTnLst>
                                </p:cTn>
                              </p:par>
                              <p:par>
                                <p:cTn id="22" presetID="44" presetClass="entr" presetSubtype="0" fill="hold" grpId="0" nodeType="withEffect">
                                  <p:stCondLst>
                                    <p:cond delay="0"/>
                                  </p:stCondLst>
                                  <p:childTnLst>
                                    <p:set>
                                      <p:cBhvr>
                                        <p:cTn id="23" dur="1" fill="hold">
                                          <p:stCondLst>
                                            <p:cond delay="0"/>
                                          </p:stCondLst>
                                        </p:cTn>
                                        <p:tgtEl>
                                          <p:spTgt spid="83971">
                                            <p:txEl>
                                              <p:pRg st="3" end="3"/>
                                            </p:txEl>
                                          </p:spTgt>
                                        </p:tgtEl>
                                        <p:attrNameLst>
                                          <p:attrName>style.visibility</p:attrName>
                                        </p:attrNameLst>
                                      </p:cBhvr>
                                      <p:to>
                                        <p:strVal val="visible"/>
                                      </p:to>
                                    </p:set>
                                    <p:animEffect transition="in" filter="fade">
                                      <p:cBhvr>
                                        <p:cTn id="24" dur="500"/>
                                        <p:tgtEl>
                                          <p:spTgt spid="83971">
                                            <p:txEl>
                                              <p:pRg st="3" end="3"/>
                                            </p:txEl>
                                          </p:spTgt>
                                        </p:tgtEl>
                                      </p:cBhvr>
                                    </p:animEffect>
                                    <p:anim calcmode="lin" valueType="num">
                                      <p:cBhvr>
                                        <p:cTn id="25" dur="500" fill="hold"/>
                                        <p:tgtEl>
                                          <p:spTgt spid="83971">
                                            <p:txEl>
                                              <p:pRg st="3" end="3"/>
                                            </p:txEl>
                                          </p:spTgt>
                                        </p:tgtEl>
                                        <p:attrNameLst>
                                          <p:attrName>ppt_x</p:attrName>
                                        </p:attrNameLst>
                                      </p:cBhvr>
                                      <p:tavLst>
                                        <p:tav tm="0">
                                          <p:val>
                                            <p:strVal val="#ppt_x"/>
                                          </p:val>
                                        </p:tav>
                                        <p:tav tm="100000">
                                          <p:val>
                                            <p:strVal val="#ppt_x"/>
                                          </p:val>
                                        </p:tav>
                                      </p:tavLst>
                                    </p:anim>
                                    <p:anim calcmode="lin" valueType="num">
                                      <p:cBhvr>
                                        <p:cTn id="26" dur="500" fill="hold"/>
                                        <p:tgtEl>
                                          <p:spTgt spid="83971">
                                            <p:txEl>
                                              <p:pRg st="3" end="3"/>
                                            </p:txEl>
                                          </p:spTgt>
                                        </p:tgtEl>
                                        <p:attrNameLst>
                                          <p:attrName>ppt_y</p:attrName>
                                        </p:attrNameLst>
                                      </p:cBhvr>
                                      <p:tavLst>
                                        <p:tav tm="0">
                                          <p:val>
                                            <p:strVal val="#ppt_y+.05"/>
                                          </p:val>
                                        </p:tav>
                                        <p:tav tm="100000">
                                          <p:val>
                                            <p:strVal val="#ppt_y"/>
                                          </p:val>
                                        </p:tav>
                                      </p:tavLst>
                                    </p:anim>
                                  </p:childTnLst>
                                </p:cTn>
                              </p:par>
                              <p:par>
                                <p:cTn id="27" presetID="44" presetClass="entr" presetSubtype="0" fill="hold" grpId="0" nodeType="withEffect">
                                  <p:stCondLst>
                                    <p:cond delay="0"/>
                                  </p:stCondLst>
                                  <p:childTnLst>
                                    <p:set>
                                      <p:cBhvr>
                                        <p:cTn id="28" dur="1" fill="hold">
                                          <p:stCondLst>
                                            <p:cond delay="0"/>
                                          </p:stCondLst>
                                        </p:cTn>
                                        <p:tgtEl>
                                          <p:spTgt spid="83971">
                                            <p:txEl>
                                              <p:pRg st="4" end="4"/>
                                            </p:txEl>
                                          </p:spTgt>
                                        </p:tgtEl>
                                        <p:attrNameLst>
                                          <p:attrName>style.visibility</p:attrName>
                                        </p:attrNameLst>
                                      </p:cBhvr>
                                      <p:to>
                                        <p:strVal val="visible"/>
                                      </p:to>
                                    </p:set>
                                    <p:animEffect transition="in" filter="fade">
                                      <p:cBhvr>
                                        <p:cTn id="29" dur="500"/>
                                        <p:tgtEl>
                                          <p:spTgt spid="83971">
                                            <p:txEl>
                                              <p:pRg st="4" end="4"/>
                                            </p:txEl>
                                          </p:spTgt>
                                        </p:tgtEl>
                                      </p:cBhvr>
                                    </p:animEffect>
                                    <p:anim calcmode="lin" valueType="num">
                                      <p:cBhvr>
                                        <p:cTn id="30" dur="500" fill="hold"/>
                                        <p:tgtEl>
                                          <p:spTgt spid="83971">
                                            <p:txEl>
                                              <p:pRg st="4" end="4"/>
                                            </p:txEl>
                                          </p:spTgt>
                                        </p:tgtEl>
                                        <p:attrNameLst>
                                          <p:attrName>ppt_x</p:attrName>
                                        </p:attrNameLst>
                                      </p:cBhvr>
                                      <p:tavLst>
                                        <p:tav tm="0">
                                          <p:val>
                                            <p:strVal val="#ppt_x"/>
                                          </p:val>
                                        </p:tav>
                                        <p:tav tm="100000">
                                          <p:val>
                                            <p:strVal val="#ppt_x"/>
                                          </p:val>
                                        </p:tav>
                                      </p:tavLst>
                                    </p:anim>
                                    <p:anim calcmode="lin" valueType="num">
                                      <p:cBhvr>
                                        <p:cTn id="31" dur="500" fill="hold"/>
                                        <p:tgtEl>
                                          <p:spTgt spid="83971">
                                            <p:txEl>
                                              <p:pRg st="4" end="4"/>
                                            </p:txEl>
                                          </p:spTgt>
                                        </p:tgtEl>
                                        <p:attrNameLst>
                                          <p:attrName>ppt_y</p:attrName>
                                        </p:attrNameLst>
                                      </p:cBhvr>
                                      <p:tavLst>
                                        <p:tav tm="0">
                                          <p:val>
                                            <p:strVal val="#ppt_y+.05"/>
                                          </p:val>
                                        </p:tav>
                                        <p:tav tm="100000">
                                          <p:val>
                                            <p:strVal val="#ppt_y"/>
                                          </p:val>
                                        </p:tav>
                                      </p:tavLst>
                                    </p:anim>
                                  </p:childTnLst>
                                </p:cTn>
                              </p:par>
                              <p:par>
                                <p:cTn id="32" presetID="44" presetClass="entr" presetSubtype="0" fill="hold" grpId="0" nodeType="withEffect">
                                  <p:stCondLst>
                                    <p:cond delay="0"/>
                                  </p:stCondLst>
                                  <p:childTnLst>
                                    <p:set>
                                      <p:cBhvr>
                                        <p:cTn id="33" dur="1" fill="hold">
                                          <p:stCondLst>
                                            <p:cond delay="0"/>
                                          </p:stCondLst>
                                        </p:cTn>
                                        <p:tgtEl>
                                          <p:spTgt spid="83971">
                                            <p:txEl>
                                              <p:pRg st="5" end="5"/>
                                            </p:txEl>
                                          </p:spTgt>
                                        </p:tgtEl>
                                        <p:attrNameLst>
                                          <p:attrName>style.visibility</p:attrName>
                                        </p:attrNameLst>
                                      </p:cBhvr>
                                      <p:to>
                                        <p:strVal val="visible"/>
                                      </p:to>
                                    </p:set>
                                    <p:animEffect transition="in" filter="fade">
                                      <p:cBhvr>
                                        <p:cTn id="34" dur="500"/>
                                        <p:tgtEl>
                                          <p:spTgt spid="83971">
                                            <p:txEl>
                                              <p:pRg st="5" end="5"/>
                                            </p:txEl>
                                          </p:spTgt>
                                        </p:tgtEl>
                                      </p:cBhvr>
                                    </p:animEffect>
                                    <p:anim calcmode="lin" valueType="num">
                                      <p:cBhvr>
                                        <p:cTn id="35" dur="500" fill="hold"/>
                                        <p:tgtEl>
                                          <p:spTgt spid="83971">
                                            <p:txEl>
                                              <p:pRg st="5" end="5"/>
                                            </p:txEl>
                                          </p:spTgt>
                                        </p:tgtEl>
                                        <p:attrNameLst>
                                          <p:attrName>ppt_x</p:attrName>
                                        </p:attrNameLst>
                                      </p:cBhvr>
                                      <p:tavLst>
                                        <p:tav tm="0">
                                          <p:val>
                                            <p:strVal val="#ppt_x"/>
                                          </p:val>
                                        </p:tav>
                                        <p:tav tm="100000">
                                          <p:val>
                                            <p:strVal val="#ppt_x"/>
                                          </p:val>
                                        </p:tav>
                                      </p:tavLst>
                                    </p:anim>
                                    <p:anim calcmode="lin" valueType="num">
                                      <p:cBhvr>
                                        <p:cTn id="36" dur="500" fill="hold"/>
                                        <p:tgtEl>
                                          <p:spTgt spid="83971">
                                            <p:txEl>
                                              <p:pRg st="5" end="5"/>
                                            </p:txEl>
                                          </p:spTgt>
                                        </p:tgtEl>
                                        <p:attrNameLst>
                                          <p:attrName>ppt_y</p:attrName>
                                        </p:attrNameLst>
                                      </p:cBhvr>
                                      <p:tavLst>
                                        <p:tav tm="0">
                                          <p:val>
                                            <p:strVal val="#ppt_y+.05"/>
                                          </p:val>
                                        </p:tav>
                                        <p:tav tm="100000">
                                          <p:val>
                                            <p:strVal val="#ppt_y"/>
                                          </p:val>
                                        </p:tav>
                                      </p:tavLst>
                                    </p:anim>
                                  </p:childTnLst>
                                </p:cTn>
                              </p:par>
                              <p:par>
                                <p:cTn id="37" presetID="44" presetClass="entr" presetSubtype="0" fill="hold" grpId="0" nodeType="withEffect">
                                  <p:stCondLst>
                                    <p:cond delay="0"/>
                                  </p:stCondLst>
                                  <p:childTnLst>
                                    <p:set>
                                      <p:cBhvr>
                                        <p:cTn id="38" dur="1" fill="hold">
                                          <p:stCondLst>
                                            <p:cond delay="0"/>
                                          </p:stCondLst>
                                        </p:cTn>
                                        <p:tgtEl>
                                          <p:spTgt spid="83971">
                                            <p:txEl>
                                              <p:pRg st="6" end="6"/>
                                            </p:txEl>
                                          </p:spTgt>
                                        </p:tgtEl>
                                        <p:attrNameLst>
                                          <p:attrName>style.visibility</p:attrName>
                                        </p:attrNameLst>
                                      </p:cBhvr>
                                      <p:to>
                                        <p:strVal val="visible"/>
                                      </p:to>
                                    </p:set>
                                    <p:animEffect transition="in" filter="fade">
                                      <p:cBhvr>
                                        <p:cTn id="39" dur="500"/>
                                        <p:tgtEl>
                                          <p:spTgt spid="83971">
                                            <p:txEl>
                                              <p:pRg st="6" end="6"/>
                                            </p:txEl>
                                          </p:spTgt>
                                        </p:tgtEl>
                                      </p:cBhvr>
                                    </p:animEffect>
                                    <p:anim calcmode="lin" valueType="num">
                                      <p:cBhvr>
                                        <p:cTn id="40" dur="500" fill="hold"/>
                                        <p:tgtEl>
                                          <p:spTgt spid="83971">
                                            <p:txEl>
                                              <p:pRg st="6" end="6"/>
                                            </p:txEl>
                                          </p:spTgt>
                                        </p:tgtEl>
                                        <p:attrNameLst>
                                          <p:attrName>ppt_x</p:attrName>
                                        </p:attrNameLst>
                                      </p:cBhvr>
                                      <p:tavLst>
                                        <p:tav tm="0">
                                          <p:val>
                                            <p:strVal val="#ppt_x"/>
                                          </p:val>
                                        </p:tav>
                                        <p:tav tm="100000">
                                          <p:val>
                                            <p:strVal val="#ppt_x"/>
                                          </p:val>
                                        </p:tav>
                                      </p:tavLst>
                                    </p:anim>
                                    <p:anim calcmode="lin" valueType="num">
                                      <p:cBhvr>
                                        <p:cTn id="41" dur="500" fill="hold"/>
                                        <p:tgtEl>
                                          <p:spTgt spid="83971">
                                            <p:txEl>
                                              <p:pRg st="6" end="6"/>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0" grpId="0"/>
      <p:bldP spid="83971"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p:cNvSpPr>
            <a:spLocks noGrp="1"/>
          </p:cNvSpPr>
          <p:nvPr>
            <p:ph idx="1"/>
          </p:nvPr>
        </p:nvSpPr>
        <p:spPr/>
        <p:txBody>
          <a:bodyPr/>
          <a:lstStyle/>
          <a:p>
            <a:endParaRPr lang="pt-BR"/>
          </a:p>
        </p:txBody>
      </p:sp>
      <p:pic>
        <p:nvPicPr>
          <p:cNvPr id="82946" name="Picture 2" descr="http://cdn1.sciencefiction.com/wp-content/uploads/2014/12/hal.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CaixaDeTexto 12"/>
          <p:cNvSpPr txBox="1">
            <a:spLocks noChangeArrowheads="1"/>
          </p:cNvSpPr>
          <p:nvPr/>
        </p:nvSpPr>
        <p:spPr bwMode="auto">
          <a:xfrm>
            <a:off x="0" y="115888"/>
            <a:ext cx="9144000" cy="461962"/>
          </a:xfrm>
          <a:prstGeom prst="rect">
            <a:avLst/>
          </a:prstGeom>
          <a:noFill/>
          <a:ln w="9525">
            <a:noFill/>
            <a:miter lim="800000"/>
            <a:headEnd/>
            <a:tailEnd/>
          </a:ln>
        </p:spPr>
        <p:txBody>
          <a:bodyPr>
            <a:spAutoFit/>
          </a:bodyPr>
          <a:lstStyle/>
          <a:p>
            <a:r>
              <a:rPr lang="pt-BR" dirty="0" smtClean="0"/>
              <a:t>E o conhecimento popular....   Exemplo </a:t>
            </a:r>
            <a:r>
              <a:rPr lang="pt-BR" dirty="0"/>
              <a:t>da Copaíba</a:t>
            </a:r>
          </a:p>
        </p:txBody>
      </p:sp>
      <p:sp>
        <p:nvSpPr>
          <p:cNvPr id="17411" name="Rectangle 5"/>
          <p:cNvSpPr>
            <a:spLocks noChangeArrowheads="1"/>
          </p:cNvSpPr>
          <p:nvPr/>
        </p:nvSpPr>
        <p:spPr bwMode="auto">
          <a:xfrm>
            <a:off x="196850" y="620713"/>
            <a:ext cx="8839200" cy="69850"/>
          </a:xfrm>
          <a:prstGeom prst="rect">
            <a:avLst/>
          </a:prstGeom>
          <a:gradFill rotWithShape="0">
            <a:gsLst>
              <a:gs pos="0">
                <a:srgbClr val="00475E"/>
              </a:gs>
              <a:gs pos="50000">
                <a:srgbClr val="0099CC"/>
              </a:gs>
              <a:gs pos="100000">
                <a:srgbClr val="00475E"/>
              </a:gs>
            </a:gsLst>
            <a:lin ang="0" scaled="1"/>
          </a:gradFill>
          <a:ln w="9525">
            <a:noFill/>
            <a:round/>
            <a:headEnd/>
            <a:tailEnd/>
          </a:ln>
        </p:spPr>
        <p:txBody>
          <a:bodyPr wrap="none" anchor="ctr"/>
          <a:lstStyle/>
          <a:p>
            <a:pPr>
              <a:buClr>
                <a:srgbClr val="000000"/>
              </a:buClr>
              <a:buSzPct val="100000"/>
              <a:buFont typeface="Times New Roman" pitchFamily="18" charset="0"/>
              <a:buNone/>
            </a:pPr>
            <a:endParaRPr lang="pt-BR">
              <a:solidFill>
                <a:schemeClr val="bg1"/>
              </a:solidFill>
            </a:endParaRPr>
          </a:p>
        </p:txBody>
      </p:sp>
      <p:pic>
        <p:nvPicPr>
          <p:cNvPr id="17412" name="Picture 12" descr="http://www.mast.br/multimidias/botanica/adm/uploads/image/copa%C3%ADba%202.jpg"/>
          <p:cNvPicPr>
            <a:picLocks noChangeAspect="1" noChangeArrowheads="1"/>
          </p:cNvPicPr>
          <p:nvPr/>
        </p:nvPicPr>
        <p:blipFill>
          <a:blip r:embed="rId2"/>
          <a:srcRect/>
          <a:stretch>
            <a:fillRect/>
          </a:stretch>
        </p:blipFill>
        <p:spPr bwMode="auto">
          <a:xfrm>
            <a:off x="0" y="762000"/>
            <a:ext cx="4314825" cy="6096000"/>
          </a:xfrm>
          <a:prstGeom prst="rect">
            <a:avLst/>
          </a:prstGeom>
          <a:noFill/>
          <a:ln w="9525">
            <a:noFill/>
            <a:miter lim="800000"/>
            <a:headEnd/>
            <a:tailEnd/>
          </a:ln>
        </p:spPr>
      </p:pic>
      <p:sp>
        <p:nvSpPr>
          <p:cNvPr id="17413" name="CaixaDeTexto 11"/>
          <p:cNvSpPr txBox="1">
            <a:spLocks noChangeArrowheads="1"/>
          </p:cNvSpPr>
          <p:nvPr/>
        </p:nvSpPr>
        <p:spPr bwMode="auto">
          <a:xfrm>
            <a:off x="4286250" y="714375"/>
            <a:ext cx="4857750" cy="6294438"/>
          </a:xfrm>
          <a:prstGeom prst="rect">
            <a:avLst/>
          </a:prstGeom>
          <a:noFill/>
          <a:ln w="9525">
            <a:noFill/>
            <a:miter lim="800000"/>
            <a:headEnd/>
            <a:tailEnd/>
          </a:ln>
        </p:spPr>
        <p:txBody>
          <a:bodyPr>
            <a:spAutoFit/>
          </a:bodyPr>
          <a:lstStyle/>
          <a:p>
            <a:r>
              <a:rPr lang="pt-BR" sz="1500" b="0"/>
              <a:t>• anti-inflamatória e antibiótica natural.</a:t>
            </a:r>
            <a:br>
              <a:rPr lang="pt-BR" sz="1500" b="0"/>
            </a:br>
            <a:r>
              <a:rPr lang="pt-BR" sz="1500" b="0"/>
              <a:t/>
            </a:r>
            <a:br>
              <a:rPr lang="pt-BR" sz="1500" b="0"/>
            </a:br>
            <a:r>
              <a:rPr lang="pt-BR" sz="1500" b="0"/>
              <a:t>• Poderoso antimicósico (que destrói os fungos miscroscópicos ou impedem seu crescimento).</a:t>
            </a:r>
            <a:br>
              <a:rPr lang="pt-BR" sz="1500" b="0"/>
            </a:br>
            <a:r>
              <a:rPr lang="pt-BR" sz="1500" b="0"/>
              <a:t/>
            </a:r>
            <a:br>
              <a:rPr lang="pt-BR" sz="1500" b="0"/>
            </a:br>
            <a:r>
              <a:rPr lang="pt-BR" sz="1500" b="0"/>
              <a:t>• Excelente depurativo do sangue e desintoxicante orgânico.</a:t>
            </a:r>
            <a:br>
              <a:rPr lang="pt-BR" sz="1500" b="0"/>
            </a:br>
            <a:r>
              <a:rPr lang="pt-BR" sz="1500" b="0"/>
              <a:t/>
            </a:r>
            <a:br>
              <a:rPr lang="pt-BR" sz="1500" b="0"/>
            </a:br>
            <a:r>
              <a:rPr lang="pt-BR" sz="1500" b="0"/>
              <a:t>• Restabelece as funções das membranas das mucosas, o que auxilia no processo de cicatrização.</a:t>
            </a:r>
            <a:br>
              <a:rPr lang="pt-BR" sz="1500" b="0"/>
            </a:br>
            <a:r>
              <a:rPr lang="pt-BR" sz="1500" b="0"/>
              <a:t/>
            </a:r>
            <a:br>
              <a:rPr lang="pt-BR" sz="1500" b="0"/>
            </a:br>
            <a:r>
              <a:rPr lang="pt-BR" sz="1500" b="0"/>
              <a:t>• Antiedematoso (que combate edema).</a:t>
            </a:r>
            <a:br>
              <a:rPr lang="pt-BR" sz="1500" b="0"/>
            </a:br>
            <a:r>
              <a:rPr lang="pt-BR" sz="1500" b="0"/>
              <a:t/>
            </a:r>
            <a:br>
              <a:rPr lang="pt-BR" sz="1500" b="0"/>
            </a:br>
            <a:r>
              <a:rPr lang="pt-BR" sz="1500" b="0"/>
              <a:t>• Antitumoral.</a:t>
            </a:r>
            <a:br>
              <a:rPr lang="pt-BR" sz="1500" b="0"/>
            </a:br>
            <a:r>
              <a:rPr lang="pt-BR" sz="1500" b="0"/>
              <a:t/>
            </a:r>
            <a:br>
              <a:rPr lang="pt-BR" sz="1500" b="0"/>
            </a:br>
            <a:r>
              <a:rPr lang="pt-BR" sz="1500" b="0"/>
              <a:t>• Anticancerígena. </a:t>
            </a:r>
            <a:br>
              <a:rPr lang="pt-BR" sz="1500" b="0"/>
            </a:br>
            <a:r>
              <a:rPr lang="pt-BR" sz="1500" b="0"/>
              <a:t/>
            </a:r>
            <a:br>
              <a:rPr lang="pt-BR" sz="1500" b="0"/>
            </a:br>
            <a:r>
              <a:rPr lang="pt-BR" sz="1500" b="0"/>
              <a:t>• Tripanossomicida e bactericida.</a:t>
            </a:r>
            <a:br>
              <a:rPr lang="pt-BR" sz="1500" b="0"/>
            </a:br>
            <a:r>
              <a:rPr lang="pt-BR" sz="1500" b="0"/>
              <a:t/>
            </a:r>
            <a:br>
              <a:rPr lang="pt-BR" sz="1500" b="0"/>
            </a:br>
            <a:r>
              <a:rPr lang="pt-BR" sz="1500" b="0"/>
              <a:t>• Em pequenas doses, estimula o apetite, pois apresenta ação direta sobre o estômago.</a:t>
            </a:r>
            <a:br>
              <a:rPr lang="pt-BR" sz="1500" b="0"/>
            </a:br>
            <a:r>
              <a:rPr lang="pt-BR" sz="1500" b="0"/>
              <a:t/>
            </a:r>
            <a:br>
              <a:rPr lang="pt-BR" sz="1500" b="0"/>
            </a:br>
            <a:r>
              <a:rPr lang="pt-BR" sz="1500" b="0"/>
              <a:t>• Apresenta propriedades antissépticas, </a:t>
            </a:r>
            <a:br>
              <a:rPr lang="pt-BR" sz="1500" b="0"/>
            </a:br>
            <a:r>
              <a:rPr lang="pt-BR" sz="1500" b="0"/>
              <a:t/>
            </a:r>
            <a:br>
              <a:rPr lang="pt-BR" sz="1500" b="0"/>
            </a:br>
            <a:r>
              <a:rPr lang="pt-BR" sz="1500" b="0"/>
              <a:t>• O óleo essencial é um excelente fixador de perfumes</a:t>
            </a:r>
          </a:p>
          <a:p>
            <a:r>
              <a:rPr lang="pt-BR" sz="2800">
                <a:solidFill>
                  <a:srgbClr val="FF0000"/>
                </a:solidFill>
              </a:rPr>
              <a:t>http://goo.gl/9IyGC8</a:t>
            </a:r>
            <a:endParaRPr lang="pt-BR">
              <a:solidFill>
                <a:srgbClr val="FF0000"/>
              </a:solidFill>
            </a:endParaRPr>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70" name="Object 5"/>
          <p:cNvGraphicFramePr>
            <a:graphicFrameLocks noChangeAspect="1"/>
          </p:cNvGraphicFramePr>
          <p:nvPr/>
        </p:nvGraphicFramePr>
        <p:xfrm>
          <a:off x="4351338" y="2822575"/>
          <a:ext cx="4667250" cy="3175000"/>
        </p:xfrm>
        <a:graphic>
          <a:graphicData uri="http://schemas.openxmlformats.org/presentationml/2006/ole">
            <mc:AlternateContent xmlns:mc="http://schemas.openxmlformats.org/markup-compatibility/2006">
              <mc:Choice xmlns:v="urn:schemas-microsoft-com:vml" Requires="v">
                <p:oleObj spid="_x0000_s106500" name="Gráfico" r:id="rId3" imgW="4667384" imgH="2971880" progId="Excel.Sheet.8">
                  <p:embed/>
                </p:oleObj>
              </mc:Choice>
              <mc:Fallback>
                <p:oleObj name="Gráfico" r:id="rId3" imgW="4667384" imgH="2971880" progId="Excel.Sheet.8">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1338" y="2822575"/>
                        <a:ext cx="4667250" cy="317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171" name="Object 6"/>
          <p:cNvGraphicFramePr>
            <a:graphicFrameLocks noChangeAspect="1"/>
          </p:cNvGraphicFramePr>
          <p:nvPr/>
        </p:nvGraphicFramePr>
        <p:xfrm>
          <a:off x="0" y="2751138"/>
          <a:ext cx="4894263" cy="3524250"/>
        </p:xfrm>
        <a:graphic>
          <a:graphicData uri="http://schemas.openxmlformats.org/presentationml/2006/ole">
            <mc:AlternateContent xmlns:mc="http://schemas.openxmlformats.org/markup-compatibility/2006">
              <mc:Choice xmlns:v="urn:schemas-microsoft-com:vml" Requires="v">
                <p:oleObj spid="_x0000_s106501" name="Gráfico" r:id="rId5" imgW="5457872" imgH="3448004" progId="Excel.Sheet.8">
                  <p:embed/>
                </p:oleObj>
              </mc:Choice>
              <mc:Fallback>
                <p:oleObj name="Gráfico" r:id="rId5" imgW="5457872" imgH="3448004" progId="Excel.Sheet.8">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751138"/>
                        <a:ext cx="4894263" cy="3524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172" name="CaixaDeTexto 9"/>
          <p:cNvSpPr txBox="1">
            <a:spLocks noChangeArrowheads="1"/>
          </p:cNvSpPr>
          <p:nvPr/>
        </p:nvSpPr>
        <p:spPr bwMode="auto">
          <a:xfrm>
            <a:off x="5975350" y="2174875"/>
            <a:ext cx="3168650" cy="738188"/>
          </a:xfrm>
          <a:prstGeom prst="rect">
            <a:avLst/>
          </a:prstGeom>
          <a:noFill/>
          <a:ln w="9525">
            <a:noFill/>
            <a:miter lim="800000"/>
            <a:headEnd/>
            <a:tailEnd/>
          </a:ln>
        </p:spPr>
        <p:txBody>
          <a:bodyPr>
            <a:spAutoFit/>
          </a:bodyPr>
          <a:lstStyle/>
          <a:p>
            <a:r>
              <a:rPr lang="pt-BR" sz="1400"/>
              <a:t>Países que depositaram patentes sobre copaíba nos EUA nos últimos 10 anos</a:t>
            </a:r>
          </a:p>
        </p:txBody>
      </p:sp>
      <p:sp>
        <p:nvSpPr>
          <p:cNvPr id="7173" name="CaixaDeTexto 11"/>
          <p:cNvSpPr txBox="1">
            <a:spLocks noChangeArrowheads="1"/>
          </p:cNvSpPr>
          <p:nvPr/>
        </p:nvSpPr>
        <p:spPr bwMode="auto">
          <a:xfrm>
            <a:off x="1042988" y="2390775"/>
            <a:ext cx="3168650" cy="522288"/>
          </a:xfrm>
          <a:prstGeom prst="rect">
            <a:avLst/>
          </a:prstGeom>
          <a:noFill/>
          <a:ln w="9525">
            <a:noFill/>
            <a:miter lim="800000"/>
            <a:headEnd/>
            <a:tailEnd/>
          </a:ln>
        </p:spPr>
        <p:txBody>
          <a:bodyPr>
            <a:spAutoFit/>
          </a:bodyPr>
          <a:lstStyle/>
          <a:p>
            <a:r>
              <a:rPr lang="pt-BR" sz="1400"/>
              <a:t>Países com mais publicações sobre copaíba nos últimos 10 anos</a:t>
            </a:r>
          </a:p>
        </p:txBody>
      </p:sp>
      <p:sp>
        <p:nvSpPr>
          <p:cNvPr id="7174" name="CaixaDeTexto 12"/>
          <p:cNvSpPr txBox="1">
            <a:spLocks noChangeArrowheads="1"/>
          </p:cNvSpPr>
          <p:nvPr/>
        </p:nvSpPr>
        <p:spPr bwMode="auto">
          <a:xfrm>
            <a:off x="0" y="115888"/>
            <a:ext cx="9144000" cy="461962"/>
          </a:xfrm>
          <a:prstGeom prst="rect">
            <a:avLst/>
          </a:prstGeom>
          <a:noFill/>
          <a:ln w="9525">
            <a:noFill/>
            <a:miter lim="800000"/>
            <a:headEnd/>
            <a:tailEnd/>
          </a:ln>
        </p:spPr>
        <p:txBody>
          <a:bodyPr>
            <a:spAutoFit/>
          </a:bodyPr>
          <a:lstStyle/>
          <a:p>
            <a:r>
              <a:rPr lang="pt-BR"/>
              <a:t>Exemplo da Copaíba</a:t>
            </a:r>
          </a:p>
        </p:txBody>
      </p:sp>
      <p:sp>
        <p:nvSpPr>
          <p:cNvPr id="7175" name="CaixaDeTexto 13"/>
          <p:cNvSpPr txBox="1">
            <a:spLocks noChangeArrowheads="1"/>
          </p:cNvSpPr>
          <p:nvPr/>
        </p:nvSpPr>
        <p:spPr bwMode="auto">
          <a:xfrm>
            <a:off x="250825" y="6092825"/>
            <a:ext cx="3457575" cy="215900"/>
          </a:xfrm>
          <a:prstGeom prst="rect">
            <a:avLst/>
          </a:prstGeom>
          <a:noFill/>
          <a:ln w="9525">
            <a:noFill/>
            <a:miter lim="800000"/>
            <a:headEnd/>
            <a:tailEnd/>
          </a:ln>
        </p:spPr>
        <p:txBody>
          <a:bodyPr>
            <a:spAutoFit/>
          </a:bodyPr>
          <a:lstStyle/>
          <a:p>
            <a:r>
              <a:rPr lang="pt-BR" sz="800"/>
              <a:t>Fonte: Núcleo de Informações Biotecnológicas (NIB/CBA, 2009)</a:t>
            </a:r>
          </a:p>
        </p:txBody>
      </p:sp>
      <p:sp>
        <p:nvSpPr>
          <p:cNvPr id="7176" name="CaixaDeTexto 14"/>
          <p:cNvSpPr txBox="1">
            <a:spLocks noChangeArrowheads="1"/>
          </p:cNvSpPr>
          <p:nvPr/>
        </p:nvSpPr>
        <p:spPr bwMode="auto">
          <a:xfrm>
            <a:off x="6659563" y="6092825"/>
            <a:ext cx="1152525" cy="261938"/>
          </a:xfrm>
          <a:prstGeom prst="rect">
            <a:avLst/>
          </a:prstGeom>
          <a:noFill/>
          <a:ln w="9525">
            <a:noFill/>
            <a:miter lim="800000"/>
            <a:headEnd/>
            <a:tailEnd/>
          </a:ln>
        </p:spPr>
        <p:txBody>
          <a:bodyPr>
            <a:spAutoFit/>
          </a:bodyPr>
          <a:lstStyle/>
          <a:p>
            <a:r>
              <a:rPr lang="pt-BR" sz="1100"/>
              <a:t>Nº de patentes</a:t>
            </a:r>
          </a:p>
        </p:txBody>
      </p:sp>
      <p:sp>
        <p:nvSpPr>
          <p:cNvPr id="9" name="Espaço Reservado para Número de Slide 3"/>
          <p:cNvSpPr txBox="1">
            <a:spLocks/>
          </p:cNvSpPr>
          <p:nvPr/>
        </p:nvSpPr>
        <p:spPr>
          <a:xfrm>
            <a:off x="87313" y="6348413"/>
            <a:ext cx="523875" cy="365125"/>
          </a:xfrm>
          <a:prstGeom prst="rect">
            <a:avLst/>
          </a:prstGeom>
        </p:spPr>
        <p:txBody>
          <a:bodyPr/>
          <a:lstStyle/>
          <a:p>
            <a:pPr>
              <a:defRPr/>
            </a:pPr>
            <a:fld id="{7E0855CE-56FE-4DC0-B598-8C705854E1E9}" type="slidenum">
              <a:rPr lang="pt-BR" sz="1600">
                <a:effectLst>
                  <a:outerShdw blurRad="38100" dist="38100" dir="2700000" algn="tl">
                    <a:srgbClr val="000000">
                      <a:alpha val="43137"/>
                    </a:srgbClr>
                  </a:outerShdw>
                </a:effectLst>
              </a:rPr>
              <a:pPr>
                <a:defRPr/>
              </a:pPr>
              <a:t>61</a:t>
            </a:fld>
            <a:endParaRPr lang="pt-BR" sz="1600" dirty="0">
              <a:effectLst>
                <a:outerShdw blurRad="38100" dist="38100" dir="2700000" algn="tl">
                  <a:srgbClr val="000000">
                    <a:alpha val="43137"/>
                  </a:srgbClr>
                </a:outerShdw>
              </a:effectLst>
            </a:endParaRPr>
          </a:p>
        </p:txBody>
      </p:sp>
      <p:sp>
        <p:nvSpPr>
          <p:cNvPr id="7178" name="Rectangle 5"/>
          <p:cNvSpPr>
            <a:spLocks noChangeArrowheads="1"/>
          </p:cNvSpPr>
          <p:nvPr/>
        </p:nvSpPr>
        <p:spPr bwMode="auto">
          <a:xfrm>
            <a:off x="196850" y="620713"/>
            <a:ext cx="8839200" cy="69850"/>
          </a:xfrm>
          <a:prstGeom prst="rect">
            <a:avLst/>
          </a:prstGeom>
          <a:gradFill rotWithShape="0">
            <a:gsLst>
              <a:gs pos="0">
                <a:srgbClr val="00475E"/>
              </a:gs>
              <a:gs pos="50000">
                <a:srgbClr val="0099CC"/>
              </a:gs>
              <a:gs pos="100000">
                <a:srgbClr val="00475E"/>
              </a:gs>
            </a:gsLst>
            <a:lin ang="0" scaled="1"/>
          </a:gradFill>
          <a:ln w="9525">
            <a:noFill/>
            <a:round/>
            <a:headEnd/>
            <a:tailEnd/>
          </a:ln>
        </p:spPr>
        <p:txBody>
          <a:bodyPr wrap="none" anchor="ctr"/>
          <a:lstStyle/>
          <a:p>
            <a:pPr>
              <a:buClr>
                <a:srgbClr val="000000"/>
              </a:buClr>
              <a:buSzPct val="100000"/>
              <a:buFont typeface="Times New Roman" pitchFamily="18" charset="0"/>
              <a:buNone/>
            </a:pPr>
            <a:endParaRPr lang="pt-BR">
              <a:solidFill>
                <a:schemeClr val="bg1"/>
              </a:solidFill>
            </a:endParaRPr>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ítulo 1"/>
          <p:cNvSpPr>
            <a:spLocks noGrp="1"/>
          </p:cNvSpPr>
          <p:nvPr>
            <p:ph type="title"/>
          </p:nvPr>
        </p:nvSpPr>
        <p:spPr bwMode="auto">
          <a:xfrm>
            <a:off x="0" y="192088"/>
            <a:ext cx="9144000" cy="11430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pt-BR" sz="2000" b="1" smtClean="0">
                <a:latin typeface="Arial" pitchFamily="34" charset="0"/>
                <a:cs typeface="Arial" pitchFamily="34" charset="0"/>
              </a:rPr>
              <a:t>Número de artigos brasileiros publicados em periódicos científicos indexados pela Thomson/ISI e participação percentual do Brasil na América Latina e no mundo, 1985-2009</a:t>
            </a:r>
            <a:br>
              <a:rPr lang="pt-BR" sz="2000" b="1" smtClean="0">
                <a:latin typeface="Arial" pitchFamily="34" charset="0"/>
                <a:cs typeface="Arial" pitchFamily="34" charset="0"/>
              </a:rPr>
            </a:br>
            <a:endParaRPr lang="pt-BR" sz="2000" b="1" smtClean="0">
              <a:latin typeface="Arial" pitchFamily="34" charset="0"/>
              <a:cs typeface="Arial" pitchFamily="34" charset="0"/>
            </a:endParaRPr>
          </a:p>
        </p:txBody>
      </p:sp>
      <p:graphicFrame>
        <p:nvGraphicFramePr>
          <p:cNvPr id="4" name="Espaço Reservado para Conteúdo 3"/>
          <p:cNvGraphicFramePr>
            <a:graphicFrameLocks noGrp="1"/>
          </p:cNvGraphicFramePr>
          <p:nvPr>
            <p:ph idx="1"/>
          </p:nvPr>
        </p:nvGraphicFramePr>
        <p:xfrm>
          <a:off x="457200" y="1600200"/>
          <a:ext cx="8363272" cy="4781128"/>
        </p:xfrm>
        <a:graphic>
          <a:graphicData uri="http://schemas.openxmlformats.org/drawingml/2006/chart">
            <c:chart xmlns:c="http://schemas.openxmlformats.org/drawingml/2006/chart" xmlns:r="http://schemas.openxmlformats.org/officeDocument/2006/relationships" r:id="rId2"/>
          </a:graphicData>
        </a:graphic>
      </p:graphicFrame>
      <p:sp>
        <p:nvSpPr>
          <p:cNvPr id="16388" name="Rectangle 5"/>
          <p:cNvSpPr>
            <a:spLocks noChangeArrowheads="1"/>
          </p:cNvSpPr>
          <p:nvPr/>
        </p:nvSpPr>
        <p:spPr bwMode="auto">
          <a:xfrm>
            <a:off x="152400" y="1185863"/>
            <a:ext cx="8839200" cy="69850"/>
          </a:xfrm>
          <a:prstGeom prst="rect">
            <a:avLst/>
          </a:prstGeom>
          <a:gradFill rotWithShape="0">
            <a:gsLst>
              <a:gs pos="0">
                <a:srgbClr val="00475E"/>
              </a:gs>
              <a:gs pos="50000">
                <a:srgbClr val="0099CC"/>
              </a:gs>
              <a:gs pos="100000">
                <a:srgbClr val="00475E"/>
              </a:gs>
            </a:gsLst>
            <a:lin ang="0" scaled="1"/>
          </a:gradFill>
          <a:ln w="9525">
            <a:noFill/>
            <a:round/>
            <a:headEnd/>
            <a:tailEnd/>
          </a:ln>
        </p:spPr>
        <p:txBody>
          <a:bodyPr wrap="none" anchor="ctr"/>
          <a:lstStyle/>
          <a:p>
            <a:pPr>
              <a:buClr>
                <a:srgbClr val="000000"/>
              </a:buClr>
              <a:buSzPct val="100000"/>
              <a:buFont typeface="Times New Roman" pitchFamily="18" charset="0"/>
              <a:buNone/>
            </a:pPr>
            <a:endParaRPr lang="pt-BR">
              <a:solidFill>
                <a:schemeClr val="bg1"/>
              </a:solidFill>
            </a:endParaRPr>
          </a:p>
        </p:txBody>
      </p:sp>
      <p:sp>
        <p:nvSpPr>
          <p:cNvPr id="5" name="Espaço Reservado para Número de Slide 3"/>
          <p:cNvSpPr txBox="1">
            <a:spLocks/>
          </p:cNvSpPr>
          <p:nvPr/>
        </p:nvSpPr>
        <p:spPr>
          <a:xfrm>
            <a:off x="87313" y="6348413"/>
            <a:ext cx="523875" cy="365125"/>
          </a:xfrm>
          <a:prstGeom prst="rect">
            <a:avLst/>
          </a:prstGeom>
        </p:spPr>
        <p:txBody>
          <a:bodyPr/>
          <a:lstStyle/>
          <a:p>
            <a:pPr>
              <a:defRPr/>
            </a:pPr>
            <a:fld id="{FCB10A2D-295F-4C39-9E9A-9D7F678B27E3}" type="slidenum">
              <a:rPr lang="pt-BR" sz="1600">
                <a:effectLst>
                  <a:outerShdw blurRad="38100" dist="38100" dir="2700000" algn="tl">
                    <a:srgbClr val="000000">
                      <a:alpha val="43137"/>
                    </a:srgbClr>
                  </a:outerShdw>
                </a:effectLst>
              </a:rPr>
              <a:pPr>
                <a:defRPr/>
              </a:pPr>
              <a:t>62</a:t>
            </a:fld>
            <a:endParaRPr lang="pt-BR" sz="1600" dirty="0">
              <a:effectLst>
                <a:outerShdw blurRad="38100" dist="38100" dir="2700000" algn="tl">
                  <a:srgbClr val="000000">
                    <a:alpha val="43137"/>
                  </a:srgbClr>
                </a:outerShdw>
              </a:effectLst>
            </a:endParaRPr>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CaixaDeTexto 12"/>
          <p:cNvSpPr txBox="1">
            <a:spLocks noChangeArrowheads="1"/>
          </p:cNvSpPr>
          <p:nvPr/>
        </p:nvSpPr>
        <p:spPr bwMode="auto">
          <a:xfrm>
            <a:off x="0" y="115888"/>
            <a:ext cx="9144000" cy="461962"/>
          </a:xfrm>
          <a:prstGeom prst="rect">
            <a:avLst/>
          </a:prstGeom>
          <a:noFill/>
          <a:ln w="9525">
            <a:noFill/>
            <a:miter lim="800000"/>
            <a:headEnd/>
            <a:tailEnd/>
          </a:ln>
        </p:spPr>
        <p:txBody>
          <a:bodyPr>
            <a:spAutoFit/>
          </a:bodyPr>
          <a:lstStyle/>
          <a:p>
            <a:r>
              <a:rPr lang="pt-BR"/>
              <a:t>Exemplo da Copaíba</a:t>
            </a:r>
          </a:p>
        </p:txBody>
      </p:sp>
      <p:sp>
        <p:nvSpPr>
          <p:cNvPr id="17411" name="Rectangle 5"/>
          <p:cNvSpPr>
            <a:spLocks noChangeArrowheads="1"/>
          </p:cNvSpPr>
          <p:nvPr/>
        </p:nvSpPr>
        <p:spPr bwMode="auto">
          <a:xfrm>
            <a:off x="196850" y="620713"/>
            <a:ext cx="8839200" cy="69850"/>
          </a:xfrm>
          <a:prstGeom prst="rect">
            <a:avLst/>
          </a:prstGeom>
          <a:gradFill rotWithShape="0">
            <a:gsLst>
              <a:gs pos="0">
                <a:srgbClr val="00475E"/>
              </a:gs>
              <a:gs pos="50000">
                <a:srgbClr val="0099CC"/>
              </a:gs>
              <a:gs pos="100000">
                <a:srgbClr val="00475E"/>
              </a:gs>
            </a:gsLst>
            <a:lin ang="0" scaled="1"/>
          </a:gradFill>
          <a:ln w="9525">
            <a:noFill/>
            <a:round/>
            <a:headEnd/>
            <a:tailEnd/>
          </a:ln>
        </p:spPr>
        <p:txBody>
          <a:bodyPr wrap="none" anchor="ctr"/>
          <a:lstStyle/>
          <a:p>
            <a:pPr>
              <a:buClr>
                <a:srgbClr val="000000"/>
              </a:buClr>
              <a:buSzPct val="100000"/>
              <a:buFont typeface="Times New Roman" pitchFamily="18" charset="0"/>
              <a:buNone/>
            </a:pPr>
            <a:endParaRPr lang="pt-BR">
              <a:solidFill>
                <a:schemeClr val="bg1"/>
              </a:solidFill>
            </a:endParaRPr>
          </a:p>
        </p:txBody>
      </p:sp>
      <p:pic>
        <p:nvPicPr>
          <p:cNvPr id="17412" name="Picture 12" descr="http://www.mast.br/multimidias/botanica/adm/uploads/image/copa%C3%ADba%202.jpg"/>
          <p:cNvPicPr>
            <a:picLocks noChangeAspect="1" noChangeArrowheads="1"/>
          </p:cNvPicPr>
          <p:nvPr/>
        </p:nvPicPr>
        <p:blipFill>
          <a:blip r:embed="rId2"/>
          <a:srcRect/>
          <a:stretch>
            <a:fillRect/>
          </a:stretch>
        </p:blipFill>
        <p:spPr bwMode="auto">
          <a:xfrm>
            <a:off x="0" y="762000"/>
            <a:ext cx="4314825" cy="6096000"/>
          </a:xfrm>
          <a:prstGeom prst="rect">
            <a:avLst/>
          </a:prstGeom>
          <a:noFill/>
          <a:ln w="9525">
            <a:noFill/>
            <a:miter lim="800000"/>
            <a:headEnd/>
            <a:tailEnd/>
          </a:ln>
        </p:spPr>
      </p:pic>
      <p:sp>
        <p:nvSpPr>
          <p:cNvPr id="17413" name="CaixaDeTexto 11"/>
          <p:cNvSpPr txBox="1">
            <a:spLocks noChangeArrowheads="1"/>
          </p:cNvSpPr>
          <p:nvPr/>
        </p:nvSpPr>
        <p:spPr bwMode="auto">
          <a:xfrm>
            <a:off x="4286250" y="714375"/>
            <a:ext cx="4857750" cy="6294438"/>
          </a:xfrm>
          <a:prstGeom prst="rect">
            <a:avLst/>
          </a:prstGeom>
          <a:noFill/>
          <a:ln w="9525">
            <a:noFill/>
            <a:miter lim="800000"/>
            <a:headEnd/>
            <a:tailEnd/>
          </a:ln>
        </p:spPr>
        <p:txBody>
          <a:bodyPr>
            <a:spAutoFit/>
          </a:bodyPr>
          <a:lstStyle/>
          <a:p>
            <a:r>
              <a:rPr lang="pt-BR" sz="1500" b="0"/>
              <a:t>• anti-inflamatória e antibiótica natural.</a:t>
            </a:r>
            <a:br>
              <a:rPr lang="pt-BR" sz="1500" b="0"/>
            </a:br>
            <a:r>
              <a:rPr lang="pt-BR" sz="1500" b="0"/>
              <a:t/>
            </a:r>
            <a:br>
              <a:rPr lang="pt-BR" sz="1500" b="0"/>
            </a:br>
            <a:r>
              <a:rPr lang="pt-BR" sz="1500" b="0"/>
              <a:t>• Poderoso antimicósico (que destrói os fungos miscroscópicos ou impedem seu crescimento).</a:t>
            </a:r>
            <a:br>
              <a:rPr lang="pt-BR" sz="1500" b="0"/>
            </a:br>
            <a:r>
              <a:rPr lang="pt-BR" sz="1500" b="0"/>
              <a:t/>
            </a:r>
            <a:br>
              <a:rPr lang="pt-BR" sz="1500" b="0"/>
            </a:br>
            <a:r>
              <a:rPr lang="pt-BR" sz="1500" b="0"/>
              <a:t>• Excelente depurativo do sangue e desintoxicante orgânico.</a:t>
            </a:r>
            <a:br>
              <a:rPr lang="pt-BR" sz="1500" b="0"/>
            </a:br>
            <a:r>
              <a:rPr lang="pt-BR" sz="1500" b="0"/>
              <a:t/>
            </a:r>
            <a:br>
              <a:rPr lang="pt-BR" sz="1500" b="0"/>
            </a:br>
            <a:r>
              <a:rPr lang="pt-BR" sz="1500" b="0"/>
              <a:t>• Restabelece as funções das membranas das mucosas, o que auxilia no processo de cicatrização.</a:t>
            </a:r>
            <a:br>
              <a:rPr lang="pt-BR" sz="1500" b="0"/>
            </a:br>
            <a:r>
              <a:rPr lang="pt-BR" sz="1500" b="0"/>
              <a:t/>
            </a:r>
            <a:br>
              <a:rPr lang="pt-BR" sz="1500" b="0"/>
            </a:br>
            <a:r>
              <a:rPr lang="pt-BR" sz="1500" b="0"/>
              <a:t>• Antiedematoso (que combate edema).</a:t>
            </a:r>
            <a:br>
              <a:rPr lang="pt-BR" sz="1500" b="0"/>
            </a:br>
            <a:r>
              <a:rPr lang="pt-BR" sz="1500" b="0"/>
              <a:t/>
            </a:r>
            <a:br>
              <a:rPr lang="pt-BR" sz="1500" b="0"/>
            </a:br>
            <a:r>
              <a:rPr lang="pt-BR" sz="1500" b="0"/>
              <a:t>• Antitumoral.</a:t>
            </a:r>
            <a:br>
              <a:rPr lang="pt-BR" sz="1500" b="0"/>
            </a:br>
            <a:r>
              <a:rPr lang="pt-BR" sz="1500" b="0"/>
              <a:t/>
            </a:r>
            <a:br>
              <a:rPr lang="pt-BR" sz="1500" b="0"/>
            </a:br>
            <a:r>
              <a:rPr lang="pt-BR" sz="1500" b="0"/>
              <a:t>• Anticancerígena. </a:t>
            </a:r>
            <a:br>
              <a:rPr lang="pt-BR" sz="1500" b="0"/>
            </a:br>
            <a:r>
              <a:rPr lang="pt-BR" sz="1500" b="0"/>
              <a:t/>
            </a:r>
            <a:br>
              <a:rPr lang="pt-BR" sz="1500" b="0"/>
            </a:br>
            <a:r>
              <a:rPr lang="pt-BR" sz="1500" b="0"/>
              <a:t>• Tripanossomicida e bactericida.</a:t>
            </a:r>
            <a:br>
              <a:rPr lang="pt-BR" sz="1500" b="0"/>
            </a:br>
            <a:r>
              <a:rPr lang="pt-BR" sz="1500" b="0"/>
              <a:t/>
            </a:r>
            <a:br>
              <a:rPr lang="pt-BR" sz="1500" b="0"/>
            </a:br>
            <a:r>
              <a:rPr lang="pt-BR" sz="1500" b="0"/>
              <a:t>• Em pequenas doses, estimula o apetite, pois apresenta ação direta sobre o estômago.</a:t>
            </a:r>
            <a:br>
              <a:rPr lang="pt-BR" sz="1500" b="0"/>
            </a:br>
            <a:r>
              <a:rPr lang="pt-BR" sz="1500" b="0"/>
              <a:t/>
            </a:r>
            <a:br>
              <a:rPr lang="pt-BR" sz="1500" b="0"/>
            </a:br>
            <a:r>
              <a:rPr lang="pt-BR" sz="1500" b="0"/>
              <a:t>• Apresenta propriedades antissépticas, </a:t>
            </a:r>
            <a:br>
              <a:rPr lang="pt-BR" sz="1500" b="0"/>
            </a:br>
            <a:r>
              <a:rPr lang="pt-BR" sz="1500" b="0"/>
              <a:t/>
            </a:r>
            <a:br>
              <a:rPr lang="pt-BR" sz="1500" b="0"/>
            </a:br>
            <a:r>
              <a:rPr lang="pt-BR" sz="1500" b="0"/>
              <a:t>• O óleo essencial é um excelente fixador de perfumes</a:t>
            </a:r>
          </a:p>
          <a:p>
            <a:r>
              <a:rPr lang="pt-BR" sz="2800">
                <a:solidFill>
                  <a:srgbClr val="FF0000"/>
                </a:solidFill>
              </a:rPr>
              <a:t>http://goo.gl/9IyGC8</a:t>
            </a:r>
            <a:endParaRPr lang="pt-BR">
              <a:solidFill>
                <a:srgbClr val="FF0000"/>
              </a:solidFill>
            </a:endParaRPr>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70" name="Object 5"/>
          <p:cNvGraphicFramePr>
            <a:graphicFrameLocks noChangeAspect="1"/>
          </p:cNvGraphicFramePr>
          <p:nvPr/>
        </p:nvGraphicFramePr>
        <p:xfrm>
          <a:off x="4351338" y="2822575"/>
          <a:ext cx="4667250" cy="3175000"/>
        </p:xfrm>
        <a:graphic>
          <a:graphicData uri="http://schemas.openxmlformats.org/presentationml/2006/ole">
            <mc:AlternateContent xmlns:mc="http://schemas.openxmlformats.org/markup-compatibility/2006">
              <mc:Choice xmlns:v="urn:schemas-microsoft-com:vml" Requires="v">
                <p:oleObj spid="_x0000_s105476" name="Gráfico" r:id="rId3" imgW="4667384" imgH="2971880" progId="Excel.Sheet.8">
                  <p:embed/>
                </p:oleObj>
              </mc:Choice>
              <mc:Fallback>
                <p:oleObj name="Gráfico" r:id="rId3" imgW="4667384" imgH="2971880" progId="Excel.Sheet.8">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1338" y="2822575"/>
                        <a:ext cx="4667250" cy="317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171" name="Object 6"/>
          <p:cNvGraphicFramePr>
            <a:graphicFrameLocks noChangeAspect="1"/>
          </p:cNvGraphicFramePr>
          <p:nvPr/>
        </p:nvGraphicFramePr>
        <p:xfrm>
          <a:off x="0" y="2751138"/>
          <a:ext cx="4894263" cy="3524250"/>
        </p:xfrm>
        <a:graphic>
          <a:graphicData uri="http://schemas.openxmlformats.org/presentationml/2006/ole">
            <mc:AlternateContent xmlns:mc="http://schemas.openxmlformats.org/markup-compatibility/2006">
              <mc:Choice xmlns:v="urn:schemas-microsoft-com:vml" Requires="v">
                <p:oleObj spid="_x0000_s105477" name="Gráfico" r:id="rId5" imgW="5457872" imgH="3448004" progId="Excel.Sheet.8">
                  <p:embed/>
                </p:oleObj>
              </mc:Choice>
              <mc:Fallback>
                <p:oleObj name="Gráfico" r:id="rId5" imgW="5457872" imgH="3448004" progId="Excel.Sheet.8">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751138"/>
                        <a:ext cx="4894263" cy="3524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172" name="CaixaDeTexto 9"/>
          <p:cNvSpPr txBox="1">
            <a:spLocks noChangeArrowheads="1"/>
          </p:cNvSpPr>
          <p:nvPr/>
        </p:nvSpPr>
        <p:spPr bwMode="auto">
          <a:xfrm>
            <a:off x="5975350" y="2174875"/>
            <a:ext cx="3168650" cy="738188"/>
          </a:xfrm>
          <a:prstGeom prst="rect">
            <a:avLst/>
          </a:prstGeom>
          <a:noFill/>
          <a:ln w="9525">
            <a:noFill/>
            <a:miter lim="800000"/>
            <a:headEnd/>
            <a:tailEnd/>
          </a:ln>
        </p:spPr>
        <p:txBody>
          <a:bodyPr>
            <a:spAutoFit/>
          </a:bodyPr>
          <a:lstStyle/>
          <a:p>
            <a:r>
              <a:rPr lang="pt-BR" sz="1400"/>
              <a:t>Países que depositaram patentes sobre copaíba nos EUA nos últimos 10 anos</a:t>
            </a:r>
          </a:p>
        </p:txBody>
      </p:sp>
      <p:sp>
        <p:nvSpPr>
          <p:cNvPr id="7173" name="CaixaDeTexto 11"/>
          <p:cNvSpPr txBox="1">
            <a:spLocks noChangeArrowheads="1"/>
          </p:cNvSpPr>
          <p:nvPr/>
        </p:nvSpPr>
        <p:spPr bwMode="auto">
          <a:xfrm>
            <a:off x="1042988" y="2390775"/>
            <a:ext cx="3168650" cy="522288"/>
          </a:xfrm>
          <a:prstGeom prst="rect">
            <a:avLst/>
          </a:prstGeom>
          <a:noFill/>
          <a:ln w="9525">
            <a:noFill/>
            <a:miter lim="800000"/>
            <a:headEnd/>
            <a:tailEnd/>
          </a:ln>
        </p:spPr>
        <p:txBody>
          <a:bodyPr>
            <a:spAutoFit/>
          </a:bodyPr>
          <a:lstStyle/>
          <a:p>
            <a:r>
              <a:rPr lang="pt-BR" sz="1400"/>
              <a:t>Países com mais publicações sobre copaíba nos últimos 10 anos</a:t>
            </a:r>
          </a:p>
        </p:txBody>
      </p:sp>
      <p:sp>
        <p:nvSpPr>
          <p:cNvPr id="7174" name="CaixaDeTexto 12"/>
          <p:cNvSpPr txBox="1">
            <a:spLocks noChangeArrowheads="1"/>
          </p:cNvSpPr>
          <p:nvPr/>
        </p:nvSpPr>
        <p:spPr bwMode="auto">
          <a:xfrm>
            <a:off x="0" y="115888"/>
            <a:ext cx="9144000" cy="461962"/>
          </a:xfrm>
          <a:prstGeom prst="rect">
            <a:avLst/>
          </a:prstGeom>
          <a:noFill/>
          <a:ln w="9525">
            <a:noFill/>
            <a:miter lim="800000"/>
            <a:headEnd/>
            <a:tailEnd/>
          </a:ln>
        </p:spPr>
        <p:txBody>
          <a:bodyPr>
            <a:spAutoFit/>
          </a:bodyPr>
          <a:lstStyle/>
          <a:p>
            <a:r>
              <a:rPr lang="pt-BR"/>
              <a:t>Exemplo da Copaíba</a:t>
            </a:r>
          </a:p>
        </p:txBody>
      </p:sp>
      <p:sp>
        <p:nvSpPr>
          <p:cNvPr id="7175" name="CaixaDeTexto 13"/>
          <p:cNvSpPr txBox="1">
            <a:spLocks noChangeArrowheads="1"/>
          </p:cNvSpPr>
          <p:nvPr/>
        </p:nvSpPr>
        <p:spPr bwMode="auto">
          <a:xfrm>
            <a:off x="250825" y="6092825"/>
            <a:ext cx="3457575" cy="215900"/>
          </a:xfrm>
          <a:prstGeom prst="rect">
            <a:avLst/>
          </a:prstGeom>
          <a:noFill/>
          <a:ln w="9525">
            <a:noFill/>
            <a:miter lim="800000"/>
            <a:headEnd/>
            <a:tailEnd/>
          </a:ln>
        </p:spPr>
        <p:txBody>
          <a:bodyPr>
            <a:spAutoFit/>
          </a:bodyPr>
          <a:lstStyle/>
          <a:p>
            <a:r>
              <a:rPr lang="pt-BR" sz="800"/>
              <a:t>Fonte: Núcleo de Informações Biotecnológicas (NIB/CBA, 2009)</a:t>
            </a:r>
          </a:p>
        </p:txBody>
      </p:sp>
      <p:sp>
        <p:nvSpPr>
          <p:cNvPr id="7176" name="CaixaDeTexto 14"/>
          <p:cNvSpPr txBox="1">
            <a:spLocks noChangeArrowheads="1"/>
          </p:cNvSpPr>
          <p:nvPr/>
        </p:nvSpPr>
        <p:spPr bwMode="auto">
          <a:xfrm>
            <a:off x="6659563" y="6092825"/>
            <a:ext cx="1152525" cy="261938"/>
          </a:xfrm>
          <a:prstGeom prst="rect">
            <a:avLst/>
          </a:prstGeom>
          <a:noFill/>
          <a:ln w="9525">
            <a:noFill/>
            <a:miter lim="800000"/>
            <a:headEnd/>
            <a:tailEnd/>
          </a:ln>
        </p:spPr>
        <p:txBody>
          <a:bodyPr>
            <a:spAutoFit/>
          </a:bodyPr>
          <a:lstStyle/>
          <a:p>
            <a:r>
              <a:rPr lang="pt-BR" sz="1100"/>
              <a:t>Nº de patentes</a:t>
            </a:r>
          </a:p>
        </p:txBody>
      </p:sp>
      <p:sp>
        <p:nvSpPr>
          <p:cNvPr id="9" name="Espaço Reservado para Número de Slide 3"/>
          <p:cNvSpPr txBox="1">
            <a:spLocks/>
          </p:cNvSpPr>
          <p:nvPr/>
        </p:nvSpPr>
        <p:spPr>
          <a:xfrm>
            <a:off x="87313" y="6348413"/>
            <a:ext cx="523875" cy="365125"/>
          </a:xfrm>
          <a:prstGeom prst="rect">
            <a:avLst/>
          </a:prstGeom>
        </p:spPr>
        <p:txBody>
          <a:bodyPr/>
          <a:lstStyle/>
          <a:p>
            <a:pPr>
              <a:defRPr/>
            </a:pPr>
            <a:fld id="{7E0855CE-56FE-4DC0-B598-8C705854E1E9}" type="slidenum">
              <a:rPr lang="pt-BR" sz="1600">
                <a:effectLst>
                  <a:outerShdw blurRad="38100" dist="38100" dir="2700000" algn="tl">
                    <a:srgbClr val="000000">
                      <a:alpha val="43137"/>
                    </a:srgbClr>
                  </a:outerShdw>
                </a:effectLst>
              </a:rPr>
              <a:pPr>
                <a:defRPr/>
              </a:pPr>
              <a:t>64</a:t>
            </a:fld>
            <a:endParaRPr lang="pt-BR" sz="1600" dirty="0">
              <a:effectLst>
                <a:outerShdw blurRad="38100" dist="38100" dir="2700000" algn="tl">
                  <a:srgbClr val="000000">
                    <a:alpha val="43137"/>
                  </a:srgbClr>
                </a:outerShdw>
              </a:effectLst>
            </a:endParaRPr>
          </a:p>
        </p:txBody>
      </p:sp>
      <p:sp>
        <p:nvSpPr>
          <p:cNvPr id="7178" name="Rectangle 5"/>
          <p:cNvSpPr>
            <a:spLocks noChangeArrowheads="1"/>
          </p:cNvSpPr>
          <p:nvPr/>
        </p:nvSpPr>
        <p:spPr bwMode="auto">
          <a:xfrm>
            <a:off x="196850" y="620713"/>
            <a:ext cx="8839200" cy="69850"/>
          </a:xfrm>
          <a:prstGeom prst="rect">
            <a:avLst/>
          </a:prstGeom>
          <a:gradFill rotWithShape="0">
            <a:gsLst>
              <a:gs pos="0">
                <a:srgbClr val="00475E"/>
              </a:gs>
              <a:gs pos="50000">
                <a:srgbClr val="0099CC"/>
              </a:gs>
              <a:gs pos="100000">
                <a:srgbClr val="00475E"/>
              </a:gs>
            </a:gsLst>
            <a:lin ang="0" scaled="1"/>
          </a:gradFill>
          <a:ln w="9525">
            <a:noFill/>
            <a:round/>
            <a:headEnd/>
            <a:tailEnd/>
          </a:ln>
        </p:spPr>
        <p:txBody>
          <a:bodyPr wrap="none" anchor="ctr"/>
          <a:lstStyle/>
          <a:p>
            <a:pPr>
              <a:buClr>
                <a:srgbClr val="000000"/>
              </a:buClr>
              <a:buSzPct val="100000"/>
              <a:buFont typeface="Times New Roman" pitchFamily="18" charset="0"/>
              <a:buNone/>
            </a:pPr>
            <a:endParaRPr lang="pt-BR">
              <a:solidFill>
                <a:schemeClr val="bg1"/>
              </a:solidFill>
            </a:endParaRPr>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000240"/>
            <a:ext cx="7772400" cy="4500573"/>
          </a:xfrm>
        </p:spPr>
        <p:txBody>
          <a:bodyPr rtlCol="0">
            <a:normAutofit fontScale="90000"/>
          </a:bodyPr>
          <a:lstStyle/>
          <a:p>
            <a:pPr eaLnBrk="1" fontAlgn="auto" hangingPunct="1">
              <a:spcAft>
                <a:spcPts val="0"/>
              </a:spcAft>
              <a:defRPr/>
            </a:pPr>
            <a:r>
              <a:rPr lang="pt-BR" dirty="0" smtClean="0"/>
              <a:t/>
            </a:r>
            <a:br>
              <a:rPr lang="pt-BR" dirty="0" smtClean="0"/>
            </a:br>
            <a:r>
              <a:rPr lang="pt-BR" dirty="0" smtClean="0"/>
              <a:t>O Mestrado do </a:t>
            </a:r>
            <a:r>
              <a:rPr lang="pt-BR" b="1" dirty="0" smtClean="0"/>
              <a:t>PROFNIT</a:t>
            </a:r>
            <a:r>
              <a:rPr lang="pt-BR" dirty="0" smtClean="0"/>
              <a:t>:</a:t>
            </a:r>
            <a:br>
              <a:rPr lang="pt-BR" dirty="0" smtClean="0"/>
            </a:br>
            <a:r>
              <a:rPr lang="pt-BR" i="1" dirty="0" smtClean="0"/>
              <a:t>Propriedade Intelectual e Transferência de Tecnologia para Inovação</a:t>
            </a:r>
            <a:br>
              <a:rPr lang="pt-BR" i="1" dirty="0" smtClean="0"/>
            </a:br>
            <a:r>
              <a:rPr lang="pt-BR" i="1" dirty="0" smtClean="0"/>
              <a:t/>
            </a:r>
            <a:br>
              <a:rPr lang="pt-BR" i="1" dirty="0" smtClean="0"/>
            </a:br>
            <a:r>
              <a:rPr lang="pt-BR" i="1" dirty="0" smtClean="0"/>
              <a:t>www.profnit.org.br</a:t>
            </a:r>
            <a:r>
              <a:rPr lang="pt-BR" dirty="0" smtClean="0"/>
              <a:t/>
            </a:r>
            <a:br>
              <a:rPr lang="pt-BR" dirty="0" smtClean="0"/>
            </a:br>
            <a:r>
              <a:rPr lang="pt-BR" dirty="0" smtClean="0"/>
              <a:t/>
            </a:r>
            <a:br>
              <a:rPr lang="pt-BR" dirty="0" smtClean="0"/>
            </a:br>
            <a:r>
              <a:rPr lang="pt-BR" dirty="0" smtClean="0"/>
              <a:t/>
            </a:r>
            <a:br>
              <a:rPr lang="pt-BR" dirty="0" smtClean="0"/>
            </a:br>
            <a:r>
              <a:rPr lang="pt-BR" dirty="0" smtClean="0"/>
              <a:t/>
            </a:r>
            <a:br>
              <a:rPr lang="pt-BR" dirty="0" smtClean="0"/>
            </a:br>
            <a:r>
              <a:rPr lang="pt-BR" dirty="0" smtClean="0"/>
              <a:t/>
            </a:r>
            <a:br>
              <a:rPr lang="pt-BR" dirty="0" smtClean="0"/>
            </a:br>
            <a:endParaRPr lang="pt-BR" dirty="0"/>
          </a:p>
        </p:txBody>
      </p:sp>
      <p:sp>
        <p:nvSpPr>
          <p:cNvPr id="3075" name="AutoShape 2" descr="Resultado de imagem para fortec logo"/>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pt-BR">
              <a:latin typeface="Calibri" pitchFamily="34" charset="0"/>
            </a:endParaRPr>
          </a:p>
        </p:txBody>
      </p:sp>
      <p:graphicFrame>
        <p:nvGraphicFramePr>
          <p:cNvPr id="7" name="Tabela 6"/>
          <p:cNvGraphicFramePr>
            <a:graphicFrameLocks noGrp="1"/>
          </p:cNvGraphicFramePr>
          <p:nvPr/>
        </p:nvGraphicFramePr>
        <p:xfrm>
          <a:off x="1000125" y="214313"/>
          <a:ext cx="7072362" cy="548640"/>
        </p:xfrm>
        <a:graphic>
          <a:graphicData uri="http://schemas.openxmlformats.org/drawingml/2006/table">
            <a:tbl>
              <a:tblPr/>
              <a:tblGrid>
                <a:gridCol w="595392">
                  <a:extLst>
                    <a:ext uri="{9D8B030D-6E8A-4147-A177-3AD203B41FA5}">
                      <a16:colId xmlns:a16="http://schemas.microsoft.com/office/drawing/2014/main" val="20000"/>
                    </a:ext>
                  </a:extLst>
                </a:gridCol>
                <a:gridCol w="6476970">
                  <a:extLst>
                    <a:ext uri="{9D8B030D-6E8A-4147-A177-3AD203B41FA5}">
                      <a16:colId xmlns:a16="http://schemas.microsoft.com/office/drawing/2014/main" val="20001"/>
                    </a:ext>
                  </a:extLst>
                </a:gridCol>
              </a:tblGrid>
              <a:tr h="0">
                <a:tc>
                  <a:txBody>
                    <a:bodyPr/>
                    <a:lstStyle/>
                    <a:p>
                      <a:pPr algn="ctr">
                        <a:spcAft>
                          <a:spcPts val="0"/>
                        </a:spcAft>
                        <a:tabLst>
                          <a:tab pos="2700020" algn="ctr"/>
                          <a:tab pos="5400040" algn="r"/>
                        </a:tabLst>
                      </a:pPr>
                      <a:endParaRPr lang="pt-BR" sz="1400">
                        <a:latin typeface="Times New Roman"/>
                        <a:ea typeface="Calibri"/>
                        <a:cs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tabLst>
                          <a:tab pos="2700020" algn="ctr"/>
                          <a:tab pos="5400040" algn="r"/>
                        </a:tabLst>
                      </a:pPr>
                      <a:r>
                        <a:rPr lang="pt-BR" sz="1800" dirty="0">
                          <a:latin typeface="Times New Roman"/>
                          <a:ea typeface="Calibri"/>
                          <a:cs typeface="Times New Roman"/>
                        </a:rPr>
                        <a:t>PROFNIT - Mestrado Profissional em REDE NACIONAL</a:t>
                      </a:r>
                      <a:endParaRPr lang="pt-BR" sz="2400" dirty="0">
                        <a:latin typeface="Calibri"/>
                        <a:ea typeface="Calibri"/>
                        <a:cs typeface="Times New Roman"/>
                      </a:endParaRPr>
                    </a:p>
                    <a:p>
                      <a:pPr algn="ctr">
                        <a:spcAft>
                          <a:spcPts val="0"/>
                        </a:spcAft>
                        <a:tabLst>
                          <a:tab pos="2700020" algn="ctr"/>
                          <a:tab pos="5400040" algn="r"/>
                        </a:tabLst>
                      </a:pPr>
                      <a:r>
                        <a:rPr lang="pt-BR" sz="1800" dirty="0">
                          <a:latin typeface="Times New Roman"/>
                          <a:ea typeface="Calibri"/>
                          <a:cs typeface="Times New Roman"/>
                        </a:rPr>
                        <a:t>Propriedade Intelectual e Transferência de Tecnologia para Inovação</a:t>
                      </a:r>
                      <a:endParaRPr lang="pt-BR" sz="2400" dirty="0">
                        <a:latin typeface="Calibri"/>
                        <a:ea typeface="Calibri"/>
                        <a:cs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pic>
        <p:nvPicPr>
          <p:cNvPr id="3080" name="Imagem 0" descr="Photo 12-11-15 15 09 30.png"/>
          <p:cNvPicPr>
            <a:picLocks noChangeAspect="1" noChangeArrowheads="1"/>
          </p:cNvPicPr>
          <p:nvPr/>
        </p:nvPicPr>
        <p:blipFill>
          <a:blip r:embed="rId2"/>
          <a:srcRect l="30656" t="21550" r="34509" b="43289"/>
          <a:stretch>
            <a:fillRect/>
          </a:stretch>
        </p:blipFill>
        <p:spPr bwMode="auto">
          <a:xfrm>
            <a:off x="214313" y="142875"/>
            <a:ext cx="714375" cy="7334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portalfortec.com/imagens/apoio/inpilogo.png">
            <a:hlinkClick r:id="rId2"/>
          </p:cNvPr>
          <p:cNvPicPr>
            <a:picLocks noChangeAspect="1" noChangeArrowheads="1"/>
          </p:cNvPicPr>
          <p:nvPr/>
        </p:nvPicPr>
        <p:blipFill>
          <a:blip r:embed="rId3"/>
          <a:srcRect/>
          <a:stretch>
            <a:fillRect/>
          </a:stretch>
        </p:blipFill>
        <p:spPr bwMode="auto">
          <a:xfrm>
            <a:off x="130175" y="-15019338"/>
            <a:ext cx="11430000" cy="3409950"/>
          </a:xfrm>
          <a:prstGeom prst="rect">
            <a:avLst/>
          </a:prstGeom>
          <a:noFill/>
          <a:ln w="9525">
            <a:noFill/>
            <a:miter lim="800000"/>
            <a:headEnd/>
            <a:tailEnd/>
          </a:ln>
        </p:spPr>
      </p:pic>
      <p:graphicFrame>
        <p:nvGraphicFramePr>
          <p:cNvPr id="4" name="Tabela 3"/>
          <p:cNvGraphicFramePr>
            <a:graphicFrameLocks noGrp="1"/>
          </p:cNvGraphicFramePr>
          <p:nvPr/>
        </p:nvGraphicFramePr>
        <p:xfrm>
          <a:off x="428625" y="1000125"/>
          <a:ext cx="3084008" cy="4937760"/>
        </p:xfrm>
        <a:graphic>
          <a:graphicData uri="http://schemas.openxmlformats.org/drawingml/2006/table">
            <a:tbl>
              <a:tblPr/>
              <a:tblGrid>
                <a:gridCol w="1571636">
                  <a:extLst>
                    <a:ext uri="{9D8B030D-6E8A-4147-A177-3AD203B41FA5}">
                      <a16:colId xmlns:a16="http://schemas.microsoft.com/office/drawing/2014/main" val="20000"/>
                    </a:ext>
                  </a:extLst>
                </a:gridCol>
                <a:gridCol w="1512372">
                  <a:extLst>
                    <a:ext uri="{9D8B030D-6E8A-4147-A177-3AD203B41FA5}">
                      <a16:colId xmlns:a16="http://schemas.microsoft.com/office/drawing/2014/main" val="20001"/>
                    </a:ext>
                  </a:extLst>
                </a:gridCol>
              </a:tblGrid>
              <a:tr h="219676">
                <a:tc>
                  <a:txBody>
                    <a:bodyPr/>
                    <a:lstStyle/>
                    <a:p>
                      <a:pPr algn="just">
                        <a:spcBef>
                          <a:spcPts val="200"/>
                        </a:spcBef>
                        <a:spcAft>
                          <a:spcPts val="200"/>
                        </a:spcAft>
                      </a:pPr>
                      <a:r>
                        <a:rPr lang="pt-BR" sz="1800" b="1" dirty="0">
                          <a:latin typeface="Times New Roman"/>
                          <a:ea typeface="Times New Roman"/>
                          <a:cs typeface="Times New Roman"/>
                        </a:rPr>
                        <a:t>Instituição Associada</a:t>
                      </a:r>
                      <a:endParaRPr lang="pt-BR" sz="1800" dirty="0">
                        <a:latin typeface="Times New Roman"/>
                        <a:ea typeface="Times New Roman"/>
                        <a:cs typeface="Times New Roman"/>
                      </a:endParaRPr>
                    </a:p>
                  </a:txBody>
                  <a:tcPr marL="26697" marR="266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200"/>
                        </a:spcBef>
                        <a:spcAft>
                          <a:spcPts val="200"/>
                        </a:spcAft>
                      </a:pPr>
                      <a:r>
                        <a:rPr lang="pt-BR" sz="1800" b="1" dirty="0">
                          <a:latin typeface="Times New Roman"/>
                          <a:ea typeface="Times New Roman"/>
                          <a:cs typeface="Times New Roman"/>
                        </a:rPr>
                        <a:t>Instituições de Origem dos docentes</a:t>
                      </a:r>
                      <a:endParaRPr lang="pt-BR" sz="1800" dirty="0">
                        <a:latin typeface="Times New Roman"/>
                        <a:ea typeface="Times New Roman"/>
                        <a:cs typeface="Times New Roman"/>
                      </a:endParaRPr>
                    </a:p>
                  </a:txBody>
                  <a:tcPr marL="26697" marR="2669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09838">
                <a:tc rowSpan="2">
                  <a:txBody>
                    <a:bodyPr/>
                    <a:lstStyle/>
                    <a:p>
                      <a:pPr algn="just">
                        <a:spcBef>
                          <a:spcPts val="200"/>
                        </a:spcBef>
                        <a:spcAft>
                          <a:spcPts val="200"/>
                        </a:spcAft>
                      </a:pPr>
                      <a:r>
                        <a:rPr lang="pt-BR" sz="1800">
                          <a:latin typeface="Times New Roman"/>
                          <a:ea typeface="Times New Roman"/>
                          <a:cs typeface="Times New Roman"/>
                        </a:rPr>
                        <a:t>IFBA</a:t>
                      </a:r>
                    </a:p>
                  </a:txBody>
                  <a:tcPr marL="26697" marR="266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200"/>
                        </a:spcBef>
                        <a:spcAft>
                          <a:spcPts val="200"/>
                        </a:spcAft>
                      </a:pPr>
                      <a:r>
                        <a:rPr lang="pt-BR" sz="1800">
                          <a:latin typeface="Times New Roman"/>
                          <a:ea typeface="Times New Roman"/>
                          <a:cs typeface="Times New Roman"/>
                        </a:rPr>
                        <a:t>EBMSP</a:t>
                      </a:r>
                    </a:p>
                  </a:txBody>
                  <a:tcPr marL="26697" marR="2669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09838">
                <a:tc vMerge="1">
                  <a:txBody>
                    <a:bodyPr/>
                    <a:lstStyle/>
                    <a:p>
                      <a:endParaRPr lang="pt-BR"/>
                    </a:p>
                  </a:txBody>
                  <a:tcPr/>
                </a:tc>
                <a:tc>
                  <a:txBody>
                    <a:bodyPr/>
                    <a:lstStyle/>
                    <a:p>
                      <a:pPr algn="just">
                        <a:spcBef>
                          <a:spcPts val="200"/>
                        </a:spcBef>
                        <a:spcAft>
                          <a:spcPts val="200"/>
                        </a:spcAft>
                      </a:pPr>
                      <a:r>
                        <a:rPr lang="pt-BR" sz="1800">
                          <a:latin typeface="Times New Roman"/>
                          <a:ea typeface="Times New Roman"/>
                          <a:cs typeface="Times New Roman"/>
                        </a:rPr>
                        <a:t>IFBA</a:t>
                      </a:r>
                    </a:p>
                  </a:txBody>
                  <a:tcPr marL="26697" marR="2669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09838">
                <a:tc rowSpan="3">
                  <a:txBody>
                    <a:bodyPr/>
                    <a:lstStyle/>
                    <a:p>
                      <a:pPr algn="just">
                        <a:spcBef>
                          <a:spcPts val="200"/>
                        </a:spcBef>
                        <a:spcAft>
                          <a:spcPts val="200"/>
                        </a:spcAft>
                      </a:pPr>
                      <a:r>
                        <a:rPr lang="pt-BR" sz="1800">
                          <a:latin typeface="Times New Roman"/>
                          <a:ea typeface="Times New Roman"/>
                          <a:cs typeface="Times New Roman"/>
                        </a:rPr>
                        <a:t>IFCE</a:t>
                      </a:r>
                    </a:p>
                  </a:txBody>
                  <a:tcPr marL="26697" marR="266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200"/>
                        </a:spcBef>
                        <a:spcAft>
                          <a:spcPts val="200"/>
                        </a:spcAft>
                      </a:pPr>
                      <a:r>
                        <a:rPr lang="pt-BR" sz="1800">
                          <a:latin typeface="Times New Roman"/>
                          <a:ea typeface="Times New Roman"/>
                          <a:cs typeface="Times New Roman"/>
                        </a:rPr>
                        <a:t>IFCE</a:t>
                      </a:r>
                    </a:p>
                  </a:txBody>
                  <a:tcPr marL="26697" marR="2669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09838">
                <a:tc vMerge="1">
                  <a:txBody>
                    <a:bodyPr/>
                    <a:lstStyle/>
                    <a:p>
                      <a:endParaRPr lang="pt-BR"/>
                    </a:p>
                  </a:txBody>
                  <a:tcPr/>
                </a:tc>
                <a:tc>
                  <a:txBody>
                    <a:bodyPr/>
                    <a:lstStyle/>
                    <a:p>
                      <a:pPr algn="just">
                        <a:spcBef>
                          <a:spcPts val="200"/>
                        </a:spcBef>
                        <a:spcAft>
                          <a:spcPts val="200"/>
                        </a:spcAft>
                      </a:pPr>
                      <a:r>
                        <a:rPr lang="pt-BR" sz="1800">
                          <a:latin typeface="Times New Roman"/>
                          <a:ea typeface="Times New Roman"/>
                          <a:cs typeface="Times New Roman"/>
                        </a:rPr>
                        <a:t>INTA</a:t>
                      </a:r>
                    </a:p>
                  </a:txBody>
                  <a:tcPr marL="26697" marR="2669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09838">
                <a:tc vMerge="1">
                  <a:txBody>
                    <a:bodyPr/>
                    <a:lstStyle/>
                    <a:p>
                      <a:endParaRPr lang="pt-BR"/>
                    </a:p>
                  </a:txBody>
                  <a:tcPr/>
                </a:tc>
                <a:tc>
                  <a:txBody>
                    <a:bodyPr/>
                    <a:lstStyle/>
                    <a:p>
                      <a:pPr algn="just">
                        <a:spcBef>
                          <a:spcPts val="200"/>
                        </a:spcBef>
                        <a:spcAft>
                          <a:spcPts val="200"/>
                        </a:spcAft>
                      </a:pPr>
                      <a:r>
                        <a:rPr lang="pt-BR" sz="1800">
                          <a:latin typeface="Times New Roman"/>
                          <a:ea typeface="Times New Roman"/>
                          <a:cs typeface="Times New Roman"/>
                        </a:rPr>
                        <a:t>PADETEC</a:t>
                      </a:r>
                    </a:p>
                  </a:txBody>
                  <a:tcPr marL="26697" marR="2669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09838">
                <a:tc>
                  <a:txBody>
                    <a:bodyPr/>
                    <a:lstStyle/>
                    <a:p>
                      <a:pPr algn="just">
                        <a:spcBef>
                          <a:spcPts val="200"/>
                        </a:spcBef>
                        <a:spcAft>
                          <a:spcPts val="200"/>
                        </a:spcAft>
                      </a:pPr>
                      <a:r>
                        <a:rPr lang="pt-BR" sz="1800">
                          <a:latin typeface="Times New Roman"/>
                          <a:ea typeface="Times New Roman"/>
                          <a:cs typeface="Times New Roman"/>
                        </a:rPr>
                        <a:t>UEM</a:t>
                      </a:r>
                    </a:p>
                  </a:txBody>
                  <a:tcPr marL="26697" marR="266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200"/>
                        </a:spcBef>
                        <a:spcAft>
                          <a:spcPts val="200"/>
                        </a:spcAft>
                      </a:pPr>
                      <a:r>
                        <a:rPr lang="pt-BR" sz="1800">
                          <a:latin typeface="Times New Roman"/>
                          <a:ea typeface="Times New Roman"/>
                          <a:cs typeface="Times New Roman"/>
                        </a:rPr>
                        <a:t>UEM</a:t>
                      </a:r>
                    </a:p>
                  </a:txBody>
                  <a:tcPr marL="26697" marR="2669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09838">
                <a:tc rowSpan="4">
                  <a:txBody>
                    <a:bodyPr/>
                    <a:lstStyle/>
                    <a:p>
                      <a:pPr algn="just">
                        <a:spcBef>
                          <a:spcPts val="200"/>
                        </a:spcBef>
                        <a:spcAft>
                          <a:spcPts val="200"/>
                        </a:spcAft>
                      </a:pPr>
                      <a:r>
                        <a:rPr lang="pt-BR" sz="1800">
                          <a:latin typeface="Times New Roman"/>
                          <a:ea typeface="Times New Roman"/>
                          <a:cs typeface="Times New Roman"/>
                        </a:rPr>
                        <a:t>UESC</a:t>
                      </a:r>
                    </a:p>
                  </a:txBody>
                  <a:tcPr marL="26697" marR="266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200"/>
                        </a:spcBef>
                        <a:spcAft>
                          <a:spcPts val="200"/>
                        </a:spcAft>
                      </a:pPr>
                      <a:r>
                        <a:rPr lang="pt-BR" sz="1800">
                          <a:latin typeface="Times New Roman"/>
                          <a:ea typeface="Times New Roman"/>
                          <a:cs typeface="Times New Roman"/>
                        </a:rPr>
                        <a:t>UESB</a:t>
                      </a:r>
                    </a:p>
                  </a:txBody>
                  <a:tcPr marL="26697" marR="2669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09838">
                <a:tc vMerge="1">
                  <a:txBody>
                    <a:bodyPr/>
                    <a:lstStyle/>
                    <a:p>
                      <a:endParaRPr lang="pt-BR"/>
                    </a:p>
                  </a:txBody>
                  <a:tcPr/>
                </a:tc>
                <a:tc>
                  <a:txBody>
                    <a:bodyPr/>
                    <a:lstStyle/>
                    <a:p>
                      <a:pPr algn="just">
                        <a:spcBef>
                          <a:spcPts val="200"/>
                        </a:spcBef>
                        <a:spcAft>
                          <a:spcPts val="200"/>
                        </a:spcAft>
                      </a:pPr>
                      <a:r>
                        <a:rPr lang="pt-BR" sz="1800">
                          <a:latin typeface="Times New Roman"/>
                          <a:ea typeface="Times New Roman"/>
                          <a:cs typeface="Times New Roman"/>
                        </a:rPr>
                        <a:t>UESC</a:t>
                      </a:r>
                    </a:p>
                  </a:txBody>
                  <a:tcPr marL="26697" marR="2669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109838">
                <a:tc vMerge="1">
                  <a:txBody>
                    <a:bodyPr/>
                    <a:lstStyle/>
                    <a:p>
                      <a:endParaRPr lang="pt-BR"/>
                    </a:p>
                  </a:txBody>
                  <a:tcPr/>
                </a:tc>
                <a:tc>
                  <a:txBody>
                    <a:bodyPr/>
                    <a:lstStyle/>
                    <a:p>
                      <a:pPr algn="just">
                        <a:spcBef>
                          <a:spcPts val="200"/>
                        </a:spcBef>
                        <a:spcAft>
                          <a:spcPts val="200"/>
                        </a:spcAft>
                      </a:pPr>
                      <a:r>
                        <a:rPr lang="pt-BR" sz="1800">
                          <a:latin typeface="Times New Roman"/>
                          <a:ea typeface="Times New Roman"/>
                          <a:cs typeface="Times New Roman"/>
                        </a:rPr>
                        <a:t>UFRB</a:t>
                      </a:r>
                    </a:p>
                  </a:txBody>
                  <a:tcPr marL="26697" marR="2669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109838">
                <a:tc vMerge="1">
                  <a:txBody>
                    <a:bodyPr/>
                    <a:lstStyle/>
                    <a:p>
                      <a:endParaRPr lang="pt-BR"/>
                    </a:p>
                  </a:txBody>
                  <a:tcPr/>
                </a:tc>
                <a:tc>
                  <a:txBody>
                    <a:bodyPr/>
                    <a:lstStyle/>
                    <a:p>
                      <a:pPr algn="just">
                        <a:spcBef>
                          <a:spcPts val="200"/>
                        </a:spcBef>
                        <a:spcAft>
                          <a:spcPts val="200"/>
                        </a:spcAft>
                      </a:pPr>
                      <a:r>
                        <a:rPr lang="pt-BR" sz="1800">
                          <a:latin typeface="Times New Roman"/>
                          <a:ea typeface="Times New Roman"/>
                          <a:cs typeface="Times New Roman"/>
                        </a:rPr>
                        <a:t>UFSB</a:t>
                      </a:r>
                    </a:p>
                  </a:txBody>
                  <a:tcPr marL="26697" marR="2669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109838">
                <a:tc>
                  <a:txBody>
                    <a:bodyPr/>
                    <a:lstStyle/>
                    <a:p>
                      <a:pPr algn="just">
                        <a:spcBef>
                          <a:spcPts val="200"/>
                        </a:spcBef>
                        <a:spcAft>
                          <a:spcPts val="200"/>
                        </a:spcAft>
                      </a:pPr>
                      <a:r>
                        <a:rPr lang="pt-BR" sz="1800" dirty="0">
                          <a:solidFill>
                            <a:schemeClr val="tx1"/>
                          </a:solidFill>
                          <a:latin typeface="Times New Roman"/>
                          <a:ea typeface="Times New Roman"/>
                          <a:cs typeface="Times New Roman"/>
                        </a:rPr>
                        <a:t>UFAL</a:t>
                      </a:r>
                    </a:p>
                  </a:txBody>
                  <a:tcPr marL="26697" marR="266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200"/>
                        </a:spcBef>
                        <a:spcAft>
                          <a:spcPts val="200"/>
                        </a:spcAft>
                      </a:pPr>
                      <a:r>
                        <a:rPr lang="pt-BR" sz="1800" dirty="0">
                          <a:solidFill>
                            <a:schemeClr val="tx1"/>
                          </a:solidFill>
                          <a:latin typeface="Times New Roman"/>
                          <a:ea typeface="Times New Roman"/>
                          <a:cs typeface="Times New Roman"/>
                        </a:rPr>
                        <a:t>UFAL</a:t>
                      </a:r>
                    </a:p>
                  </a:txBody>
                  <a:tcPr marL="26697" marR="2669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109838">
                <a:tc rowSpan="4">
                  <a:txBody>
                    <a:bodyPr/>
                    <a:lstStyle/>
                    <a:p>
                      <a:pPr algn="just">
                        <a:spcBef>
                          <a:spcPts val="200"/>
                        </a:spcBef>
                        <a:spcAft>
                          <a:spcPts val="200"/>
                        </a:spcAft>
                      </a:pPr>
                      <a:r>
                        <a:rPr lang="pt-BR" sz="1800" dirty="0">
                          <a:latin typeface="Times New Roman"/>
                          <a:ea typeface="Times New Roman"/>
                          <a:cs typeface="Times New Roman"/>
                        </a:rPr>
                        <a:t>UFBA</a:t>
                      </a:r>
                    </a:p>
                  </a:txBody>
                  <a:tcPr marL="26697" marR="266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200"/>
                        </a:spcBef>
                        <a:spcAft>
                          <a:spcPts val="200"/>
                        </a:spcAft>
                      </a:pPr>
                      <a:r>
                        <a:rPr lang="pt-BR" sz="1800">
                          <a:latin typeface="Times New Roman"/>
                          <a:ea typeface="Times New Roman"/>
                          <a:cs typeface="Times New Roman"/>
                        </a:rPr>
                        <a:t>FIOCRUZ/BA</a:t>
                      </a:r>
                    </a:p>
                  </a:txBody>
                  <a:tcPr marL="26697" marR="2669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109838">
                <a:tc vMerge="1">
                  <a:txBody>
                    <a:bodyPr/>
                    <a:lstStyle/>
                    <a:p>
                      <a:endParaRPr lang="pt-BR"/>
                    </a:p>
                  </a:txBody>
                  <a:tcPr/>
                </a:tc>
                <a:tc>
                  <a:txBody>
                    <a:bodyPr/>
                    <a:lstStyle/>
                    <a:p>
                      <a:pPr algn="just">
                        <a:spcBef>
                          <a:spcPts val="200"/>
                        </a:spcBef>
                        <a:spcAft>
                          <a:spcPts val="200"/>
                        </a:spcAft>
                      </a:pPr>
                      <a:r>
                        <a:rPr lang="pt-BR" sz="1800">
                          <a:latin typeface="Times New Roman"/>
                          <a:ea typeface="Times New Roman"/>
                          <a:cs typeface="Times New Roman"/>
                        </a:rPr>
                        <a:t>UCSAL</a:t>
                      </a:r>
                    </a:p>
                  </a:txBody>
                  <a:tcPr marL="26697" marR="2669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109838">
                <a:tc vMerge="1">
                  <a:txBody>
                    <a:bodyPr/>
                    <a:lstStyle/>
                    <a:p>
                      <a:endParaRPr lang="pt-BR"/>
                    </a:p>
                  </a:txBody>
                  <a:tcPr/>
                </a:tc>
                <a:tc>
                  <a:txBody>
                    <a:bodyPr/>
                    <a:lstStyle/>
                    <a:p>
                      <a:pPr algn="just">
                        <a:spcBef>
                          <a:spcPts val="200"/>
                        </a:spcBef>
                        <a:spcAft>
                          <a:spcPts val="200"/>
                        </a:spcAft>
                      </a:pPr>
                      <a:r>
                        <a:rPr lang="pt-BR" sz="1800">
                          <a:latin typeface="Times New Roman"/>
                          <a:ea typeface="Times New Roman"/>
                          <a:cs typeface="Times New Roman"/>
                        </a:rPr>
                        <a:t>UFBA</a:t>
                      </a:r>
                    </a:p>
                  </a:txBody>
                  <a:tcPr marL="26697" marR="2669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109838">
                <a:tc vMerge="1">
                  <a:txBody>
                    <a:bodyPr/>
                    <a:lstStyle/>
                    <a:p>
                      <a:endParaRPr lang="pt-BR"/>
                    </a:p>
                  </a:txBody>
                  <a:tcPr/>
                </a:tc>
                <a:tc>
                  <a:txBody>
                    <a:bodyPr/>
                    <a:lstStyle/>
                    <a:p>
                      <a:pPr algn="just">
                        <a:spcBef>
                          <a:spcPts val="200"/>
                        </a:spcBef>
                        <a:spcAft>
                          <a:spcPts val="200"/>
                        </a:spcAft>
                      </a:pPr>
                      <a:r>
                        <a:rPr lang="pt-BR" sz="1800" dirty="0">
                          <a:latin typeface="Times New Roman"/>
                          <a:ea typeface="Times New Roman"/>
                          <a:cs typeface="Times New Roman"/>
                        </a:rPr>
                        <a:t>UNEB</a:t>
                      </a:r>
                    </a:p>
                  </a:txBody>
                  <a:tcPr marL="26697" marR="2669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bl>
          </a:graphicData>
        </a:graphic>
      </p:graphicFrame>
      <p:sp>
        <p:nvSpPr>
          <p:cNvPr id="5" name="Título 1"/>
          <p:cNvSpPr txBox="1">
            <a:spLocks/>
          </p:cNvSpPr>
          <p:nvPr/>
        </p:nvSpPr>
        <p:spPr>
          <a:xfrm>
            <a:off x="0" y="0"/>
            <a:ext cx="9144000" cy="633413"/>
          </a:xfrm>
          <a:prstGeom prst="rect">
            <a:avLst/>
          </a:prstGeom>
        </p:spPr>
        <p:txBody>
          <a:bodyPr anchor="ctr"/>
          <a:lstStyle/>
          <a:p>
            <a:pPr algn="ctr" fontAlgn="auto">
              <a:spcAft>
                <a:spcPts val="0"/>
              </a:spcAft>
              <a:defRPr/>
            </a:pPr>
            <a:r>
              <a:rPr lang="pt-BR" sz="4400" dirty="0">
                <a:latin typeface="+mj-lt"/>
                <a:ea typeface="+mj-ea"/>
                <a:cs typeface="+mj-cs"/>
              </a:rPr>
              <a:t>Instituições </a:t>
            </a:r>
            <a:r>
              <a:rPr lang="pt-BR" sz="4400" dirty="0" smtClean="0">
                <a:latin typeface="+mj-lt"/>
                <a:ea typeface="+mj-ea"/>
                <a:cs typeface="+mj-cs"/>
              </a:rPr>
              <a:t>Participantes</a:t>
            </a:r>
            <a:endParaRPr lang="pt-BR" sz="4400" dirty="0">
              <a:latin typeface="+mj-lt"/>
              <a:ea typeface="+mj-ea"/>
              <a:cs typeface="+mj-cs"/>
            </a:endParaRPr>
          </a:p>
        </p:txBody>
      </p:sp>
      <p:graphicFrame>
        <p:nvGraphicFramePr>
          <p:cNvPr id="6" name="Tabela 5"/>
          <p:cNvGraphicFramePr>
            <a:graphicFrameLocks noGrp="1"/>
          </p:cNvGraphicFramePr>
          <p:nvPr/>
        </p:nvGraphicFramePr>
        <p:xfrm>
          <a:off x="4714875" y="928668"/>
          <a:ext cx="4000528" cy="5486420"/>
        </p:xfrm>
        <a:graphic>
          <a:graphicData uri="http://schemas.openxmlformats.org/drawingml/2006/table">
            <a:tbl>
              <a:tblPr/>
              <a:tblGrid>
                <a:gridCol w="2038702">
                  <a:extLst>
                    <a:ext uri="{9D8B030D-6E8A-4147-A177-3AD203B41FA5}">
                      <a16:colId xmlns:a16="http://schemas.microsoft.com/office/drawing/2014/main" val="20000"/>
                    </a:ext>
                  </a:extLst>
                </a:gridCol>
                <a:gridCol w="1961826">
                  <a:extLst>
                    <a:ext uri="{9D8B030D-6E8A-4147-A177-3AD203B41FA5}">
                      <a16:colId xmlns:a16="http://schemas.microsoft.com/office/drawing/2014/main" val="20001"/>
                    </a:ext>
                  </a:extLst>
                </a:gridCol>
              </a:tblGrid>
              <a:tr h="274321">
                <a:tc rowSpan="4">
                  <a:txBody>
                    <a:bodyPr/>
                    <a:lstStyle/>
                    <a:p>
                      <a:pPr algn="just">
                        <a:spcBef>
                          <a:spcPts val="200"/>
                        </a:spcBef>
                        <a:spcAft>
                          <a:spcPts val="200"/>
                        </a:spcAft>
                      </a:pPr>
                      <a:r>
                        <a:rPr lang="pt-BR" sz="1800" dirty="0">
                          <a:latin typeface="Times New Roman"/>
                          <a:ea typeface="Times New Roman"/>
                          <a:cs typeface="Times New Roman"/>
                        </a:rPr>
                        <a:t>UFPE</a:t>
                      </a:r>
                    </a:p>
                  </a:txBody>
                  <a:tcPr marL="26697" marR="266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200"/>
                        </a:spcBef>
                        <a:spcAft>
                          <a:spcPts val="200"/>
                        </a:spcAft>
                      </a:pPr>
                      <a:r>
                        <a:rPr lang="pt-BR" sz="1800" dirty="0">
                          <a:latin typeface="Times New Roman"/>
                          <a:ea typeface="Times New Roman"/>
                          <a:cs typeface="Times New Roman"/>
                        </a:rPr>
                        <a:t>IFSERTÃO - PE</a:t>
                      </a:r>
                    </a:p>
                  </a:txBody>
                  <a:tcPr marL="26697" marR="2669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74321">
                <a:tc vMerge="1">
                  <a:txBody>
                    <a:bodyPr/>
                    <a:lstStyle/>
                    <a:p>
                      <a:endParaRPr lang="pt-BR"/>
                    </a:p>
                  </a:txBody>
                  <a:tcPr/>
                </a:tc>
                <a:tc>
                  <a:txBody>
                    <a:bodyPr/>
                    <a:lstStyle/>
                    <a:p>
                      <a:pPr algn="just">
                        <a:spcBef>
                          <a:spcPts val="200"/>
                        </a:spcBef>
                        <a:spcAft>
                          <a:spcPts val="200"/>
                        </a:spcAft>
                      </a:pPr>
                      <a:r>
                        <a:rPr lang="pt-BR" sz="1800" dirty="0">
                          <a:latin typeface="Times New Roman"/>
                          <a:ea typeface="Times New Roman"/>
                          <a:cs typeface="Times New Roman"/>
                        </a:rPr>
                        <a:t>UEPB</a:t>
                      </a:r>
                    </a:p>
                  </a:txBody>
                  <a:tcPr marL="26697" marR="2669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74321">
                <a:tc vMerge="1">
                  <a:txBody>
                    <a:bodyPr/>
                    <a:lstStyle/>
                    <a:p>
                      <a:endParaRPr lang="pt-BR"/>
                    </a:p>
                  </a:txBody>
                  <a:tcPr/>
                </a:tc>
                <a:tc>
                  <a:txBody>
                    <a:bodyPr/>
                    <a:lstStyle/>
                    <a:p>
                      <a:pPr algn="just">
                        <a:spcBef>
                          <a:spcPts val="200"/>
                        </a:spcBef>
                        <a:spcAft>
                          <a:spcPts val="200"/>
                        </a:spcAft>
                      </a:pPr>
                      <a:r>
                        <a:rPr lang="pt-BR" sz="1800" dirty="0">
                          <a:latin typeface="Times New Roman"/>
                          <a:ea typeface="Times New Roman"/>
                          <a:cs typeface="Times New Roman"/>
                        </a:rPr>
                        <a:t>UFPE</a:t>
                      </a:r>
                    </a:p>
                  </a:txBody>
                  <a:tcPr marL="26697" marR="2669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74321">
                <a:tc vMerge="1">
                  <a:txBody>
                    <a:bodyPr/>
                    <a:lstStyle/>
                    <a:p>
                      <a:endParaRPr lang="pt-BR"/>
                    </a:p>
                  </a:txBody>
                  <a:tcPr/>
                </a:tc>
                <a:tc>
                  <a:txBody>
                    <a:bodyPr/>
                    <a:lstStyle/>
                    <a:p>
                      <a:pPr algn="just">
                        <a:spcBef>
                          <a:spcPts val="200"/>
                        </a:spcBef>
                        <a:spcAft>
                          <a:spcPts val="200"/>
                        </a:spcAft>
                      </a:pPr>
                      <a:r>
                        <a:rPr lang="pt-BR" sz="1800" dirty="0" err="1">
                          <a:latin typeface="Times New Roman"/>
                          <a:ea typeface="Times New Roman"/>
                          <a:cs typeface="Times New Roman"/>
                        </a:rPr>
                        <a:t>Univasf</a:t>
                      </a:r>
                      <a:endParaRPr lang="pt-BR" sz="1800" dirty="0">
                        <a:latin typeface="Times New Roman"/>
                        <a:ea typeface="Times New Roman"/>
                        <a:cs typeface="Times New Roman"/>
                      </a:endParaRPr>
                    </a:p>
                  </a:txBody>
                  <a:tcPr marL="26697" marR="2669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74321">
                <a:tc rowSpan="5">
                  <a:txBody>
                    <a:bodyPr/>
                    <a:lstStyle/>
                    <a:p>
                      <a:pPr algn="just">
                        <a:spcBef>
                          <a:spcPts val="200"/>
                        </a:spcBef>
                        <a:spcAft>
                          <a:spcPts val="200"/>
                        </a:spcAft>
                      </a:pPr>
                      <a:r>
                        <a:rPr lang="pt-BR" sz="1800">
                          <a:latin typeface="Times New Roman"/>
                          <a:ea typeface="Times New Roman"/>
                          <a:cs typeface="Times New Roman"/>
                        </a:rPr>
                        <a:t>UFRJ</a:t>
                      </a:r>
                    </a:p>
                  </a:txBody>
                  <a:tcPr marL="26697" marR="266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200"/>
                        </a:spcBef>
                        <a:spcAft>
                          <a:spcPts val="200"/>
                        </a:spcAft>
                      </a:pPr>
                      <a:r>
                        <a:rPr lang="pt-BR" sz="1800">
                          <a:latin typeface="Times New Roman"/>
                          <a:ea typeface="Times New Roman"/>
                          <a:cs typeface="Times New Roman"/>
                        </a:rPr>
                        <a:t>CEFET-RJ</a:t>
                      </a:r>
                    </a:p>
                  </a:txBody>
                  <a:tcPr marL="26697" marR="2669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74321">
                <a:tc vMerge="1">
                  <a:txBody>
                    <a:bodyPr/>
                    <a:lstStyle/>
                    <a:p>
                      <a:endParaRPr lang="pt-BR"/>
                    </a:p>
                  </a:txBody>
                  <a:tcPr/>
                </a:tc>
                <a:tc>
                  <a:txBody>
                    <a:bodyPr/>
                    <a:lstStyle/>
                    <a:p>
                      <a:pPr algn="just">
                        <a:spcBef>
                          <a:spcPts val="200"/>
                        </a:spcBef>
                        <a:spcAft>
                          <a:spcPts val="200"/>
                        </a:spcAft>
                      </a:pPr>
                      <a:r>
                        <a:rPr lang="pt-BR" sz="1800">
                          <a:latin typeface="Times New Roman"/>
                          <a:ea typeface="Times New Roman"/>
                          <a:cs typeface="Times New Roman"/>
                        </a:rPr>
                        <a:t>INPI</a:t>
                      </a:r>
                    </a:p>
                  </a:txBody>
                  <a:tcPr marL="26697" marR="2669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74321">
                <a:tc vMerge="1">
                  <a:txBody>
                    <a:bodyPr/>
                    <a:lstStyle/>
                    <a:p>
                      <a:endParaRPr lang="pt-BR"/>
                    </a:p>
                  </a:txBody>
                  <a:tcPr/>
                </a:tc>
                <a:tc>
                  <a:txBody>
                    <a:bodyPr/>
                    <a:lstStyle/>
                    <a:p>
                      <a:pPr algn="just">
                        <a:spcBef>
                          <a:spcPts val="200"/>
                        </a:spcBef>
                        <a:spcAft>
                          <a:spcPts val="200"/>
                        </a:spcAft>
                      </a:pPr>
                      <a:r>
                        <a:rPr lang="pt-BR" sz="1800" dirty="0">
                          <a:latin typeface="Times New Roman"/>
                          <a:ea typeface="Times New Roman"/>
                          <a:cs typeface="Times New Roman"/>
                        </a:rPr>
                        <a:t>UEZO</a:t>
                      </a:r>
                    </a:p>
                  </a:txBody>
                  <a:tcPr marL="26697" marR="2669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74321">
                <a:tc vMerge="1">
                  <a:txBody>
                    <a:bodyPr/>
                    <a:lstStyle/>
                    <a:p>
                      <a:endParaRPr lang="pt-BR"/>
                    </a:p>
                  </a:txBody>
                  <a:tcPr/>
                </a:tc>
                <a:tc>
                  <a:txBody>
                    <a:bodyPr/>
                    <a:lstStyle/>
                    <a:p>
                      <a:pPr algn="just">
                        <a:spcBef>
                          <a:spcPts val="200"/>
                        </a:spcBef>
                        <a:spcAft>
                          <a:spcPts val="200"/>
                        </a:spcAft>
                      </a:pPr>
                      <a:r>
                        <a:rPr lang="pt-BR" sz="1800" dirty="0">
                          <a:latin typeface="Times New Roman"/>
                          <a:ea typeface="Times New Roman"/>
                          <a:cs typeface="Times New Roman"/>
                        </a:rPr>
                        <a:t>UFRJ</a:t>
                      </a:r>
                    </a:p>
                  </a:txBody>
                  <a:tcPr marL="26697" marR="2669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74321">
                <a:tc vMerge="1">
                  <a:txBody>
                    <a:bodyPr/>
                    <a:lstStyle/>
                    <a:p>
                      <a:endParaRPr lang="pt-BR"/>
                    </a:p>
                  </a:txBody>
                  <a:tcPr/>
                </a:tc>
                <a:tc>
                  <a:txBody>
                    <a:bodyPr/>
                    <a:lstStyle/>
                    <a:p>
                      <a:pPr algn="just">
                        <a:spcBef>
                          <a:spcPts val="200"/>
                        </a:spcBef>
                        <a:spcAft>
                          <a:spcPts val="200"/>
                        </a:spcAft>
                      </a:pPr>
                      <a:r>
                        <a:rPr lang="pt-BR" sz="1800">
                          <a:latin typeface="Times New Roman"/>
                          <a:ea typeface="Times New Roman"/>
                          <a:cs typeface="Times New Roman"/>
                        </a:rPr>
                        <a:t>UFRRJ</a:t>
                      </a:r>
                    </a:p>
                  </a:txBody>
                  <a:tcPr marL="26697" marR="2669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74321">
                <a:tc rowSpan="3">
                  <a:txBody>
                    <a:bodyPr/>
                    <a:lstStyle/>
                    <a:p>
                      <a:pPr algn="just">
                        <a:spcBef>
                          <a:spcPts val="200"/>
                        </a:spcBef>
                        <a:spcAft>
                          <a:spcPts val="200"/>
                        </a:spcAft>
                      </a:pPr>
                      <a:r>
                        <a:rPr lang="pt-BR" sz="1800">
                          <a:latin typeface="Times New Roman"/>
                          <a:ea typeface="Times New Roman"/>
                          <a:cs typeface="Times New Roman"/>
                        </a:rPr>
                        <a:t>UFRR</a:t>
                      </a:r>
                    </a:p>
                  </a:txBody>
                  <a:tcPr marL="26697" marR="266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200"/>
                        </a:spcBef>
                        <a:spcAft>
                          <a:spcPts val="200"/>
                        </a:spcAft>
                      </a:pPr>
                      <a:r>
                        <a:rPr lang="pt-BR" sz="1800">
                          <a:latin typeface="Times New Roman"/>
                          <a:ea typeface="Times New Roman"/>
                          <a:cs typeface="Times New Roman"/>
                        </a:rPr>
                        <a:t>EMBRAPA/RR</a:t>
                      </a:r>
                    </a:p>
                  </a:txBody>
                  <a:tcPr marL="26697" marR="2669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74321">
                <a:tc vMerge="1">
                  <a:txBody>
                    <a:bodyPr/>
                    <a:lstStyle/>
                    <a:p>
                      <a:endParaRPr lang="pt-BR"/>
                    </a:p>
                  </a:txBody>
                  <a:tcPr/>
                </a:tc>
                <a:tc>
                  <a:txBody>
                    <a:bodyPr/>
                    <a:lstStyle/>
                    <a:p>
                      <a:pPr algn="just">
                        <a:spcBef>
                          <a:spcPts val="200"/>
                        </a:spcBef>
                        <a:spcAft>
                          <a:spcPts val="200"/>
                        </a:spcAft>
                      </a:pPr>
                      <a:r>
                        <a:rPr lang="pt-BR" sz="1800" dirty="0">
                          <a:latin typeface="Times New Roman"/>
                          <a:ea typeface="Times New Roman"/>
                          <a:cs typeface="Times New Roman"/>
                        </a:rPr>
                        <a:t>UFAM</a:t>
                      </a:r>
                    </a:p>
                  </a:txBody>
                  <a:tcPr marL="26697" marR="2669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74321">
                <a:tc vMerge="1">
                  <a:txBody>
                    <a:bodyPr/>
                    <a:lstStyle/>
                    <a:p>
                      <a:endParaRPr lang="pt-BR"/>
                    </a:p>
                  </a:txBody>
                  <a:tcPr/>
                </a:tc>
                <a:tc>
                  <a:txBody>
                    <a:bodyPr/>
                    <a:lstStyle/>
                    <a:p>
                      <a:pPr algn="just">
                        <a:spcBef>
                          <a:spcPts val="200"/>
                        </a:spcBef>
                        <a:spcAft>
                          <a:spcPts val="200"/>
                        </a:spcAft>
                      </a:pPr>
                      <a:r>
                        <a:rPr lang="pt-BR" sz="1800">
                          <a:latin typeface="Times New Roman"/>
                          <a:ea typeface="Times New Roman"/>
                          <a:cs typeface="Times New Roman"/>
                        </a:rPr>
                        <a:t>UFRR</a:t>
                      </a:r>
                    </a:p>
                  </a:txBody>
                  <a:tcPr marL="26697" marR="2669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274321">
                <a:tc rowSpan="3">
                  <a:txBody>
                    <a:bodyPr/>
                    <a:lstStyle/>
                    <a:p>
                      <a:pPr algn="just">
                        <a:spcBef>
                          <a:spcPts val="200"/>
                        </a:spcBef>
                        <a:spcAft>
                          <a:spcPts val="200"/>
                        </a:spcAft>
                      </a:pPr>
                      <a:r>
                        <a:rPr lang="pt-BR" sz="1800">
                          <a:latin typeface="Times New Roman"/>
                          <a:ea typeface="Times New Roman"/>
                          <a:cs typeface="Times New Roman"/>
                        </a:rPr>
                        <a:t>UFSC</a:t>
                      </a:r>
                    </a:p>
                  </a:txBody>
                  <a:tcPr marL="26697" marR="266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200"/>
                        </a:spcBef>
                        <a:spcAft>
                          <a:spcPts val="200"/>
                        </a:spcAft>
                      </a:pPr>
                      <a:r>
                        <a:rPr lang="pt-BR" sz="1800">
                          <a:latin typeface="Times New Roman"/>
                          <a:ea typeface="Times New Roman"/>
                          <a:cs typeface="Times New Roman"/>
                        </a:rPr>
                        <a:t>IFSC</a:t>
                      </a:r>
                    </a:p>
                  </a:txBody>
                  <a:tcPr marL="26697" marR="2669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274321">
                <a:tc vMerge="1">
                  <a:txBody>
                    <a:bodyPr/>
                    <a:lstStyle/>
                    <a:p>
                      <a:endParaRPr lang="pt-BR"/>
                    </a:p>
                  </a:txBody>
                  <a:tcPr/>
                </a:tc>
                <a:tc>
                  <a:txBody>
                    <a:bodyPr/>
                    <a:lstStyle/>
                    <a:p>
                      <a:pPr algn="just">
                        <a:spcBef>
                          <a:spcPts val="200"/>
                        </a:spcBef>
                        <a:spcAft>
                          <a:spcPts val="200"/>
                        </a:spcAft>
                      </a:pPr>
                      <a:r>
                        <a:rPr lang="pt-BR" sz="1800">
                          <a:latin typeface="Times New Roman"/>
                          <a:ea typeface="Times New Roman"/>
                          <a:cs typeface="Times New Roman"/>
                        </a:rPr>
                        <a:t>UFSC</a:t>
                      </a:r>
                    </a:p>
                  </a:txBody>
                  <a:tcPr marL="26697" marR="2669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274321">
                <a:tc vMerge="1">
                  <a:txBody>
                    <a:bodyPr/>
                    <a:lstStyle/>
                    <a:p>
                      <a:endParaRPr lang="pt-BR"/>
                    </a:p>
                  </a:txBody>
                  <a:tcPr/>
                </a:tc>
                <a:tc>
                  <a:txBody>
                    <a:bodyPr/>
                    <a:lstStyle/>
                    <a:p>
                      <a:pPr algn="just">
                        <a:spcBef>
                          <a:spcPts val="200"/>
                        </a:spcBef>
                        <a:spcAft>
                          <a:spcPts val="200"/>
                        </a:spcAft>
                      </a:pPr>
                      <a:r>
                        <a:rPr lang="pt-BR" sz="1800">
                          <a:latin typeface="Times New Roman"/>
                          <a:ea typeface="Times New Roman"/>
                          <a:cs typeface="Times New Roman"/>
                        </a:rPr>
                        <a:t>UNIVILLE</a:t>
                      </a:r>
                    </a:p>
                  </a:txBody>
                  <a:tcPr marL="26697" marR="2669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274321">
                <a:tc>
                  <a:txBody>
                    <a:bodyPr/>
                    <a:lstStyle/>
                    <a:p>
                      <a:pPr algn="just">
                        <a:spcBef>
                          <a:spcPts val="200"/>
                        </a:spcBef>
                        <a:spcAft>
                          <a:spcPts val="200"/>
                        </a:spcAft>
                      </a:pPr>
                      <a:r>
                        <a:rPr lang="pt-BR" sz="1800">
                          <a:latin typeface="Times New Roman"/>
                          <a:ea typeface="Times New Roman"/>
                          <a:cs typeface="Times New Roman"/>
                        </a:rPr>
                        <a:t>UNB</a:t>
                      </a:r>
                    </a:p>
                  </a:txBody>
                  <a:tcPr marL="26697" marR="266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200"/>
                        </a:spcBef>
                        <a:spcAft>
                          <a:spcPts val="200"/>
                        </a:spcAft>
                      </a:pPr>
                      <a:r>
                        <a:rPr lang="pt-BR" sz="1800">
                          <a:latin typeface="Times New Roman"/>
                          <a:ea typeface="Times New Roman"/>
                          <a:cs typeface="Times New Roman"/>
                        </a:rPr>
                        <a:t>UNB</a:t>
                      </a:r>
                    </a:p>
                  </a:txBody>
                  <a:tcPr marL="26697" marR="2669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274321">
                <a:tc rowSpan="4">
                  <a:txBody>
                    <a:bodyPr/>
                    <a:lstStyle/>
                    <a:p>
                      <a:pPr algn="just">
                        <a:spcBef>
                          <a:spcPts val="200"/>
                        </a:spcBef>
                        <a:spcAft>
                          <a:spcPts val="200"/>
                        </a:spcAft>
                      </a:pPr>
                      <a:r>
                        <a:rPr lang="pt-BR" sz="1800">
                          <a:latin typeface="Times New Roman"/>
                          <a:ea typeface="Times New Roman"/>
                          <a:cs typeface="Times New Roman"/>
                        </a:rPr>
                        <a:t>UNICENTRO</a:t>
                      </a:r>
                    </a:p>
                  </a:txBody>
                  <a:tcPr marL="26697" marR="266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200"/>
                        </a:spcBef>
                        <a:spcAft>
                          <a:spcPts val="200"/>
                        </a:spcAft>
                      </a:pPr>
                      <a:r>
                        <a:rPr lang="pt-BR" sz="1800">
                          <a:latin typeface="Times New Roman"/>
                          <a:ea typeface="Times New Roman"/>
                          <a:cs typeface="Times New Roman"/>
                        </a:rPr>
                        <a:t>UFFS</a:t>
                      </a:r>
                    </a:p>
                  </a:txBody>
                  <a:tcPr marL="26697" marR="2669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274321">
                <a:tc vMerge="1">
                  <a:txBody>
                    <a:bodyPr/>
                    <a:lstStyle/>
                    <a:p>
                      <a:endParaRPr lang="pt-BR"/>
                    </a:p>
                  </a:txBody>
                  <a:tcPr/>
                </a:tc>
                <a:tc>
                  <a:txBody>
                    <a:bodyPr/>
                    <a:lstStyle/>
                    <a:p>
                      <a:pPr algn="just">
                        <a:spcBef>
                          <a:spcPts val="200"/>
                        </a:spcBef>
                        <a:spcAft>
                          <a:spcPts val="200"/>
                        </a:spcAft>
                      </a:pPr>
                      <a:r>
                        <a:rPr lang="pt-BR" sz="1800">
                          <a:latin typeface="Times New Roman"/>
                          <a:ea typeface="Times New Roman"/>
                          <a:cs typeface="Times New Roman"/>
                        </a:rPr>
                        <a:t>UNICENTRO</a:t>
                      </a:r>
                    </a:p>
                  </a:txBody>
                  <a:tcPr marL="26697" marR="2669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r h="274321">
                <a:tc vMerge="1">
                  <a:txBody>
                    <a:bodyPr/>
                    <a:lstStyle/>
                    <a:p>
                      <a:endParaRPr lang="pt-BR"/>
                    </a:p>
                  </a:txBody>
                  <a:tcPr/>
                </a:tc>
                <a:tc>
                  <a:txBody>
                    <a:bodyPr/>
                    <a:lstStyle/>
                    <a:p>
                      <a:pPr algn="just">
                        <a:spcBef>
                          <a:spcPts val="200"/>
                        </a:spcBef>
                        <a:spcAft>
                          <a:spcPts val="200"/>
                        </a:spcAft>
                      </a:pPr>
                      <a:r>
                        <a:rPr lang="pt-BR" sz="1800" dirty="0">
                          <a:latin typeface="Times New Roman"/>
                          <a:ea typeface="Times New Roman"/>
                          <a:cs typeface="Times New Roman"/>
                        </a:rPr>
                        <a:t>UNIOESTE</a:t>
                      </a:r>
                    </a:p>
                  </a:txBody>
                  <a:tcPr marL="26697" marR="2669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8"/>
                  </a:ext>
                </a:extLst>
              </a:tr>
              <a:tr h="274321">
                <a:tc vMerge="1">
                  <a:txBody>
                    <a:bodyPr/>
                    <a:lstStyle/>
                    <a:p>
                      <a:endParaRPr lang="pt-BR"/>
                    </a:p>
                  </a:txBody>
                  <a:tcPr/>
                </a:tc>
                <a:tc>
                  <a:txBody>
                    <a:bodyPr/>
                    <a:lstStyle/>
                    <a:p>
                      <a:pPr algn="just">
                        <a:spcBef>
                          <a:spcPts val="200"/>
                        </a:spcBef>
                        <a:spcAft>
                          <a:spcPts val="200"/>
                        </a:spcAft>
                      </a:pPr>
                      <a:r>
                        <a:rPr lang="pt-BR" sz="1800" dirty="0">
                          <a:latin typeface="Times New Roman"/>
                          <a:ea typeface="Times New Roman"/>
                          <a:cs typeface="Times New Roman"/>
                        </a:rPr>
                        <a:t>UTFPR</a:t>
                      </a:r>
                    </a:p>
                  </a:txBody>
                  <a:tcPr marL="26697" marR="2669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9"/>
                  </a:ext>
                </a:extLst>
              </a:tr>
            </a:tbl>
          </a:graphicData>
        </a:graphic>
      </p:graphicFrame>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2"/>
          <p:cNvSpPr>
            <a:spLocks noChangeArrowheads="1"/>
          </p:cNvSpPr>
          <p:nvPr/>
        </p:nvSpPr>
        <p:spPr bwMode="auto">
          <a:xfrm>
            <a:off x="0" y="142875"/>
            <a:ext cx="4071938" cy="2800350"/>
          </a:xfrm>
          <a:prstGeom prst="rect">
            <a:avLst/>
          </a:prstGeom>
          <a:noFill/>
          <a:ln w="9525">
            <a:noFill/>
            <a:miter lim="800000"/>
            <a:headEnd/>
            <a:tailEnd/>
          </a:ln>
          <a:effectLst/>
        </p:spPr>
        <p:txBody>
          <a:bodyPr>
            <a:spAutoFit/>
          </a:bodyPr>
          <a:lstStyle/>
          <a:p>
            <a:pPr fontAlgn="auto">
              <a:spcBef>
                <a:spcPts val="0"/>
              </a:spcBef>
              <a:spcAft>
                <a:spcPts val="0"/>
              </a:spcAft>
              <a:defRPr/>
            </a:pPr>
            <a:r>
              <a:rPr lang="pt-BR" sz="4800" b="1" i="1" dirty="0">
                <a:solidFill>
                  <a:srgbClr val="009900"/>
                </a:solidFill>
                <a:latin typeface="Times New Roman" pitchFamily="18" charset="0"/>
                <a:cs typeface="Times New Roman" pitchFamily="18" charset="0"/>
              </a:rPr>
              <a:t>PROFNIT</a:t>
            </a:r>
            <a:endParaRPr lang="pt-BR" sz="3000" b="1" i="1" dirty="0">
              <a:solidFill>
                <a:srgbClr val="009900"/>
              </a:solidFill>
              <a:latin typeface="Times New Roman" pitchFamily="18" charset="0"/>
              <a:cs typeface="Times New Roman" pitchFamily="18" charset="0"/>
            </a:endParaRPr>
          </a:p>
          <a:p>
            <a:pPr fontAlgn="auto">
              <a:spcBef>
                <a:spcPts val="0"/>
              </a:spcBef>
              <a:spcAft>
                <a:spcPts val="0"/>
              </a:spcAft>
              <a:defRPr/>
            </a:pPr>
            <a:r>
              <a:rPr lang="pt-BR" sz="2400" b="1" i="1" dirty="0">
                <a:solidFill>
                  <a:srgbClr val="009900"/>
                </a:solidFill>
                <a:latin typeface="Times New Roman" pitchFamily="18" charset="0"/>
                <a:cs typeface="Times New Roman" pitchFamily="18" charset="0"/>
              </a:rPr>
              <a:t>Mestrado Profissional</a:t>
            </a:r>
          </a:p>
          <a:p>
            <a:pPr fontAlgn="auto">
              <a:spcBef>
                <a:spcPts val="0"/>
              </a:spcBef>
              <a:spcAft>
                <a:spcPts val="0"/>
              </a:spcAft>
              <a:defRPr/>
            </a:pPr>
            <a:r>
              <a:rPr lang="pt-BR" sz="2400" b="1" i="1" dirty="0">
                <a:solidFill>
                  <a:srgbClr val="009900"/>
                </a:solidFill>
                <a:latin typeface="Times New Roman" pitchFamily="18" charset="0"/>
                <a:cs typeface="Times New Roman" pitchFamily="18" charset="0"/>
              </a:rPr>
              <a:t>REDE NACIONAL</a:t>
            </a:r>
          </a:p>
          <a:p>
            <a:pPr fontAlgn="auto">
              <a:spcBef>
                <a:spcPts val="0"/>
              </a:spcBef>
              <a:spcAft>
                <a:spcPts val="0"/>
              </a:spcAft>
              <a:defRPr/>
            </a:pPr>
            <a:r>
              <a:rPr lang="pt-BR" sz="2000" b="1" i="1" dirty="0">
                <a:solidFill>
                  <a:srgbClr val="009900"/>
                </a:solidFill>
                <a:latin typeface="Times New Roman" pitchFamily="18" charset="0"/>
                <a:cs typeface="Times New Roman" pitchFamily="18" charset="0"/>
              </a:rPr>
              <a:t>Propriedade Intelectual e Transferência de Tecnologia</a:t>
            </a:r>
          </a:p>
          <a:p>
            <a:pPr fontAlgn="auto">
              <a:spcBef>
                <a:spcPts val="0"/>
              </a:spcBef>
              <a:spcAft>
                <a:spcPts val="0"/>
              </a:spcAft>
              <a:defRPr/>
            </a:pPr>
            <a:r>
              <a:rPr lang="pt-BR" sz="2000" b="1" i="1" dirty="0">
                <a:solidFill>
                  <a:srgbClr val="009900"/>
                </a:solidFill>
                <a:latin typeface="Times New Roman" pitchFamily="18" charset="0"/>
                <a:cs typeface="Times New Roman" pitchFamily="18" charset="0"/>
              </a:rPr>
              <a:t>para Inovação</a:t>
            </a:r>
          </a:p>
          <a:p>
            <a:pPr fontAlgn="auto">
              <a:spcBef>
                <a:spcPts val="0"/>
              </a:spcBef>
              <a:spcAft>
                <a:spcPts val="0"/>
              </a:spcAft>
              <a:defRPr/>
            </a:pPr>
            <a:r>
              <a:rPr lang="pt-BR" sz="2000" b="1" i="1" dirty="0">
                <a:solidFill>
                  <a:srgbClr val="009900"/>
                </a:solidFill>
                <a:latin typeface="Times New Roman" pitchFamily="18" charset="0"/>
                <a:cs typeface="Times New Roman" pitchFamily="18" charset="0"/>
              </a:rPr>
              <a:t>                            (</a:t>
            </a:r>
            <a:r>
              <a:rPr lang="pt-BR" sz="2000" b="1" i="1" dirty="0" err="1">
                <a:solidFill>
                  <a:srgbClr val="009900"/>
                </a:solidFill>
                <a:latin typeface="Times New Roman" pitchFamily="18" charset="0"/>
                <a:cs typeface="Times New Roman" pitchFamily="18" charset="0"/>
              </a:rPr>
              <a:t>PI&amp;TT</a:t>
            </a:r>
            <a:r>
              <a:rPr lang="pt-BR" sz="2000" b="1" i="1" dirty="0">
                <a:solidFill>
                  <a:srgbClr val="009900"/>
                </a:solidFill>
                <a:latin typeface="Times New Roman" pitchFamily="18" charset="0"/>
                <a:cs typeface="Times New Roman" pitchFamily="18" charset="0"/>
              </a:rPr>
              <a:t> para </a:t>
            </a:r>
            <a:r>
              <a:rPr lang="pt-BR" sz="2000" b="1" i="1" dirty="0" err="1">
                <a:solidFill>
                  <a:srgbClr val="009900"/>
                </a:solidFill>
                <a:latin typeface="Times New Roman" pitchFamily="18" charset="0"/>
                <a:cs typeface="Times New Roman" pitchFamily="18" charset="0"/>
              </a:rPr>
              <a:t>NITs</a:t>
            </a:r>
            <a:r>
              <a:rPr lang="pt-BR" sz="2000" b="1" i="1" dirty="0">
                <a:solidFill>
                  <a:srgbClr val="009900"/>
                </a:solidFill>
                <a:latin typeface="Times New Roman" pitchFamily="18" charset="0"/>
                <a:cs typeface="Times New Roman" pitchFamily="18" charset="0"/>
              </a:rPr>
              <a:t>)</a:t>
            </a:r>
            <a:endParaRPr lang="pt-BR" sz="2000" b="1" i="1" dirty="0">
              <a:solidFill>
                <a:srgbClr val="0099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9219" name="Retângulo 7"/>
          <p:cNvSpPr>
            <a:spLocks noChangeArrowheads="1"/>
          </p:cNvSpPr>
          <p:nvPr/>
        </p:nvSpPr>
        <p:spPr bwMode="auto">
          <a:xfrm>
            <a:off x="357158" y="5000625"/>
            <a:ext cx="4643467" cy="1323439"/>
          </a:xfrm>
          <a:prstGeom prst="rect">
            <a:avLst/>
          </a:prstGeom>
          <a:solidFill>
            <a:srgbClr val="66FFFF"/>
          </a:solidFill>
          <a:ln w="9525">
            <a:noFill/>
            <a:miter lim="800000"/>
            <a:headEnd/>
            <a:tailEnd/>
          </a:ln>
        </p:spPr>
        <p:txBody>
          <a:bodyPr wrap="square">
            <a:spAutoFit/>
          </a:bodyPr>
          <a:lstStyle/>
          <a:p>
            <a:pPr algn="ctr" eaLnBrk="0" hangingPunct="0"/>
            <a:r>
              <a:rPr lang="pt-BR" sz="2000" b="1" i="1" dirty="0">
                <a:solidFill>
                  <a:srgbClr val="000000"/>
                </a:solidFill>
                <a:latin typeface="Times New Roman" pitchFamily="18" charset="0"/>
                <a:cs typeface="Times New Roman" pitchFamily="18" charset="0"/>
              </a:rPr>
              <a:t>POTENCIAL DE CRESCIMENTO</a:t>
            </a:r>
          </a:p>
          <a:p>
            <a:pPr algn="ctr" eaLnBrk="0" hangingPunct="0"/>
            <a:r>
              <a:rPr lang="pt-BR" sz="2000" b="1" dirty="0">
                <a:solidFill>
                  <a:srgbClr val="000000"/>
                </a:solidFill>
                <a:latin typeface="Times New Roman" pitchFamily="18" charset="0"/>
                <a:cs typeface="Times New Roman" pitchFamily="18" charset="0"/>
              </a:rPr>
              <a:t>74 IES Associadas</a:t>
            </a:r>
          </a:p>
          <a:p>
            <a:pPr algn="ctr" eaLnBrk="0" hangingPunct="0"/>
            <a:r>
              <a:rPr lang="pt-BR" sz="2000" b="1" dirty="0">
                <a:solidFill>
                  <a:srgbClr val="000000"/>
                </a:solidFill>
                <a:latin typeface="Times New Roman" pitchFamily="18" charset="0"/>
                <a:cs typeface="Times New Roman" pitchFamily="18" charset="0"/>
              </a:rPr>
              <a:t>379 Docentes</a:t>
            </a:r>
          </a:p>
          <a:p>
            <a:pPr algn="ctr" eaLnBrk="0" hangingPunct="0"/>
            <a:r>
              <a:rPr lang="pt-BR" sz="2000" b="1" dirty="0">
                <a:solidFill>
                  <a:srgbClr val="000000"/>
                </a:solidFill>
                <a:latin typeface="Times New Roman" pitchFamily="18" charset="0"/>
                <a:cs typeface="Times New Roman" pitchFamily="18" charset="0"/>
              </a:rPr>
              <a:t>2 mil alunos em 5 anos</a:t>
            </a:r>
          </a:p>
        </p:txBody>
      </p:sp>
      <p:sp>
        <p:nvSpPr>
          <p:cNvPr id="9220" name="Retângulo 10"/>
          <p:cNvSpPr>
            <a:spLocks noChangeArrowheads="1"/>
          </p:cNvSpPr>
          <p:nvPr/>
        </p:nvSpPr>
        <p:spPr bwMode="auto">
          <a:xfrm>
            <a:off x="333375" y="3214688"/>
            <a:ext cx="4595815" cy="1631216"/>
          </a:xfrm>
          <a:prstGeom prst="rect">
            <a:avLst/>
          </a:prstGeom>
          <a:solidFill>
            <a:srgbClr val="D2FF9B"/>
          </a:solidFill>
          <a:ln w="9525">
            <a:noFill/>
            <a:miter lim="800000"/>
            <a:headEnd/>
            <a:tailEnd/>
          </a:ln>
        </p:spPr>
        <p:txBody>
          <a:bodyPr wrap="square">
            <a:spAutoFit/>
          </a:bodyPr>
          <a:lstStyle/>
          <a:p>
            <a:pPr eaLnBrk="0" hangingPunct="0"/>
            <a:r>
              <a:rPr lang="pt-BR" sz="2000" b="1" i="1" dirty="0">
                <a:solidFill>
                  <a:srgbClr val="000000"/>
                </a:solidFill>
                <a:latin typeface="Times New Roman" pitchFamily="18" charset="0"/>
                <a:cs typeface="Times New Roman" pitchFamily="18" charset="0"/>
              </a:rPr>
              <a:t>INICIAL</a:t>
            </a:r>
          </a:p>
          <a:p>
            <a:pPr eaLnBrk="0" hangingPunct="0"/>
            <a:r>
              <a:rPr lang="pt-BR" sz="2000" b="1" dirty="0">
                <a:solidFill>
                  <a:srgbClr val="000000"/>
                </a:solidFill>
                <a:latin typeface="Times New Roman" pitchFamily="18" charset="0"/>
                <a:cs typeface="Times New Roman" pitchFamily="18" charset="0"/>
              </a:rPr>
              <a:t>12 Pólos de Matrículas para Alunos</a:t>
            </a:r>
          </a:p>
          <a:p>
            <a:pPr eaLnBrk="0" hangingPunct="0"/>
            <a:r>
              <a:rPr lang="pt-BR" sz="2000" b="1" dirty="0">
                <a:solidFill>
                  <a:srgbClr val="000000"/>
                </a:solidFill>
                <a:latin typeface="Times New Roman" pitchFamily="18" charset="0"/>
                <a:cs typeface="Times New Roman" pitchFamily="18" charset="0"/>
              </a:rPr>
              <a:t>32 Instituições Associadas com docentes</a:t>
            </a:r>
          </a:p>
          <a:p>
            <a:pPr eaLnBrk="0" hangingPunct="0"/>
            <a:r>
              <a:rPr lang="pt-BR" sz="2000" b="1" dirty="0">
                <a:solidFill>
                  <a:srgbClr val="000000"/>
                </a:solidFill>
                <a:latin typeface="Times New Roman" pitchFamily="18" charset="0"/>
                <a:cs typeface="Times New Roman" pitchFamily="18" charset="0"/>
              </a:rPr>
              <a:t>106 Docentes</a:t>
            </a:r>
          </a:p>
          <a:p>
            <a:pPr eaLnBrk="0" hangingPunct="0"/>
            <a:r>
              <a:rPr lang="pt-BR" sz="2000" b="1" dirty="0">
                <a:solidFill>
                  <a:srgbClr val="000000"/>
                </a:solidFill>
                <a:latin typeface="Times New Roman" pitchFamily="18" charset="0"/>
                <a:cs typeface="Times New Roman" pitchFamily="18" charset="0"/>
              </a:rPr>
              <a:t>Até 300 Alunos entrando  / Ano</a:t>
            </a:r>
          </a:p>
        </p:txBody>
      </p:sp>
      <p:sp>
        <p:nvSpPr>
          <p:cNvPr id="21" name="Estrela de 5 pontas 20"/>
          <p:cNvSpPr/>
          <p:nvPr/>
        </p:nvSpPr>
        <p:spPr>
          <a:xfrm>
            <a:off x="1714500" y="3286125"/>
            <a:ext cx="234950" cy="234950"/>
          </a:xfrm>
          <a:prstGeom prst="star5">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a:p>
        </p:txBody>
      </p:sp>
      <p:pic>
        <p:nvPicPr>
          <p:cNvPr id="9222" name="Picture 70" descr="http://quiprona.files.wordpress.com/2010/08/capes.gif"/>
          <p:cNvPicPr>
            <a:picLocks noChangeAspect="1" noChangeArrowheads="1"/>
          </p:cNvPicPr>
          <p:nvPr/>
        </p:nvPicPr>
        <p:blipFill>
          <a:blip r:embed="rId2"/>
          <a:srcRect/>
          <a:stretch>
            <a:fillRect/>
          </a:stretch>
        </p:blipFill>
        <p:spPr bwMode="auto">
          <a:xfrm>
            <a:off x="7715250" y="5572125"/>
            <a:ext cx="1143000" cy="965200"/>
          </a:xfrm>
          <a:prstGeom prst="rect">
            <a:avLst/>
          </a:prstGeom>
          <a:noFill/>
          <a:ln w="9525">
            <a:noFill/>
            <a:miter lim="800000"/>
            <a:headEnd/>
            <a:tailEnd/>
          </a:ln>
        </p:spPr>
      </p:pic>
      <p:pic>
        <p:nvPicPr>
          <p:cNvPr id="9224" name="Picture 2"/>
          <p:cNvPicPr>
            <a:picLocks noChangeAspect="1" noChangeArrowheads="1"/>
          </p:cNvPicPr>
          <p:nvPr/>
        </p:nvPicPr>
        <p:blipFill>
          <a:blip r:embed="rId3"/>
          <a:srcRect/>
          <a:stretch>
            <a:fillRect/>
          </a:stretch>
        </p:blipFill>
        <p:spPr bwMode="auto">
          <a:xfrm>
            <a:off x="4289425" y="1000125"/>
            <a:ext cx="4854575" cy="46656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0" y="285750"/>
            <a:ext cx="8193088" cy="960438"/>
          </a:xfrm>
        </p:spPr>
        <p:txBody>
          <a:bodyPr/>
          <a:lstStyle/>
          <a:p>
            <a:pPr eaLnBrk="1" hangingPunct="1">
              <a:defRPr/>
            </a:pPr>
            <a:r>
              <a:rPr lang="pt-BR" sz="3200" b="1" dirty="0" smtClean="0">
                <a:solidFill>
                  <a:srgbClr val="FF6600"/>
                </a:solidFill>
              </a:rPr>
              <a:t>Há espaços amigáveis para cidadãos</a:t>
            </a:r>
            <a:r>
              <a:rPr lang="pt-BR" sz="3200" dirty="0" smtClean="0">
                <a:solidFill>
                  <a:srgbClr val="FF6600"/>
                </a:solidFill>
              </a:rPr>
              <a:t/>
            </a:r>
            <a:br>
              <a:rPr lang="pt-BR" sz="3200" dirty="0" smtClean="0">
                <a:solidFill>
                  <a:srgbClr val="FF6600"/>
                </a:solidFill>
              </a:rPr>
            </a:br>
            <a:r>
              <a:rPr lang="pt-BR" sz="3200" dirty="0" smtClean="0">
                <a:solidFill>
                  <a:srgbClr val="FF6600"/>
                </a:solidFill>
              </a:rPr>
              <a:t> </a:t>
            </a:r>
            <a:r>
              <a:rPr lang="pt-BR" sz="3200" b="1" dirty="0" smtClean="0">
                <a:solidFill>
                  <a:srgbClr val="FF6600"/>
                </a:solidFill>
                <a:effectLst>
                  <a:outerShdw blurRad="38100" dist="38100" dir="2700000" algn="tl">
                    <a:srgbClr val="C0C0C0"/>
                  </a:outerShdw>
                </a:effectLst>
              </a:rPr>
              <a:t>inovadores</a:t>
            </a:r>
            <a:r>
              <a:rPr lang="pt-BR" sz="3200" dirty="0" smtClean="0">
                <a:solidFill>
                  <a:srgbClr val="FF6600"/>
                </a:solidFill>
              </a:rPr>
              <a:t> &amp; </a:t>
            </a:r>
            <a:r>
              <a:rPr lang="pt-BR" sz="3200" b="1" dirty="0" smtClean="0">
                <a:solidFill>
                  <a:srgbClr val="FF6600"/>
                </a:solidFill>
                <a:effectLst>
                  <a:outerShdw blurRad="38100" dist="38100" dir="2700000" algn="tl">
                    <a:srgbClr val="C0C0C0"/>
                  </a:outerShdw>
                </a:effectLst>
              </a:rPr>
              <a:t>empreendedores</a:t>
            </a:r>
            <a:r>
              <a:rPr lang="pt-BR" sz="3200" dirty="0" smtClean="0">
                <a:solidFill>
                  <a:srgbClr val="FF6600"/>
                </a:solidFill>
              </a:rPr>
              <a:t> </a:t>
            </a:r>
            <a:endParaRPr lang="es-ES" sz="3200" dirty="0" smtClean="0">
              <a:solidFill>
                <a:srgbClr val="FF6600"/>
              </a:solidFill>
            </a:endParaRPr>
          </a:p>
        </p:txBody>
      </p:sp>
      <p:sp>
        <p:nvSpPr>
          <p:cNvPr id="61443" name="Rectangle 3"/>
          <p:cNvSpPr>
            <a:spLocks noGrp="1" noChangeArrowheads="1"/>
          </p:cNvSpPr>
          <p:nvPr>
            <p:ph type="body" sz="half" idx="1"/>
          </p:nvPr>
        </p:nvSpPr>
        <p:spPr bwMode="auto">
          <a:xfrm>
            <a:off x="357188" y="1500188"/>
            <a:ext cx="4786312" cy="5357812"/>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90000"/>
              </a:lnSpc>
              <a:buFontTx/>
              <a:buNone/>
            </a:pPr>
            <a:r>
              <a:rPr lang="pt-BR" sz="2400" i="1" smtClean="0"/>
              <a:t>Onde estão concentrados?</a:t>
            </a:r>
          </a:p>
          <a:p>
            <a:pPr eaLnBrk="1" hangingPunct="1">
              <a:lnSpc>
                <a:spcPct val="90000"/>
              </a:lnSpc>
              <a:buFont typeface="Wingdings" pitchFamily="2" charset="2"/>
              <a:buChar char="§"/>
            </a:pPr>
            <a:r>
              <a:rPr lang="pt-BR" sz="2400" i="1" smtClean="0">
                <a:solidFill>
                  <a:srgbClr val="0033CC"/>
                </a:solidFill>
              </a:rPr>
              <a:t>Movimento das Start Ups</a:t>
            </a:r>
          </a:p>
          <a:p>
            <a:pPr eaLnBrk="1" hangingPunct="1">
              <a:lnSpc>
                <a:spcPct val="90000"/>
              </a:lnSpc>
              <a:buFont typeface="Wingdings" pitchFamily="2" charset="2"/>
              <a:buChar char="§"/>
            </a:pPr>
            <a:r>
              <a:rPr lang="pt-BR" sz="2400" i="1" smtClean="0">
                <a:solidFill>
                  <a:srgbClr val="0033CC"/>
                </a:solidFill>
              </a:rPr>
              <a:t>APLs</a:t>
            </a:r>
          </a:p>
          <a:p>
            <a:pPr eaLnBrk="1" hangingPunct="1">
              <a:lnSpc>
                <a:spcPct val="90000"/>
              </a:lnSpc>
              <a:buFont typeface="Wingdings" pitchFamily="2" charset="2"/>
              <a:buChar char="§"/>
            </a:pPr>
            <a:r>
              <a:rPr lang="pt-BR" sz="2400" i="1" smtClean="0">
                <a:solidFill>
                  <a:srgbClr val="0033CC"/>
                </a:solidFill>
              </a:rPr>
              <a:t>Pólos de TI</a:t>
            </a:r>
          </a:p>
          <a:p>
            <a:pPr eaLnBrk="1" hangingPunct="1">
              <a:lnSpc>
                <a:spcPct val="90000"/>
              </a:lnSpc>
              <a:buFont typeface="Wingdings" pitchFamily="2" charset="2"/>
              <a:buChar char="§"/>
            </a:pPr>
            <a:r>
              <a:rPr lang="pt-BR" sz="2400" i="1" smtClean="0">
                <a:solidFill>
                  <a:srgbClr val="0033CC"/>
                </a:solidFill>
              </a:rPr>
              <a:t>Aceleradoras de Negócios</a:t>
            </a:r>
          </a:p>
          <a:p>
            <a:pPr eaLnBrk="1" hangingPunct="1">
              <a:lnSpc>
                <a:spcPct val="90000"/>
              </a:lnSpc>
              <a:buFont typeface="Wingdings" pitchFamily="2" charset="2"/>
              <a:buNone/>
            </a:pPr>
            <a:endParaRPr lang="pt-BR" sz="2400" i="1" smtClean="0"/>
          </a:p>
          <a:p>
            <a:pPr eaLnBrk="1" hangingPunct="1">
              <a:lnSpc>
                <a:spcPct val="90000"/>
              </a:lnSpc>
              <a:buFont typeface="Wingdings" pitchFamily="2" charset="2"/>
              <a:buNone/>
            </a:pPr>
            <a:r>
              <a:rPr lang="pt-BR" sz="2400" i="1" smtClean="0"/>
              <a:t>O que se pretende?</a:t>
            </a:r>
          </a:p>
          <a:p>
            <a:pPr eaLnBrk="1" hangingPunct="1">
              <a:lnSpc>
                <a:spcPct val="90000"/>
              </a:lnSpc>
              <a:buFont typeface="Wingdings" pitchFamily="2" charset="2"/>
              <a:buChar char="§"/>
            </a:pPr>
            <a:r>
              <a:rPr lang="pt-BR" sz="2400" i="1" smtClean="0">
                <a:solidFill>
                  <a:srgbClr val="0033CC"/>
                </a:solidFill>
              </a:rPr>
              <a:t>Inovações ‘market-driven’</a:t>
            </a:r>
          </a:p>
          <a:p>
            <a:pPr eaLnBrk="1" hangingPunct="1">
              <a:lnSpc>
                <a:spcPct val="90000"/>
              </a:lnSpc>
              <a:buFont typeface="Wingdings" pitchFamily="2" charset="2"/>
              <a:buNone/>
            </a:pPr>
            <a:endParaRPr lang="pt-BR" sz="2400" i="1" smtClean="0"/>
          </a:p>
          <a:p>
            <a:pPr eaLnBrk="1" hangingPunct="1">
              <a:lnSpc>
                <a:spcPct val="90000"/>
              </a:lnSpc>
              <a:buFont typeface="Wingdings" pitchFamily="2" charset="2"/>
              <a:buNone/>
            </a:pPr>
            <a:r>
              <a:rPr lang="pt-BR" sz="2400" i="1" smtClean="0"/>
              <a:t>Por que é um sucesso?</a:t>
            </a:r>
          </a:p>
          <a:p>
            <a:pPr eaLnBrk="1" hangingPunct="1">
              <a:lnSpc>
                <a:spcPct val="90000"/>
              </a:lnSpc>
            </a:pPr>
            <a:r>
              <a:rPr lang="pt-BR" sz="2400" i="1" smtClean="0">
                <a:solidFill>
                  <a:srgbClr val="0033CC"/>
                </a:solidFill>
              </a:rPr>
              <a:t>Facilidade de acesso ao mercado virtual , atendimento customizado, nichos emergentes </a:t>
            </a:r>
          </a:p>
          <a:p>
            <a:pPr eaLnBrk="1" hangingPunct="1">
              <a:lnSpc>
                <a:spcPct val="90000"/>
              </a:lnSpc>
              <a:buFont typeface="Wingdings" pitchFamily="2" charset="2"/>
              <a:buNone/>
            </a:pPr>
            <a:endParaRPr lang="pt-BR" sz="2400" i="1" smtClean="0"/>
          </a:p>
        </p:txBody>
      </p:sp>
      <p:pic>
        <p:nvPicPr>
          <p:cNvPr id="26628" name="Picture 4" descr="PE02043_"/>
          <p:cNvPicPr>
            <a:picLocks noGrp="1" noChangeAspect="1" noChangeArrowheads="1"/>
          </p:cNvPicPr>
          <p:nvPr>
            <p:ph type="clipArt" sz="half" idx="2"/>
          </p:nvPr>
        </p:nvPicPr>
        <p:blipFill>
          <a:blip r:embed="rId3"/>
          <a:srcRect/>
          <a:stretch>
            <a:fillRect/>
          </a:stretch>
        </p:blipFill>
        <p:spPr bwMode="auto">
          <a:xfrm>
            <a:off x="5364163" y="2060575"/>
            <a:ext cx="2600325" cy="4114800"/>
          </a:xfrm>
          <a:noFill/>
          <a:ln>
            <a:miter lim="800000"/>
            <a:headEnd/>
            <a:tailEnd/>
          </a:ln>
        </p:spPr>
      </p:pic>
      <p:sp>
        <p:nvSpPr>
          <p:cNvPr id="5" name="Elipse 4"/>
          <p:cNvSpPr/>
          <p:nvPr/>
        </p:nvSpPr>
        <p:spPr bwMode="auto">
          <a:xfrm>
            <a:off x="7072313" y="714375"/>
            <a:ext cx="1857375" cy="1785938"/>
          </a:xfrm>
          <a:prstGeom prst="ellipse">
            <a:avLst/>
          </a:prstGeom>
          <a:gradFill rotWithShape="0">
            <a:gsLst>
              <a:gs pos="0">
                <a:srgbClr val="FF8200"/>
              </a:gs>
              <a:gs pos="10001">
                <a:srgbClr val="FF0000"/>
              </a:gs>
              <a:gs pos="35001">
                <a:srgbClr val="BA0066"/>
              </a:gs>
              <a:gs pos="70000">
                <a:srgbClr val="66008F"/>
              </a:gs>
              <a:gs pos="100000">
                <a:srgbClr val="000082"/>
              </a:gs>
            </a:gsLst>
            <a:lin ang="5400000" scaled="1"/>
          </a:gradFill>
          <a:ln w="9525" cap="flat" cmpd="sng" algn="ctr">
            <a:solidFill>
              <a:srgbClr val="CC99FF"/>
            </a:solidFill>
            <a:prstDash val="solid"/>
            <a:round/>
            <a:headEnd type="none" w="med" len="med"/>
            <a:tailEnd type="none" w="med" len="med"/>
          </a:ln>
          <a:effectLst>
            <a:outerShdw dist="53882" dir="2700000" algn="ctr" rotWithShape="0">
              <a:srgbClr val="9999FF"/>
            </a:outerShdw>
          </a:effectLst>
        </p:spPr>
        <p:txBody>
          <a:bodyPr/>
          <a:lstStyle/>
          <a:p>
            <a:pPr>
              <a:defRPr/>
            </a:pPr>
            <a:r>
              <a:rPr lang="pt-BR" sz="8800" dirty="0">
                <a:solidFill>
                  <a:srgbClr val="FFFF00"/>
                </a:solidFill>
              </a:rPr>
              <a:t>2</a:t>
            </a:r>
            <a:endParaRPr lang="pt-BR" dirty="0">
              <a:solidFill>
                <a:srgbClr val="FFFF00"/>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61442"/>
                                        </p:tgtEl>
                                        <p:attrNameLst>
                                          <p:attrName>style.visibility</p:attrName>
                                        </p:attrNameLst>
                                      </p:cBhvr>
                                      <p:to>
                                        <p:strVal val="visible"/>
                                      </p:to>
                                    </p:set>
                                    <p:anim calcmode="lin" valueType="num">
                                      <p:cBhvr>
                                        <p:cTn id="7" dur="1000" fill="hold"/>
                                        <p:tgtEl>
                                          <p:spTgt spid="61442"/>
                                        </p:tgtEl>
                                        <p:attrNameLst>
                                          <p:attrName>ppt_x</p:attrName>
                                        </p:attrNameLst>
                                      </p:cBhvr>
                                      <p:tavLst>
                                        <p:tav tm="0">
                                          <p:val>
                                            <p:strVal val="#ppt_x-.2"/>
                                          </p:val>
                                        </p:tav>
                                        <p:tav tm="100000">
                                          <p:val>
                                            <p:strVal val="#ppt_x"/>
                                          </p:val>
                                        </p:tav>
                                      </p:tavLst>
                                    </p:anim>
                                    <p:anim calcmode="lin" valueType="num">
                                      <p:cBhvr>
                                        <p:cTn id="8" dur="1000" fill="hold"/>
                                        <p:tgtEl>
                                          <p:spTgt spid="61442"/>
                                        </p:tgtEl>
                                        <p:attrNameLst>
                                          <p:attrName>ppt_y</p:attrName>
                                        </p:attrNameLst>
                                      </p:cBhvr>
                                      <p:tavLst>
                                        <p:tav tm="0">
                                          <p:val>
                                            <p:strVal val="#ppt_y"/>
                                          </p:val>
                                        </p:tav>
                                        <p:tav tm="100000">
                                          <p:val>
                                            <p:strVal val="#ppt_y"/>
                                          </p:val>
                                        </p:tav>
                                      </p:tavLst>
                                    </p:anim>
                                    <p:animEffect transition="in" filter="wipe(right)" prLst="gradientSize: 0.1">
                                      <p:cBhvr>
                                        <p:cTn id="9" dur="1000"/>
                                        <p:tgtEl>
                                          <p:spTgt spid="61442"/>
                                        </p:tgtEl>
                                      </p:cBhvr>
                                    </p:animEffect>
                                  </p:childTnLst>
                                </p:cTn>
                              </p:par>
                            </p:childTnLst>
                          </p:cTn>
                        </p:par>
                      </p:childTnLst>
                    </p:cTn>
                  </p:par>
                  <p:par>
                    <p:cTn id="10" fill="hold">
                      <p:stCondLst>
                        <p:cond delay="indefinite"/>
                      </p:stCondLst>
                      <p:childTnLst>
                        <p:par>
                          <p:cTn id="11" fill="hold">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61443">
                                            <p:txEl>
                                              <p:pRg st="0" end="0"/>
                                            </p:txEl>
                                          </p:spTgt>
                                        </p:tgtEl>
                                        <p:attrNameLst>
                                          <p:attrName>style.visibility</p:attrName>
                                        </p:attrNameLst>
                                      </p:cBhvr>
                                      <p:to>
                                        <p:strVal val="visible"/>
                                      </p:to>
                                    </p:set>
                                    <p:animEffect transition="in" filter="fade">
                                      <p:cBhvr>
                                        <p:cTn id="14" dur="500"/>
                                        <p:tgtEl>
                                          <p:spTgt spid="61443">
                                            <p:txEl>
                                              <p:pRg st="0" end="0"/>
                                            </p:txEl>
                                          </p:spTgt>
                                        </p:tgtEl>
                                      </p:cBhvr>
                                    </p:animEffect>
                                    <p:anim calcmode="lin" valueType="num">
                                      <p:cBhvr>
                                        <p:cTn id="15" dur="500" fill="hold"/>
                                        <p:tgtEl>
                                          <p:spTgt spid="61443">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61443">
                                            <p:txEl>
                                              <p:pRg st="0" end="0"/>
                                            </p:txEl>
                                          </p:spTgt>
                                        </p:tgtEl>
                                        <p:attrNameLst>
                                          <p:attrName>ppt_y</p:attrName>
                                        </p:attrNameLst>
                                      </p:cBhvr>
                                      <p:tavLst>
                                        <p:tav tm="0">
                                          <p:val>
                                            <p:strVal val="#ppt_y+.05"/>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4" presetClass="entr" presetSubtype="0" fill="hold" grpId="0" nodeType="clickEffect">
                                  <p:stCondLst>
                                    <p:cond delay="0"/>
                                  </p:stCondLst>
                                  <p:childTnLst>
                                    <p:set>
                                      <p:cBhvr>
                                        <p:cTn id="20" dur="1" fill="hold">
                                          <p:stCondLst>
                                            <p:cond delay="0"/>
                                          </p:stCondLst>
                                        </p:cTn>
                                        <p:tgtEl>
                                          <p:spTgt spid="61443">
                                            <p:txEl>
                                              <p:pRg st="1" end="1"/>
                                            </p:txEl>
                                          </p:spTgt>
                                        </p:tgtEl>
                                        <p:attrNameLst>
                                          <p:attrName>style.visibility</p:attrName>
                                        </p:attrNameLst>
                                      </p:cBhvr>
                                      <p:to>
                                        <p:strVal val="visible"/>
                                      </p:to>
                                    </p:set>
                                    <p:animEffect transition="in" filter="fade">
                                      <p:cBhvr>
                                        <p:cTn id="21" dur="500"/>
                                        <p:tgtEl>
                                          <p:spTgt spid="61443">
                                            <p:txEl>
                                              <p:pRg st="1" end="1"/>
                                            </p:txEl>
                                          </p:spTgt>
                                        </p:tgtEl>
                                      </p:cBhvr>
                                    </p:animEffect>
                                    <p:anim calcmode="lin" valueType="num">
                                      <p:cBhvr>
                                        <p:cTn id="22" dur="500" fill="hold"/>
                                        <p:tgtEl>
                                          <p:spTgt spid="61443">
                                            <p:txEl>
                                              <p:pRg st="1" end="1"/>
                                            </p:txEl>
                                          </p:spTgt>
                                        </p:tgtEl>
                                        <p:attrNameLst>
                                          <p:attrName>ppt_x</p:attrName>
                                        </p:attrNameLst>
                                      </p:cBhvr>
                                      <p:tavLst>
                                        <p:tav tm="0">
                                          <p:val>
                                            <p:strVal val="#ppt_x"/>
                                          </p:val>
                                        </p:tav>
                                        <p:tav tm="100000">
                                          <p:val>
                                            <p:strVal val="#ppt_x"/>
                                          </p:val>
                                        </p:tav>
                                      </p:tavLst>
                                    </p:anim>
                                    <p:anim calcmode="lin" valueType="num">
                                      <p:cBhvr>
                                        <p:cTn id="23" dur="500" fill="hold"/>
                                        <p:tgtEl>
                                          <p:spTgt spid="61443">
                                            <p:txEl>
                                              <p:pRg st="1" end="1"/>
                                            </p:txEl>
                                          </p:spTgt>
                                        </p:tgtEl>
                                        <p:attrNameLst>
                                          <p:attrName>ppt_y</p:attrName>
                                        </p:attrNameLst>
                                      </p:cBhvr>
                                      <p:tavLst>
                                        <p:tav tm="0">
                                          <p:val>
                                            <p:strVal val="#ppt_y+.05"/>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4" presetClass="entr" presetSubtype="0" fill="hold" grpId="0" nodeType="clickEffect">
                                  <p:stCondLst>
                                    <p:cond delay="0"/>
                                  </p:stCondLst>
                                  <p:childTnLst>
                                    <p:set>
                                      <p:cBhvr>
                                        <p:cTn id="27" dur="1" fill="hold">
                                          <p:stCondLst>
                                            <p:cond delay="0"/>
                                          </p:stCondLst>
                                        </p:cTn>
                                        <p:tgtEl>
                                          <p:spTgt spid="61443">
                                            <p:txEl>
                                              <p:pRg st="2" end="2"/>
                                            </p:txEl>
                                          </p:spTgt>
                                        </p:tgtEl>
                                        <p:attrNameLst>
                                          <p:attrName>style.visibility</p:attrName>
                                        </p:attrNameLst>
                                      </p:cBhvr>
                                      <p:to>
                                        <p:strVal val="visible"/>
                                      </p:to>
                                    </p:set>
                                    <p:animEffect transition="in" filter="fade">
                                      <p:cBhvr>
                                        <p:cTn id="28" dur="500"/>
                                        <p:tgtEl>
                                          <p:spTgt spid="61443">
                                            <p:txEl>
                                              <p:pRg st="2" end="2"/>
                                            </p:txEl>
                                          </p:spTgt>
                                        </p:tgtEl>
                                      </p:cBhvr>
                                    </p:animEffect>
                                    <p:anim calcmode="lin" valueType="num">
                                      <p:cBhvr>
                                        <p:cTn id="29" dur="500" fill="hold"/>
                                        <p:tgtEl>
                                          <p:spTgt spid="61443">
                                            <p:txEl>
                                              <p:pRg st="2" end="2"/>
                                            </p:txEl>
                                          </p:spTgt>
                                        </p:tgtEl>
                                        <p:attrNameLst>
                                          <p:attrName>ppt_x</p:attrName>
                                        </p:attrNameLst>
                                      </p:cBhvr>
                                      <p:tavLst>
                                        <p:tav tm="0">
                                          <p:val>
                                            <p:strVal val="#ppt_x"/>
                                          </p:val>
                                        </p:tav>
                                        <p:tav tm="100000">
                                          <p:val>
                                            <p:strVal val="#ppt_x"/>
                                          </p:val>
                                        </p:tav>
                                      </p:tavLst>
                                    </p:anim>
                                    <p:anim calcmode="lin" valueType="num">
                                      <p:cBhvr>
                                        <p:cTn id="30" dur="500" fill="hold"/>
                                        <p:tgtEl>
                                          <p:spTgt spid="61443">
                                            <p:txEl>
                                              <p:pRg st="2" end="2"/>
                                            </p:txEl>
                                          </p:spTgt>
                                        </p:tgtEl>
                                        <p:attrNameLst>
                                          <p:attrName>ppt_y</p:attrName>
                                        </p:attrNameLst>
                                      </p:cBhvr>
                                      <p:tavLst>
                                        <p:tav tm="0">
                                          <p:val>
                                            <p:strVal val="#ppt_y+.05"/>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4" presetClass="entr" presetSubtype="0" fill="hold" grpId="0" nodeType="clickEffect">
                                  <p:stCondLst>
                                    <p:cond delay="0"/>
                                  </p:stCondLst>
                                  <p:childTnLst>
                                    <p:set>
                                      <p:cBhvr>
                                        <p:cTn id="34" dur="1" fill="hold">
                                          <p:stCondLst>
                                            <p:cond delay="0"/>
                                          </p:stCondLst>
                                        </p:cTn>
                                        <p:tgtEl>
                                          <p:spTgt spid="61443">
                                            <p:txEl>
                                              <p:pRg st="3" end="3"/>
                                            </p:txEl>
                                          </p:spTgt>
                                        </p:tgtEl>
                                        <p:attrNameLst>
                                          <p:attrName>style.visibility</p:attrName>
                                        </p:attrNameLst>
                                      </p:cBhvr>
                                      <p:to>
                                        <p:strVal val="visible"/>
                                      </p:to>
                                    </p:set>
                                    <p:animEffect transition="in" filter="fade">
                                      <p:cBhvr>
                                        <p:cTn id="35" dur="500"/>
                                        <p:tgtEl>
                                          <p:spTgt spid="61443">
                                            <p:txEl>
                                              <p:pRg st="3" end="3"/>
                                            </p:txEl>
                                          </p:spTgt>
                                        </p:tgtEl>
                                      </p:cBhvr>
                                    </p:animEffect>
                                    <p:anim calcmode="lin" valueType="num">
                                      <p:cBhvr>
                                        <p:cTn id="36" dur="500" fill="hold"/>
                                        <p:tgtEl>
                                          <p:spTgt spid="61443">
                                            <p:txEl>
                                              <p:pRg st="3" end="3"/>
                                            </p:txEl>
                                          </p:spTgt>
                                        </p:tgtEl>
                                        <p:attrNameLst>
                                          <p:attrName>ppt_x</p:attrName>
                                        </p:attrNameLst>
                                      </p:cBhvr>
                                      <p:tavLst>
                                        <p:tav tm="0">
                                          <p:val>
                                            <p:strVal val="#ppt_x"/>
                                          </p:val>
                                        </p:tav>
                                        <p:tav tm="100000">
                                          <p:val>
                                            <p:strVal val="#ppt_x"/>
                                          </p:val>
                                        </p:tav>
                                      </p:tavLst>
                                    </p:anim>
                                    <p:anim calcmode="lin" valueType="num">
                                      <p:cBhvr>
                                        <p:cTn id="37" dur="500" fill="hold"/>
                                        <p:tgtEl>
                                          <p:spTgt spid="61443">
                                            <p:txEl>
                                              <p:pRg st="3" end="3"/>
                                            </p:txEl>
                                          </p:spTgt>
                                        </p:tgtEl>
                                        <p:attrNameLst>
                                          <p:attrName>ppt_y</p:attrName>
                                        </p:attrNameLst>
                                      </p:cBhvr>
                                      <p:tavLst>
                                        <p:tav tm="0">
                                          <p:val>
                                            <p:strVal val="#ppt_y+.05"/>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4" presetClass="entr" presetSubtype="0" fill="hold" grpId="0" nodeType="clickEffect">
                                  <p:stCondLst>
                                    <p:cond delay="0"/>
                                  </p:stCondLst>
                                  <p:childTnLst>
                                    <p:set>
                                      <p:cBhvr>
                                        <p:cTn id="41" dur="1" fill="hold">
                                          <p:stCondLst>
                                            <p:cond delay="0"/>
                                          </p:stCondLst>
                                        </p:cTn>
                                        <p:tgtEl>
                                          <p:spTgt spid="61443">
                                            <p:txEl>
                                              <p:pRg st="4" end="4"/>
                                            </p:txEl>
                                          </p:spTgt>
                                        </p:tgtEl>
                                        <p:attrNameLst>
                                          <p:attrName>style.visibility</p:attrName>
                                        </p:attrNameLst>
                                      </p:cBhvr>
                                      <p:to>
                                        <p:strVal val="visible"/>
                                      </p:to>
                                    </p:set>
                                    <p:animEffect transition="in" filter="fade">
                                      <p:cBhvr>
                                        <p:cTn id="42" dur="500"/>
                                        <p:tgtEl>
                                          <p:spTgt spid="61443">
                                            <p:txEl>
                                              <p:pRg st="4" end="4"/>
                                            </p:txEl>
                                          </p:spTgt>
                                        </p:tgtEl>
                                      </p:cBhvr>
                                    </p:animEffect>
                                    <p:anim calcmode="lin" valueType="num">
                                      <p:cBhvr>
                                        <p:cTn id="43" dur="500" fill="hold"/>
                                        <p:tgtEl>
                                          <p:spTgt spid="61443">
                                            <p:txEl>
                                              <p:pRg st="4" end="4"/>
                                            </p:txEl>
                                          </p:spTgt>
                                        </p:tgtEl>
                                        <p:attrNameLst>
                                          <p:attrName>ppt_x</p:attrName>
                                        </p:attrNameLst>
                                      </p:cBhvr>
                                      <p:tavLst>
                                        <p:tav tm="0">
                                          <p:val>
                                            <p:strVal val="#ppt_x"/>
                                          </p:val>
                                        </p:tav>
                                        <p:tav tm="100000">
                                          <p:val>
                                            <p:strVal val="#ppt_x"/>
                                          </p:val>
                                        </p:tav>
                                      </p:tavLst>
                                    </p:anim>
                                    <p:anim calcmode="lin" valueType="num">
                                      <p:cBhvr>
                                        <p:cTn id="44" dur="500" fill="hold"/>
                                        <p:tgtEl>
                                          <p:spTgt spid="61443">
                                            <p:txEl>
                                              <p:pRg st="4" end="4"/>
                                            </p:txEl>
                                          </p:spTgt>
                                        </p:tgtEl>
                                        <p:attrNameLst>
                                          <p:attrName>ppt_y</p:attrName>
                                        </p:attrNameLst>
                                      </p:cBhvr>
                                      <p:tavLst>
                                        <p:tav tm="0">
                                          <p:val>
                                            <p:strVal val="#ppt_y+.05"/>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4" presetClass="entr" presetSubtype="0" fill="hold" grpId="0" nodeType="clickEffect">
                                  <p:stCondLst>
                                    <p:cond delay="0"/>
                                  </p:stCondLst>
                                  <p:childTnLst>
                                    <p:set>
                                      <p:cBhvr>
                                        <p:cTn id="48" dur="1" fill="hold">
                                          <p:stCondLst>
                                            <p:cond delay="0"/>
                                          </p:stCondLst>
                                        </p:cTn>
                                        <p:tgtEl>
                                          <p:spTgt spid="61443">
                                            <p:txEl>
                                              <p:pRg st="6" end="6"/>
                                            </p:txEl>
                                          </p:spTgt>
                                        </p:tgtEl>
                                        <p:attrNameLst>
                                          <p:attrName>style.visibility</p:attrName>
                                        </p:attrNameLst>
                                      </p:cBhvr>
                                      <p:to>
                                        <p:strVal val="visible"/>
                                      </p:to>
                                    </p:set>
                                    <p:animEffect transition="in" filter="fade">
                                      <p:cBhvr>
                                        <p:cTn id="49" dur="500"/>
                                        <p:tgtEl>
                                          <p:spTgt spid="61443">
                                            <p:txEl>
                                              <p:pRg st="6" end="6"/>
                                            </p:txEl>
                                          </p:spTgt>
                                        </p:tgtEl>
                                      </p:cBhvr>
                                    </p:animEffect>
                                    <p:anim calcmode="lin" valueType="num">
                                      <p:cBhvr>
                                        <p:cTn id="50" dur="500" fill="hold"/>
                                        <p:tgtEl>
                                          <p:spTgt spid="61443">
                                            <p:txEl>
                                              <p:pRg st="6" end="6"/>
                                            </p:txEl>
                                          </p:spTgt>
                                        </p:tgtEl>
                                        <p:attrNameLst>
                                          <p:attrName>ppt_x</p:attrName>
                                        </p:attrNameLst>
                                      </p:cBhvr>
                                      <p:tavLst>
                                        <p:tav tm="0">
                                          <p:val>
                                            <p:strVal val="#ppt_x"/>
                                          </p:val>
                                        </p:tav>
                                        <p:tav tm="100000">
                                          <p:val>
                                            <p:strVal val="#ppt_x"/>
                                          </p:val>
                                        </p:tav>
                                      </p:tavLst>
                                    </p:anim>
                                    <p:anim calcmode="lin" valueType="num">
                                      <p:cBhvr>
                                        <p:cTn id="51" dur="500" fill="hold"/>
                                        <p:tgtEl>
                                          <p:spTgt spid="61443">
                                            <p:txEl>
                                              <p:pRg st="6" end="6"/>
                                            </p:txEl>
                                          </p:spTgt>
                                        </p:tgtEl>
                                        <p:attrNameLst>
                                          <p:attrName>ppt_y</p:attrName>
                                        </p:attrNameLst>
                                      </p:cBhvr>
                                      <p:tavLst>
                                        <p:tav tm="0">
                                          <p:val>
                                            <p:strVal val="#ppt_y+.05"/>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4" presetClass="entr" presetSubtype="0" fill="hold" grpId="0" nodeType="clickEffect">
                                  <p:stCondLst>
                                    <p:cond delay="0"/>
                                  </p:stCondLst>
                                  <p:childTnLst>
                                    <p:set>
                                      <p:cBhvr>
                                        <p:cTn id="55" dur="1" fill="hold">
                                          <p:stCondLst>
                                            <p:cond delay="0"/>
                                          </p:stCondLst>
                                        </p:cTn>
                                        <p:tgtEl>
                                          <p:spTgt spid="61443">
                                            <p:txEl>
                                              <p:pRg st="7" end="7"/>
                                            </p:txEl>
                                          </p:spTgt>
                                        </p:tgtEl>
                                        <p:attrNameLst>
                                          <p:attrName>style.visibility</p:attrName>
                                        </p:attrNameLst>
                                      </p:cBhvr>
                                      <p:to>
                                        <p:strVal val="visible"/>
                                      </p:to>
                                    </p:set>
                                    <p:animEffect transition="in" filter="fade">
                                      <p:cBhvr>
                                        <p:cTn id="56" dur="500"/>
                                        <p:tgtEl>
                                          <p:spTgt spid="61443">
                                            <p:txEl>
                                              <p:pRg st="7" end="7"/>
                                            </p:txEl>
                                          </p:spTgt>
                                        </p:tgtEl>
                                      </p:cBhvr>
                                    </p:animEffect>
                                    <p:anim calcmode="lin" valueType="num">
                                      <p:cBhvr>
                                        <p:cTn id="57" dur="500" fill="hold"/>
                                        <p:tgtEl>
                                          <p:spTgt spid="61443">
                                            <p:txEl>
                                              <p:pRg st="7" end="7"/>
                                            </p:txEl>
                                          </p:spTgt>
                                        </p:tgtEl>
                                        <p:attrNameLst>
                                          <p:attrName>ppt_x</p:attrName>
                                        </p:attrNameLst>
                                      </p:cBhvr>
                                      <p:tavLst>
                                        <p:tav tm="0">
                                          <p:val>
                                            <p:strVal val="#ppt_x"/>
                                          </p:val>
                                        </p:tav>
                                        <p:tav tm="100000">
                                          <p:val>
                                            <p:strVal val="#ppt_x"/>
                                          </p:val>
                                        </p:tav>
                                      </p:tavLst>
                                    </p:anim>
                                    <p:anim calcmode="lin" valueType="num">
                                      <p:cBhvr>
                                        <p:cTn id="58" dur="500" fill="hold"/>
                                        <p:tgtEl>
                                          <p:spTgt spid="61443">
                                            <p:txEl>
                                              <p:pRg st="7" end="7"/>
                                            </p:txEl>
                                          </p:spTgt>
                                        </p:tgtEl>
                                        <p:attrNameLst>
                                          <p:attrName>ppt_y</p:attrName>
                                        </p:attrNameLst>
                                      </p:cBhvr>
                                      <p:tavLst>
                                        <p:tav tm="0">
                                          <p:val>
                                            <p:strVal val="#ppt_y+.05"/>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4" presetClass="entr" presetSubtype="0" fill="hold" grpId="0" nodeType="clickEffect">
                                  <p:stCondLst>
                                    <p:cond delay="0"/>
                                  </p:stCondLst>
                                  <p:childTnLst>
                                    <p:set>
                                      <p:cBhvr>
                                        <p:cTn id="62" dur="1" fill="hold">
                                          <p:stCondLst>
                                            <p:cond delay="0"/>
                                          </p:stCondLst>
                                        </p:cTn>
                                        <p:tgtEl>
                                          <p:spTgt spid="61443">
                                            <p:txEl>
                                              <p:pRg st="9" end="9"/>
                                            </p:txEl>
                                          </p:spTgt>
                                        </p:tgtEl>
                                        <p:attrNameLst>
                                          <p:attrName>style.visibility</p:attrName>
                                        </p:attrNameLst>
                                      </p:cBhvr>
                                      <p:to>
                                        <p:strVal val="visible"/>
                                      </p:to>
                                    </p:set>
                                    <p:animEffect transition="in" filter="fade">
                                      <p:cBhvr>
                                        <p:cTn id="63" dur="500"/>
                                        <p:tgtEl>
                                          <p:spTgt spid="61443">
                                            <p:txEl>
                                              <p:pRg st="9" end="9"/>
                                            </p:txEl>
                                          </p:spTgt>
                                        </p:tgtEl>
                                      </p:cBhvr>
                                    </p:animEffect>
                                    <p:anim calcmode="lin" valueType="num">
                                      <p:cBhvr>
                                        <p:cTn id="64" dur="500" fill="hold"/>
                                        <p:tgtEl>
                                          <p:spTgt spid="61443">
                                            <p:txEl>
                                              <p:pRg st="9" end="9"/>
                                            </p:txEl>
                                          </p:spTgt>
                                        </p:tgtEl>
                                        <p:attrNameLst>
                                          <p:attrName>ppt_x</p:attrName>
                                        </p:attrNameLst>
                                      </p:cBhvr>
                                      <p:tavLst>
                                        <p:tav tm="0">
                                          <p:val>
                                            <p:strVal val="#ppt_x"/>
                                          </p:val>
                                        </p:tav>
                                        <p:tav tm="100000">
                                          <p:val>
                                            <p:strVal val="#ppt_x"/>
                                          </p:val>
                                        </p:tav>
                                      </p:tavLst>
                                    </p:anim>
                                    <p:anim calcmode="lin" valueType="num">
                                      <p:cBhvr>
                                        <p:cTn id="65" dur="500" fill="hold"/>
                                        <p:tgtEl>
                                          <p:spTgt spid="61443">
                                            <p:txEl>
                                              <p:pRg st="9" end="9"/>
                                            </p:txEl>
                                          </p:spTgt>
                                        </p:tgtEl>
                                        <p:attrNameLst>
                                          <p:attrName>ppt_y</p:attrName>
                                        </p:attrNameLst>
                                      </p:cBhvr>
                                      <p:tavLst>
                                        <p:tav tm="0">
                                          <p:val>
                                            <p:strVal val="#ppt_y+.05"/>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4" presetClass="entr" presetSubtype="0" fill="hold" grpId="0" nodeType="clickEffect">
                                  <p:stCondLst>
                                    <p:cond delay="0"/>
                                  </p:stCondLst>
                                  <p:childTnLst>
                                    <p:set>
                                      <p:cBhvr>
                                        <p:cTn id="69" dur="1" fill="hold">
                                          <p:stCondLst>
                                            <p:cond delay="0"/>
                                          </p:stCondLst>
                                        </p:cTn>
                                        <p:tgtEl>
                                          <p:spTgt spid="61443">
                                            <p:txEl>
                                              <p:pRg st="10" end="10"/>
                                            </p:txEl>
                                          </p:spTgt>
                                        </p:tgtEl>
                                        <p:attrNameLst>
                                          <p:attrName>style.visibility</p:attrName>
                                        </p:attrNameLst>
                                      </p:cBhvr>
                                      <p:to>
                                        <p:strVal val="visible"/>
                                      </p:to>
                                    </p:set>
                                    <p:animEffect transition="in" filter="fade">
                                      <p:cBhvr>
                                        <p:cTn id="70" dur="500"/>
                                        <p:tgtEl>
                                          <p:spTgt spid="61443">
                                            <p:txEl>
                                              <p:pRg st="10" end="10"/>
                                            </p:txEl>
                                          </p:spTgt>
                                        </p:tgtEl>
                                      </p:cBhvr>
                                    </p:animEffect>
                                    <p:anim calcmode="lin" valueType="num">
                                      <p:cBhvr>
                                        <p:cTn id="71" dur="500" fill="hold"/>
                                        <p:tgtEl>
                                          <p:spTgt spid="61443">
                                            <p:txEl>
                                              <p:pRg st="10" end="10"/>
                                            </p:txEl>
                                          </p:spTgt>
                                        </p:tgtEl>
                                        <p:attrNameLst>
                                          <p:attrName>ppt_x</p:attrName>
                                        </p:attrNameLst>
                                      </p:cBhvr>
                                      <p:tavLst>
                                        <p:tav tm="0">
                                          <p:val>
                                            <p:strVal val="#ppt_x"/>
                                          </p:val>
                                        </p:tav>
                                        <p:tav tm="100000">
                                          <p:val>
                                            <p:strVal val="#ppt_x"/>
                                          </p:val>
                                        </p:tav>
                                      </p:tavLst>
                                    </p:anim>
                                    <p:anim calcmode="lin" valueType="num">
                                      <p:cBhvr>
                                        <p:cTn id="72" dur="500" fill="hold"/>
                                        <p:tgtEl>
                                          <p:spTgt spid="61443">
                                            <p:txEl>
                                              <p:pRg st="10" end="10"/>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2" grpId="0"/>
      <p:bldP spid="61443" grpId="0" build="p"/>
    </p:bld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7106" name="Picture 3"/>
          <p:cNvPicPr>
            <a:picLocks noGrp="1" noChangeAspect="1" noChangeArrowheads="1"/>
          </p:cNvPicPr>
          <p:nvPr>
            <p:ph type="body" idx="1"/>
          </p:nvPr>
        </p:nvPicPr>
        <p:blipFill>
          <a:blip r:embed="rId3"/>
          <a:srcRect/>
          <a:stretch>
            <a:fillRect/>
          </a:stretch>
        </p:blipFill>
        <p:spPr bwMode="auto">
          <a:xfrm>
            <a:off x="0" y="0"/>
            <a:ext cx="9144000" cy="6858000"/>
          </a:xfrm>
          <a:noFill/>
          <a:ln>
            <a:miter lim="800000"/>
            <a:headEnd/>
            <a:tailEnd/>
          </a:ln>
        </p:spPr>
      </p:pic>
      <p:sp>
        <p:nvSpPr>
          <p:cNvPr id="47107" name="Rectangle 2"/>
          <p:cNvSpPr>
            <a:spLocks noGrp="1" noChangeArrowheads="1"/>
          </p:cNvSpPr>
          <p:nvPr>
            <p:ph type="title" idx="4294967295"/>
          </p:nvPr>
        </p:nvSpPr>
        <p:spPr bwMode="auto">
          <a:xfrm>
            <a:off x="0" y="0"/>
            <a:ext cx="8229600" cy="633413"/>
          </a:xfrm>
          <a:prstGeom prst="rect">
            <a:avLst/>
          </a:prstGeom>
          <a:noFill/>
          <a:ln>
            <a:miter lim="800000"/>
            <a:headEnd/>
            <a:tailEnd/>
          </a:ln>
        </p:spPr>
        <p:txBody>
          <a:bodyPr/>
          <a:lstStyle/>
          <a:p>
            <a:r>
              <a:rPr lang="pt-BR" sz="3200" smtClean="0"/>
              <a:t>Visão de Renato Nunes (reitor da UNIFEI)</a:t>
            </a: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p:cNvSpPr>
            <a:spLocks noGrp="1"/>
          </p:cNvSpPr>
          <p:nvPr>
            <p:ph idx="1"/>
          </p:nvPr>
        </p:nvSpPr>
        <p:spPr/>
        <p:txBody>
          <a:bodyPr/>
          <a:lstStyle/>
          <a:p>
            <a:endParaRPr lang="pt-BR"/>
          </a:p>
        </p:txBody>
      </p:sp>
      <p:pic>
        <p:nvPicPr>
          <p:cNvPr id="83970" name="Picture 2" descr="http://cdn3.thr.com/sites/default/files/imagecache/675x380/2014/11/2001_space_odyssey_a_l.jpg"/>
          <p:cNvPicPr>
            <a:picLocks noChangeAspect="1" noChangeArrowheads="1"/>
          </p:cNvPicPr>
          <p:nvPr/>
        </p:nvPicPr>
        <p:blipFill>
          <a:blip r:embed="rId2"/>
          <a:srcRect/>
          <a:stretch>
            <a:fillRect/>
          </a:stretch>
        </p:blipFill>
        <p:spPr bwMode="auto">
          <a:xfrm>
            <a:off x="-3037974" y="0"/>
            <a:ext cx="12181974" cy="6858000"/>
          </a:xfrm>
          <a:prstGeom prst="rect">
            <a:avLst/>
          </a:prstGeom>
          <a:noFill/>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130" name="Rectangle 2"/>
          <p:cNvSpPr>
            <a:spLocks noGrp="1" noChangeArrowheads="1"/>
          </p:cNvSpPr>
          <p:nvPr>
            <p:ph type="title" idx="4294967295"/>
          </p:nvPr>
        </p:nvSpPr>
        <p:spPr bwMode="auto">
          <a:xfrm>
            <a:off x="0" y="0"/>
            <a:ext cx="8229600" cy="633413"/>
          </a:xfrm>
          <a:prstGeom prst="rect">
            <a:avLst/>
          </a:prstGeom>
          <a:noFill/>
          <a:ln>
            <a:miter lim="800000"/>
            <a:headEnd/>
            <a:tailEnd/>
          </a:ln>
        </p:spPr>
        <p:txBody>
          <a:bodyPr/>
          <a:lstStyle/>
          <a:p>
            <a:r>
              <a:rPr lang="pt-BR" sz="3200" smtClean="0"/>
              <a:t>Visão de Renato Nunes (reitor da UNIFEI)</a:t>
            </a:r>
          </a:p>
        </p:txBody>
      </p:sp>
      <p:sp>
        <p:nvSpPr>
          <p:cNvPr id="48131" name="Espaço Reservado para Conteúdo 3"/>
          <p:cNvSpPr>
            <a:spLocks noGrp="1"/>
          </p:cNvSpPr>
          <p:nvPr>
            <p:ph idx="1"/>
          </p:nvPr>
        </p:nvSpPr>
        <p:spPr bwMode="auto">
          <a:noFill/>
          <a:ln>
            <a:miter lim="800000"/>
            <a:headEnd/>
            <a:tailEnd/>
          </a:ln>
        </p:spPr>
        <p:txBody>
          <a:bodyPr vert="horz" wrap="square" lIns="91440" tIns="45720" rIns="91440" bIns="45720" numCol="1" anchor="t" anchorCtr="0" compatLnSpc="1">
            <a:prstTxWarp prst="textNoShape">
              <a:avLst/>
            </a:prstTxWarp>
          </a:bodyPr>
          <a:lstStyle/>
          <a:p>
            <a:endParaRPr lang="pt-BR" smtClean="0"/>
          </a:p>
        </p:txBody>
      </p:sp>
      <p:pic>
        <p:nvPicPr>
          <p:cNvPr id="772098" name="Picture 2"/>
          <p:cNvPicPr>
            <a:picLocks noChangeAspect="1" noChangeArrowheads="1"/>
          </p:cNvPicPr>
          <p:nvPr/>
        </p:nvPicPr>
        <p:blipFill>
          <a:blip r:embed="rId3"/>
          <a:srcRect/>
          <a:stretch>
            <a:fillRect/>
          </a:stretch>
        </p:blipFill>
        <p:spPr bwMode="auto">
          <a:xfrm>
            <a:off x="0" y="-14288"/>
            <a:ext cx="9124950" cy="6872288"/>
          </a:xfrm>
          <a:prstGeom prst="rect">
            <a:avLst/>
          </a:prstGeom>
          <a:noFill/>
          <a:ln w="9525" cap="flat" cmpd="sng" algn="ctr">
            <a:noFill/>
            <a:prstDash val="solid"/>
            <a:miter lim="800000"/>
            <a:headEnd/>
            <a:tailEnd/>
          </a:ln>
          <a:effectLst>
            <a:outerShdw dist="53882" dir="2700000" algn="ctr" rotWithShape="0">
              <a:srgbClr val="9999FF"/>
            </a:outerShdw>
          </a:effectLst>
        </p:spPr>
      </p:pic>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131" name="Espaço Reservado para Conteúdo 3"/>
          <p:cNvSpPr>
            <a:spLocks noGrp="1"/>
          </p:cNvSpPr>
          <p:nvPr>
            <p:ph idx="1"/>
          </p:nvPr>
        </p:nvSpPr>
        <p:spPr bwMode="auto">
          <a:noFill/>
          <a:ln>
            <a:miter lim="800000"/>
            <a:headEnd/>
            <a:tailEnd/>
          </a:ln>
        </p:spPr>
        <p:txBody>
          <a:bodyPr vert="horz" wrap="square" lIns="91440" tIns="45720" rIns="91440" bIns="45720" numCol="1" anchor="t" anchorCtr="0" compatLnSpc="1">
            <a:prstTxWarp prst="textNoShape">
              <a:avLst/>
            </a:prstTxWarp>
          </a:bodyPr>
          <a:lstStyle/>
          <a:p>
            <a:pPr algn="ctr">
              <a:buNone/>
            </a:pPr>
            <a:r>
              <a:rPr lang="pt-BR" sz="6000" dirty="0" smtClean="0">
                <a:solidFill>
                  <a:srgbClr val="FF0000"/>
                </a:solidFill>
              </a:rPr>
              <a:t>Mas isto é futuro...</a:t>
            </a:r>
          </a:p>
          <a:p>
            <a:pPr algn="ctr">
              <a:buNone/>
            </a:pPr>
            <a:r>
              <a:rPr lang="pt-BR" sz="6000" dirty="0" smtClean="0">
                <a:solidFill>
                  <a:srgbClr val="FF0000"/>
                </a:solidFill>
              </a:rPr>
              <a:t>ou já deveria ser e estar  presente, </a:t>
            </a:r>
          </a:p>
          <a:p>
            <a:pPr algn="ctr">
              <a:buNone/>
            </a:pPr>
            <a:r>
              <a:rPr lang="pt-BR" sz="6000" b="1" dirty="0" smtClean="0">
                <a:solidFill>
                  <a:srgbClr val="FF0000"/>
                </a:solidFill>
              </a:rPr>
              <a:t>aqui e agora?</a:t>
            </a:r>
          </a:p>
        </p:txBody>
      </p:sp>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ext Box 2"/>
          <p:cNvSpPr txBox="1">
            <a:spLocks noChangeArrowheads="1"/>
          </p:cNvSpPr>
          <p:nvPr/>
        </p:nvSpPr>
        <p:spPr bwMode="auto">
          <a:xfrm>
            <a:off x="0" y="857232"/>
            <a:ext cx="9144000" cy="5324535"/>
          </a:xfrm>
          <a:prstGeom prst="rect">
            <a:avLst/>
          </a:prstGeom>
          <a:solidFill>
            <a:srgbClr val="000054"/>
          </a:solidFill>
          <a:ln w="9525">
            <a:noFill/>
            <a:miter lim="800000"/>
            <a:headEnd/>
            <a:tailEnd/>
          </a:ln>
          <a:effectLst/>
        </p:spPr>
        <p:txBody>
          <a:bodyPr wrap="square">
            <a:spAutoFit/>
          </a:bodyPr>
          <a:lstStyle/>
          <a:p>
            <a:pPr eaLnBrk="0" hangingPunct="0">
              <a:spcBef>
                <a:spcPct val="50000"/>
              </a:spcBef>
            </a:pPr>
            <a:r>
              <a:rPr lang="pt-BR" sz="3200" dirty="0">
                <a:solidFill>
                  <a:srgbClr val="FFFF00"/>
                </a:solidFill>
                <a:latin typeface="Arial" pitchFamily="34" charset="0"/>
              </a:rPr>
              <a:t>“A ciência está destinada a desempenhar um papel  cada vez mais preponderante na produção  industrial. E as nações  que deixarem de entender essa lição hão, inevitavelmente, de ser relegadas à posição de nações escravas: cortadoras de lenha e carregadoras de água para os povos mais esclarecidos”</a:t>
            </a:r>
            <a:endParaRPr lang="pt-BR" sz="2800" dirty="0">
              <a:solidFill>
                <a:srgbClr val="FFFF00"/>
              </a:solidFill>
              <a:latin typeface="Arial" pitchFamily="34" charset="0"/>
            </a:endParaRPr>
          </a:p>
          <a:p>
            <a:pPr algn="r" eaLnBrk="0" hangingPunct="0">
              <a:spcBef>
                <a:spcPct val="50000"/>
              </a:spcBef>
            </a:pPr>
            <a:r>
              <a:rPr lang="pt-BR" sz="2800" i="1" dirty="0">
                <a:solidFill>
                  <a:srgbClr val="FFFF00"/>
                </a:solidFill>
                <a:latin typeface="Arial" pitchFamily="34" charset="0"/>
              </a:rPr>
              <a:t>Rutherford</a:t>
            </a:r>
          </a:p>
          <a:p>
            <a:pPr algn="r" eaLnBrk="0" hangingPunct="0">
              <a:spcBef>
                <a:spcPct val="50000"/>
              </a:spcBef>
            </a:pPr>
            <a:r>
              <a:rPr lang="pt-BR" sz="2800" i="1" dirty="0">
                <a:solidFill>
                  <a:srgbClr val="FFFF00"/>
                </a:solidFill>
                <a:latin typeface="Arial" pitchFamily="34" charset="0"/>
              </a:rPr>
              <a:t> </a:t>
            </a:r>
            <a:r>
              <a:rPr lang="pt-BR" sz="1600" i="1" dirty="0">
                <a:solidFill>
                  <a:srgbClr val="FFFF00"/>
                </a:solidFill>
                <a:latin typeface="Arial" pitchFamily="34" charset="0"/>
              </a:rPr>
              <a:t>citado por Brito Cruz - maio 2000</a:t>
            </a:r>
            <a:endParaRPr lang="pt-BR" sz="2800" dirty="0">
              <a:solidFill>
                <a:srgbClr val="FFFF00"/>
              </a:solidFill>
              <a:latin typeface="Arial" pitchFamily="34" charset="0"/>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Golfinhos"/>
          <p:cNvPicPr>
            <a:picLocks noChangeAspect="1" noChangeArrowheads="1"/>
          </p:cNvPicPr>
          <p:nvPr/>
        </p:nvPicPr>
        <p:blipFill>
          <a:blip r:embed="rId3"/>
          <a:srcRect/>
          <a:stretch>
            <a:fillRect/>
          </a:stretch>
        </p:blipFill>
        <p:spPr bwMode="auto">
          <a:xfrm>
            <a:off x="0" y="-22225"/>
            <a:ext cx="9144000" cy="6880225"/>
          </a:xfrm>
          <a:prstGeom prst="rect">
            <a:avLst/>
          </a:prstGeom>
          <a:noFill/>
          <a:ln w="9525">
            <a:noFill/>
            <a:miter lim="800000"/>
            <a:headEnd/>
            <a:tailEnd/>
          </a:ln>
        </p:spPr>
      </p:pic>
      <p:sp>
        <p:nvSpPr>
          <p:cNvPr id="3075" name="Rectangle 3"/>
          <p:cNvSpPr>
            <a:spLocks noGrp="1" noChangeArrowheads="1"/>
          </p:cNvSpPr>
          <p:nvPr>
            <p:ph type="title"/>
          </p:nvPr>
        </p:nvSpPr>
        <p:spPr>
          <a:xfrm>
            <a:off x="0" y="0"/>
            <a:ext cx="9144000" cy="1143000"/>
          </a:xfrm>
        </p:spPr>
        <p:txBody>
          <a:bodyPr/>
          <a:lstStyle/>
          <a:p>
            <a:pPr eaLnBrk="1" hangingPunct="1">
              <a:defRPr/>
            </a:pPr>
            <a:r>
              <a:rPr lang="pt-BR" sz="4800" dirty="0" smtClean="0">
                <a:solidFill>
                  <a:schemeClr val="bg1"/>
                </a:solidFill>
                <a:effectLst>
                  <a:outerShdw blurRad="38100" dist="38100" dir="2700000" algn="tl">
                    <a:srgbClr val="C0C0C0"/>
                  </a:outerShdw>
                </a:effectLst>
              </a:rPr>
              <a:t>Só precisamos de um novo olhar!</a:t>
            </a:r>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title"/>
          </p:nvPr>
        </p:nvSpPr>
        <p:spPr>
          <a:xfrm>
            <a:off x="0" y="0"/>
            <a:ext cx="9144000" cy="6858000"/>
          </a:xfrm>
        </p:spPr>
        <p:txBody>
          <a:bodyPr/>
          <a:lstStyle/>
          <a:p>
            <a:pPr eaLnBrk="1" hangingPunct="1">
              <a:defRPr/>
            </a:pPr>
            <a:r>
              <a:rPr lang="pt-BR" sz="4800" dirty="0" smtClean="0">
                <a:solidFill>
                  <a:schemeClr val="bg1"/>
                </a:solidFill>
                <a:effectLst>
                  <a:outerShdw blurRad="38100" dist="38100" dir="2700000" algn="tl">
                    <a:srgbClr val="C0C0C0"/>
                  </a:outerShdw>
                </a:effectLst>
              </a:rPr>
              <a:t/>
            </a:r>
            <a:br>
              <a:rPr lang="pt-BR" sz="4800" dirty="0" smtClean="0">
                <a:solidFill>
                  <a:schemeClr val="bg1"/>
                </a:solidFill>
                <a:effectLst>
                  <a:outerShdw blurRad="38100" dist="38100" dir="2700000" algn="tl">
                    <a:srgbClr val="C0C0C0"/>
                  </a:outerShdw>
                </a:effectLst>
              </a:rPr>
            </a:br>
            <a:r>
              <a:rPr lang="pt-BR" sz="4800" dirty="0" smtClean="0">
                <a:solidFill>
                  <a:schemeClr val="bg1"/>
                </a:solidFill>
                <a:effectLst>
                  <a:outerShdw blurRad="38100" dist="38100" dir="2700000" algn="tl">
                    <a:srgbClr val="C0C0C0"/>
                  </a:outerShdw>
                </a:effectLst>
              </a:rPr>
              <a:t/>
            </a:r>
            <a:br>
              <a:rPr lang="pt-BR" sz="4800" dirty="0" smtClean="0">
                <a:solidFill>
                  <a:schemeClr val="bg1"/>
                </a:solidFill>
                <a:effectLst>
                  <a:outerShdw blurRad="38100" dist="38100" dir="2700000" algn="tl">
                    <a:srgbClr val="C0C0C0"/>
                  </a:outerShdw>
                </a:effectLst>
              </a:rPr>
            </a:br>
            <a:r>
              <a:rPr lang="pt-BR" sz="4800" dirty="0" smtClean="0">
                <a:solidFill>
                  <a:schemeClr val="tx1"/>
                </a:solidFill>
                <a:effectLst>
                  <a:outerShdw blurRad="38100" dist="38100" dir="2700000" algn="tl">
                    <a:srgbClr val="C0C0C0"/>
                  </a:outerShdw>
                </a:effectLst>
              </a:rPr>
              <a:t/>
            </a:r>
            <a:br>
              <a:rPr lang="pt-BR" sz="4800" dirty="0" smtClean="0">
                <a:solidFill>
                  <a:schemeClr val="tx1"/>
                </a:solidFill>
                <a:effectLst>
                  <a:outerShdw blurRad="38100" dist="38100" dir="2700000" algn="tl">
                    <a:srgbClr val="C0C0C0"/>
                  </a:outerShdw>
                </a:effectLst>
              </a:rPr>
            </a:br>
            <a:r>
              <a:rPr lang="pt-BR" sz="4800" dirty="0" smtClean="0">
                <a:solidFill>
                  <a:schemeClr val="tx1"/>
                </a:solidFill>
                <a:effectLst>
                  <a:outerShdw blurRad="38100" dist="38100" dir="2700000" algn="tl">
                    <a:srgbClr val="C0C0C0"/>
                  </a:outerShdw>
                </a:effectLst>
              </a:rPr>
              <a:t>Muito Obrigado!</a:t>
            </a:r>
            <a:br>
              <a:rPr lang="pt-BR" sz="4800" dirty="0" smtClean="0">
                <a:solidFill>
                  <a:schemeClr val="tx1"/>
                </a:solidFill>
                <a:effectLst>
                  <a:outerShdw blurRad="38100" dist="38100" dir="2700000" algn="tl">
                    <a:srgbClr val="C0C0C0"/>
                  </a:outerShdw>
                </a:effectLst>
              </a:rPr>
            </a:br>
            <a:r>
              <a:rPr lang="pt-BR" sz="4800" dirty="0" smtClean="0">
                <a:solidFill>
                  <a:schemeClr val="tx1"/>
                </a:solidFill>
                <a:effectLst>
                  <a:outerShdw blurRad="38100" dist="38100" dir="2700000" algn="tl">
                    <a:srgbClr val="C0C0C0"/>
                  </a:outerShdw>
                </a:effectLst>
              </a:rPr>
              <a:t/>
            </a:r>
            <a:br>
              <a:rPr lang="pt-BR" sz="4800" dirty="0" smtClean="0">
                <a:solidFill>
                  <a:schemeClr val="tx1"/>
                </a:solidFill>
                <a:effectLst>
                  <a:outerShdw blurRad="38100" dist="38100" dir="2700000" algn="tl">
                    <a:srgbClr val="C0C0C0"/>
                  </a:outerShdw>
                </a:effectLst>
              </a:rPr>
            </a:br>
            <a:r>
              <a:rPr lang="pt-BR" sz="4800" dirty="0" smtClean="0">
                <a:solidFill>
                  <a:schemeClr val="tx1"/>
                </a:solidFill>
                <a:effectLst>
                  <a:outerShdw blurRad="38100" dist="38100" dir="2700000" algn="tl">
                    <a:srgbClr val="C0C0C0"/>
                  </a:outerShdw>
                </a:effectLst>
              </a:rPr>
              <a:t/>
            </a:r>
            <a:br>
              <a:rPr lang="pt-BR" sz="4800" dirty="0" smtClean="0">
                <a:solidFill>
                  <a:schemeClr val="tx1"/>
                </a:solidFill>
                <a:effectLst>
                  <a:outerShdw blurRad="38100" dist="38100" dir="2700000" algn="tl">
                    <a:srgbClr val="C0C0C0"/>
                  </a:outerShdw>
                </a:effectLst>
              </a:rPr>
            </a:br>
            <a:r>
              <a:rPr lang="pt-BR" sz="4800" dirty="0" smtClean="0">
                <a:solidFill>
                  <a:schemeClr val="tx1"/>
                </a:solidFill>
                <a:effectLst>
                  <a:outerShdw blurRad="38100" dist="38100" dir="2700000" algn="tl">
                    <a:srgbClr val="C0C0C0"/>
                  </a:outerShdw>
                </a:effectLst>
              </a:rPr>
              <a:t>tonholo@gmail.com</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p:cNvSpPr>
            <a:spLocks noGrp="1"/>
          </p:cNvSpPr>
          <p:nvPr>
            <p:ph idx="1"/>
          </p:nvPr>
        </p:nvSpPr>
        <p:spPr/>
        <p:txBody>
          <a:bodyPr/>
          <a:lstStyle/>
          <a:p>
            <a:endParaRPr lang="pt-BR"/>
          </a:p>
        </p:txBody>
      </p:sp>
      <p:pic>
        <p:nvPicPr>
          <p:cNvPr id="86020" name="Picture 4" descr="http://www.filmdivider.com/wp-content/uploads/2015/04/2001-7.jpg"/>
          <p:cNvPicPr>
            <a:picLocks noChangeAspect="1" noChangeArrowheads="1"/>
          </p:cNvPicPr>
          <p:nvPr/>
        </p:nvPicPr>
        <p:blipFill>
          <a:blip r:embed="rId2"/>
          <a:srcRect/>
          <a:stretch>
            <a:fillRect/>
          </a:stretch>
        </p:blipFill>
        <p:spPr bwMode="auto">
          <a:xfrm>
            <a:off x="-2786114" y="0"/>
            <a:ext cx="12192000" cy="6858000"/>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p:cNvSpPr>
            <a:spLocks noGrp="1"/>
          </p:cNvSpPr>
          <p:nvPr>
            <p:ph idx="1"/>
          </p:nvPr>
        </p:nvSpPr>
        <p:spPr/>
        <p:txBody>
          <a:bodyPr/>
          <a:lstStyle/>
          <a:p>
            <a:endParaRPr lang="pt-BR"/>
          </a:p>
        </p:txBody>
      </p:sp>
      <p:pic>
        <p:nvPicPr>
          <p:cNvPr id="90114" name="Picture 2" descr="http://static1.opensubtitles.org/gfx/thumbs/6/3/1/7/0017136.jpg"/>
          <p:cNvPicPr>
            <a:picLocks noChangeAspect="1" noChangeArrowheads="1"/>
          </p:cNvPicPr>
          <p:nvPr/>
        </p:nvPicPr>
        <p:blipFill>
          <a:blip r:embed="rId2"/>
          <a:srcRect/>
          <a:stretch>
            <a:fillRect/>
          </a:stretch>
        </p:blipFill>
        <p:spPr bwMode="auto">
          <a:xfrm>
            <a:off x="2428860" y="0"/>
            <a:ext cx="4500594" cy="6961199"/>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Estrutura padrão">
  <a:themeElements>
    <a:clrScheme name="Estrutura padrã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strutura padrão">
      <a:majorFont>
        <a:latin typeface="Times New Roman"/>
        <a:ea typeface=""/>
        <a:cs typeface=""/>
      </a:majorFont>
      <a:minorFont>
        <a:latin typeface="Times New Roman"/>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FF8200"/>
            </a:gs>
            <a:gs pos="10001">
              <a:srgbClr val="FF0000"/>
            </a:gs>
            <a:gs pos="35001">
              <a:srgbClr val="BA0066"/>
            </a:gs>
            <a:gs pos="70000">
              <a:srgbClr val="66008F"/>
            </a:gs>
            <a:gs pos="100000">
              <a:srgbClr val="000082"/>
            </a:gs>
          </a:gsLst>
          <a:lin ang="5400000" scaled="1"/>
        </a:gradFill>
        <a:ln w="9525" cap="flat" cmpd="sng" algn="ctr">
          <a:solidFill>
            <a:srgbClr val="CC99FF"/>
          </a:solidFill>
          <a:prstDash val="solid"/>
          <a:round/>
          <a:headEnd type="none" w="med" len="med"/>
          <a:tailEnd type="none" w="med" len="med"/>
        </a:ln>
        <a:effectLst>
          <a:outerShdw dist="53882" dir="2700000" algn="ctr" rotWithShape="0">
            <a:srgbClr val="9999FF"/>
          </a:outerShdw>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pt-BR"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gradFill rotWithShape="0">
          <a:gsLst>
            <a:gs pos="0">
              <a:srgbClr val="FF8200"/>
            </a:gs>
            <a:gs pos="10001">
              <a:srgbClr val="FF0000"/>
            </a:gs>
            <a:gs pos="35001">
              <a:srgbClr val="BA0066"/>
            </a:gs>
            <a:gs pos="70000">
              <a:srgbClr val="66008F"/>
            </a:gs>
            <a:gs pos="100000">
              <a:srgbClr val="000082"/>
            </a:gs>
          </a:gsLst>
          <a:lin ang="5400000" scaled="1"/>
        </a:gradFill>
        <a:ln w="9525" cap="flat" cmpd="sng" algn="ctr">
          <a:solidFill>
            <a:srgbClr val="CC99FF"/>
          </a:solidFill>
          <a:prstDash val="solid"/>
          <a:round/>
          <a:headEnd type="none" w="med" len="med"/>
          <a:tailEnd type="none" w="med" len="med"/>
        </a:ln>
        <a:effectLst>
          <a:outerShdw dist="53882" dir="2700000" algn="ctr" rotWithShape="0">
            <a:srgbClr val="9999FF"/>
          </a:outerShdw>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pt-BR"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Estrutura padrã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Estrutura padrão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Estrutura padrão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Estrutura padrão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Estrutura padrã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Estrutura padrã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Estrutura padrã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o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o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49468</TotalTime>
  <Words>1512</Words>
  <Application>Microsoft Office PowerPoint</Application>
  <PresentationFormat>Apresentação na tela (4:3)</PresentationFormat>
  <Paragraphs>394</Paragraphs>
  <Slides>74</Slides>
  <Notes>27</Notes>
  <HiddenSlides>8</HiddenSlides>
  <MMClips>0</MMClips>
  <ScaleCrop>false</ScaleCrop>
  <HeadingPairs>
    <vt:vector size="10" baseType="variant">
      <vt:variant>
        <vt:lpstr>Fontes usadas</vt:lpstr>
      </vt:variant>
      <vt:variant>
        <vt:i4>10</vt:i4>
      </vt:variant>
      <vt:variant>
        <vt:lpstr>Tema</vt:lpstr>
      </vt:variant>
      <vt:variant>
        <vt:i4>1</vt:i4>
      </vt:variant>
      <vt:variant>
        <vt:lpstr>Vínculos</vt:lpstr>
      </vt:variant>
      <vt:variant>
        <vt:i4>1</vt:i4>
      </vt:variant>
      <vt:variant>
        <vt:lpstr>Servidores OLE inseridos</vt:lpstr>
      </vt:variant>
      <vt:variant>
        <vt:i4>3</vt:i4>
      </vt:variant>
      <vt:variant>
        <vt:lpstr>Títulos de slides</vt:lpstr>
      </vt:variant>
      <vt:variant>
        <vt:i4>74</vt:i4>
      </vt:variant>
    </vt:vector>
  </HeadingPairs>
  <TitlesOfParts>
    <vt:vector size="89" baseType="lpstr">
      <vt:lpstr>Aharoni</vt:lpstr>
      <vt:lpstr>Arial</vt:lpstr>
      <vt:lpstr>Arial Black</vt:lpstr>
      <vt:lpstr>Arial Rounded MT Bold</vt:lpstr>
      <vt:lpstr>Calibri</vt:lpstr>
      <vt:lpstr>Futura Bk BT</vt:lpstr>
      <vt:lpstr>Futura Md BT</vt:lpstr>
      <vt:lpstr>Times New Roman</vt:lpstr>
      <vt:lpstr>Univers</vt:lpstr>
      <vt:lpstr>Wingdings</vt:lpstr>
      <vt:lpstr>Estrutura padrão</vt:lpstr>
      <vt:lpstr>file:///C:\WINDOWS\CNILOGO1.BMP!0%200%2092%2096</vt:lpstr>
      <vt:lpstr>Graph</vt:lpstr>
      <vt:lpstr>Origin50.Graph</vt:lpstr>
      <vt:lpstr>Gráfico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Mecanismos de Interação e   Fluxo de Tecnologia na Relação  Universidade-Indústria</vt:lpstr>
      <vt:lpstr>PARADIGMA NOS DISCURSOS ainda muito forte!!!!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Brasil é (era?)  a 7ª. Economia do mundo!   As oportunidades estão postas,  mas....</vt:lpstr>
      <vt:lpstr>Apresentação do PowerPoint</vt:lpstr>
      <vt:lpstr>Apresentação do PowerPoint</vt:lpstr>
      <vt:lpstr>Universidade:  uma instituição em transição, que redescobre seu papel a cada dia....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Atores indispensáveis à inovação</vt:lpstr>
      <vt:lpstr>Inovar é preciso, mas é necessário esclarecer que ...</vt:lpstr>
      <vt:lpstr>Este novo contexto exige de novos espaços institucionais:</vt:lpstr>
      <vt:lpstr>Há espaços amigáveis para Pesquisadores  e para Estudantes  inovadores &amp; empreendedores </vt:lpstr>
      <vt:lpstr>Número de artigos brasileiros publicados em periódicos científicos indexados pela Thomson/ISI e participação percentual do Brasil na América Latina e no mundo, 1985-2009 </vt:lpstr>
      <vt:lpstr>Gargalo crucial para inovação:  Propriedade Intelectual e Transferência de Tecnologia</vt:lpstr>
      <vt:lpstr>Inovar é preciso, mas é necessário esclarecer que ...</vt:lpstr>
      <vt:lpstr>Apresentação do PowerPoint</vt:lpstr>
      <vt:lpstr>Apresentação do PowerPoint</vt:lpstr>
      <vt:lpstr>Número de artigos brasileiros publicados em periódicos científicos indexados pela Thomson/ISI e participação percentual do Brasil na América Latina e no mundo, 1985-2009 </vt:lpstr>
      <vt:lpstr>Apresentação do PowerPoint</vt:lpstr>
      <vt:lpstr>Apresentação do PowerPoint</vt:lpstr>
      <vt:lpstr> O Mestrado do PROFNIT: Propriedade Intelectual e Transferência de Tecnologia para Inovação  www.profnit.org.br     </vt:lpstr>
      <vt:lpstr>Apresentação do PowerPoint</vt:lpstr>
      <vt:lpstr>Apresentação do PowerPoint</vt:lpstr>
      <vt:lpstr>Há espaços amigáveis para cidadãos  inovadores &amp; empreendedores </vt:lpstr>
      <vt:lpstr>Visão de Renato Nunes (reitor da UNIFEI)</vt:lpstr>
      <vt:lpstr>Visão de Renato Nunes (reitor da UNIFEI)</vt:lpstr>
      <vt:lpstr>Apresentação do PowerPoint</vt:lpstr>
      <vt:lpstr>Apresentação do PowerPoint</vt:lpstr>
      <vt:lpstr>Só precisamos de um novo olhar!</vt:lpstr>
      <vt:lpstr>   Muito Obrigado!   tonholo@gmail.com</vt:lpstr>
    </vt:vector>
  </TitlesOfParts>
  <Company>UFAL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sem título</dc:title>
  <dc:creator>Eletroquimica</dc:creator>
  <cp:lastModifiedBy>Fernando Rodrigues Macedo</cp:lastModifiedBy>
  <cp:revision>409</cp:revision>
  <cp:lastPrinted>2001-05-06T04:37:38Z</cp:lastPrinted>
  <dcterms:created xsi:type="dcterms:W3CDTF">2001-05-05T21:43:49Z</dcterms:created>
  <dcterms:modified xsi:type="dcterms:W3CDTF">2016-06-13T19:09:00Z</dcterms:modified>
</cp:coreProperties>
</file>