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0" r:id="rId3"/>
    <p:sldId id="272" r:id="rId4"/>
    <p:sldId id="275" r:id="rId5"/>
    <p:sldId id="274" r:id="rId6"/>
    <p:sldId id="273" r:id="rId7"/>
    <p:sldId id="258" r:id="rId8"/>
    <p:sldId id="260" r:id="rId9"/>
    <p:sldId id="257" r:id="rId10"/>
    <p:sldId id="259" r:id="rId11"/>
    <p:sldId id="276" r:id="rId12"/>
    <p:sldId id="277" r:id="rId13"/>
    <p:sldId id="278" r:id="rId14"/>
    <p:sldId id="269" r:id="rId15"/>
    <p:sldId id="263" r:id="rId16"/>
    <p:sldId id="264" r:id="rId17"/>
    <p:sldId id="280" r:id="rId18"/>
    <p:sldId id="279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1716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6B88A-ECF8-48CA-A71C-8B28C4D64948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0A90A-604E-4362-920F-B513C294CF3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4174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0A90A-604E-4362-920F-B513C294CF3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87001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2227-6D18-40ED-8C61-8B0FFFEEF5AE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AED5-B514-48D4-9B19-5BA58DB72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118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2227-6D18-40ED-8C61-8B0FFFEEF5AE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AED5-B514-48D4-9B19-5BA58DB72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782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2227-6D18-40ED-8C61-8B0FFFEEF5AE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AED5-B514-48D4-9B19-5BA58DB72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4953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2227-6D18-40ED-8C61-8B0FFFEEF5AE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AED5-B514-48D4-9B19-5BA58DB72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90342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2227-6D18-40ED-8C61-8B0FFFEEF5AE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AED5-B514-48D4-9B19-5BA58DB72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6926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2227-6D18-40ED-8C61-8B0FFFEEF5AE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AED5-B514-48D4-9B19-5BA58DB72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678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2227-6D18-40ED-8C61-8B0FFFEEF5AE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AED5-B514-48D4-9B19-5BA58DB72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62654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2227-6D18-40ED-8C61-8B0FFFEEF5AE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AED5-B514-48D4-9B19-5BA58DB72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646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2227-6D18-40ED-8C61-8B0FFFEEF5AE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AED5-B514-48D4-9B19-5BA58DB72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27149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2227-6D18-40ED-8C61-8B0FFFEEF5AE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AED5-B514-48D4-9B19-5BA58DB72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4743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C92227-6D18-40ED-8C61-8B0FFFEEF5AE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7AED5-B514-48D4-9B19-5BA58DB72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729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C92227-6D18-40ED-8C61-8B0FFFEEF5AE}" type="datetimeFigureOut">
              <a:rPr lang="pt-BR" smtClean="0"/>
              <a:t>22/06/2017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7AED5-B514-48D4-9B19-5BA58DB728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4423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helenadelorenzo@gmail.com.br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9512" y="2204864"/>
            <a:ext cx="8784976" cy="1008112"/>
          </a:xfrm>
        </p:spPr>
        <p:txBody>
          <a:bodyPr>
            <a:normAutofit fontScale="90000"/>
          </a:bodyPr>
          <a:lstStyle/>
          <a:p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sz="2700" dirty="0" smtClean="0"/>
              <a:t>ENCONTRO NACIONAL DE PÓS-GRADUAÇÃO E PESQUISA E IX ENCONTRO NACIONAL DO FÓRUM DE EXTENSÃO DAS IES PARTICULARES.</a:t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>Aracajú,  8 de junho de 2017</a:t>
            </a:r>
            <a:br>
              <a:rPr lang="pt-BR" sz="2700" dirty="0" smtClean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 smtClean="0"/>
              <a:t>Mesa: </a:t>
            </a:r>
            <a:r>
              <a:rPr lang="pt-BR" sz="2700" b="1" dirty="0" smtClean="0"/>
              <a:t>A SUSTENTABILIDADE DA PESQUISA NA PÓS GRADUAÇÃO</a:t>
            </a:r>
            <a:r>
              <a:rPr lang="pt-BR" b="1" dirty="0" smtClean="0"/>
              <a:t/>
            </a:r>
            <a:br>
              <a:rPr lang="pt-BR" b="1" dirty="0" smtClean="0"/>
            </a:br>
            <a:endParaRPr lang="pt-BR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31640" y="4437112"/>
            <a:ext cx="6440760" cy="2160240"/>
          </a:xfrm>
        </p:spPr>
        <p:txBody>
          <a:bodyPr>
            <a:normAutofit fontScale="70000" lnSpcReduction="20000"/>
          </a:bodyPr>
          <a:lstStyle/>
          <a:p>
            <a:endParaRPr lang="pt-BR" sz="3300" b="1" dirty="0" smtClean="0">
              <a:solidFill>
                <a:schemeClr val="tx1"/>
              </a:solidFill>
            </a:endParaRPr>
          </a:p>
          <a:p>
            <a:r>
              <a:rPr lang="pt-BR" sz="3300" b="1" dirty="0" smtClean="0">
                <a:solidFill>
                  <a:schemeClr val="tx1"/>
                </a:solidFill>
              </a:rPr>
              <a:t>TEMA: DESAFIOS DA PESQUISA NA PÓS-GRADUAÇÃO</a:t>
            </a:r>
          </a:p>
          <a:p>
            <a:endParaRPr lang="pt-BR" dirty="0"/>
          </a:p>
          <a:p>
            <a:r>
              <a:rPr lang="pt-BR" dirty="0" smtClean="0"/>
              <a:t>Profa. Dra. Helena Carvalho De Lorenzo</a:t>
            </a:r>
          </a:p>
          <a:p>
            <a:r>
              <a:rPr lang="pt-BR" dirty="0" smtClean="0"/>
              <a:t>UNIARA, SP.</a:t>
            </a:r>
          </a:p>
          <a:p>
            <a:endParaRPr lang="pt-BR" dirty="0"/>
          </a:p>
        </p:txBody>
      </p:sp>
      <p:pic>
        <p:nvPicPr>
          <p:cNvPr id="5" name="Picture 20"/>
          <p:cNvPicPr/>
          <p:nvPr/>
        </p:nvPicPr>
        <p:blipFill>
          <a:blip r:embed="rId2"/>
          <a:stretch>
            <a:fillRect/>
          </a:stretch>
        </p:blipFill>
        <p:spPr>
          <a:xfrm>
            <a:off x="2267744" y="510680"/>
            <a:ext cx="1485900" cy="94869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780861"/>
            <a:ext cx="2160240" cy="5599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4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10531"/>
            <a:ext cx="71628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7021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pt-BR" sz="5100" b="1" dirty="0" smtClean="0"/>
              <a:t>Desafios</a:t>
            </a:r>
            <a:r>
              <a:rPr lang="pt-BR" sz="5100" b="1" dirty="0"/>
              <a:t> </a:t>
            </a:r>
            <a:r>
              <a:rPr lang="pt-BR" sz="5100" b="1" dirty="0" smtClean="0"/>
              <a:t>para o século XXI</a:t>
            </a:r>
          </a:p>
          <a:p>
            <a:pPr marL="0" indent="0">
              <a:buNone/>
            </a:pPr>
            <a:r>
              <a:rPr lang="pt-BR" dirty="0" smtClean="0"/>
              <a:t>		O que fica claro frente a um olhar crítico: 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Grandes </a:t>
            </a:r>
            <a:r>
              <a:rPr lang="pt-BR" dirty="0"/>
              <a:t>projetos para numero reduzido de pesquisadores</a:t>
            </a:r>
            <a:r>
              <a:rPr lang="pt-BR" dirty="0" smtClean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/>
              <a:t>Relativo abandono de projetos de pequenos valores</a:t>
            </a:r>
            <a:r>
              <a:rPr lang="pt-BR" dirty="0" smtClean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/>
              <a:t>Projetos muitas vezes usados como marketing politico</a:t>
            </a:r>
            <a:r>
              <a:rPr lang="pt-BR" dirty="0" smtClean="0"/>
              <a:t>;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/>
              <a:t>Começamos a formar muitos doutores: onde estão alocados? </a:t>
            </a:r>
            <a:endParaRPr lang="pt-BR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pt-B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Que a ciência não pode ser patrimônio de um seleto grupo de cientistas;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Como fazer com que a sociedade tenha uma visão de ciência norteada na certeza de que o produto da ciência seja gerador de bem estar social?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Como fazer com que a pesquisa não seja “só para inglês ver”?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O importante é sempre o recurso humano;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A boa pesquisa exige entender a razão de nosso atraso;</a:t>
            </a:r>
          </a:p>
          <a:p>
            <a:pPr marL="457200" lvl="1" indent="0">
              <a:buNone/>
            </a:pPr>
            <a:endParaRPr lang="pt-BR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pt-BR" dirty="0" smtClean="0"/>
              <a:t>Politica de pesquisa/financiamentos/ relevância/ qualidade/publicações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pt-BR" dirty="0" smtClean="0"/>
          </a:p>
          <a:p>
            <a:pPr>
              <a:buFont typeface="Wingdings" panose="05000000000000000000" pitchFamily="2" charset="2"/>
              <a:buChar char="v"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404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A construção da pós-graduação na </a:t>
            </a:r>
            <a:r>
              <a:rPr lang="pt-BR" dirty="0" err="1" smtClean="0"/>
              <a:t>Uniara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sz="1800" dirty="0"/>
              <a:t>Tabela 1.UNIARA. Programas de pós-graduação stricto sensu.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8496944" cy="49685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9693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pt-BR" sz="3800" b="1" dirty="0" smtClean="0"/>
              <a:t>UNIARA</a:t>
            </a:r>
          </a:p>
          <a:p>
            <a:pPr marL="0" indent="0" algn="ctr">
              <a:buNone/>
            </a:pPr>
            <a:r>
              <a:rPr lang="pt-BR" sz="3800" b="1" dirty="0" smtClean="0"/>
              <a:t>Construção </a:t>
            </a:r>
            <a:r>
              <a:rPr lang="pt-BR" sz="3800" b="1" dirty="0" smtClean="0"/>
              <a:t>de um projeto coletivo</a:t>
            </a:r>
          </a:p>
          <a:p>
            <a:pPr marL="0" indent="0" algn="ctr">
              <a:buNone/>
            </a:pPr>
            <a:endParaRPr lang="pt-BR" dirty="0"/>
          </a:p>
          <a:p>
            <a:r>
              <a:rPr lang="pt-BR" sz="3600" dirty="0" smtClean="0"/>
              <a:t>1- </a:t>
            </a:r>
            <a:r>
              <a:rPr lang="pt-BR" sz="3600" dirty="0"/>
              <a:t>Estudo das potencialidades de docentes da instituição para atuarem em pós-graduação. </a:t>
            </a:r>
            <a:endParaRPr lang="pt-BR" sz="3600" dirty="0" smtClean="0"/>
          </a:p>
          <a:p>
            <a:endParaRPr lang="pt-BR" sz="3600" dirty="0" smtClean="0"/>
          </a:p>
          <a:p>
            <a:r>
              <a:rPr lang="pt-BR" sz="3600" dirty="0" smtClean="0"/>
              <a:t>2- </a:t>
            </a:r>
            <a:r>
              <a:rPr lang="pt-BR" sz="3600" dirty="0"/>
              <a:t>preocupações com busca de pesquisadores e uma temática central que combinasse as formações individuais dos pesquisadores e disponibilidade para integrar suas temáticas originais com uma visão de ciência interdisciplinar (e não multidisciplinar). </a:t>
            </a:r>
            <a:endParaRPr lang="pt-BR" sz="3600" dirty="0" smtClean="0"/>
          </a:p>
          <a:p>
            <a:endParaRPr lang="pt-BR" sz="3600" dirty="0" smtClean="0"/>
          </a:p>
          <a:p>
            <a:r>
              <a:rPr lang="pt-BR" sz="3600" dirty="0" smtClean="0"/>
              <a:t>3- </a:t>
            </a:r>
            <a:r>
              <a:rPr lang="pt-BR" sz="3600" dirty="0"/>
              <a:t>Integração com a região: busca das especificidades locais e regionais</a:t>
            </a:r>
            <a:r>
              <a:rPr lang="pt-BR" sz="3600" dirty="0" smtClean="0"/>
              <a:t>.</a:t>
            </a:r>
          </a:p>
          <a:p>
            <a:r>
              <a:rPr lang="pt-BR" sz="3600" dirty="0" smtClean="0"/>
              <a:t> </a:t>
            </a:r>
          </a:p>
          <a:p>
            <a:r>
              <a:rPr lang="pt-BR" sz="3600" dirty="0" smtClean="0"/>
              <a:t>4- </a:t>
            </a:r>
            <a:r>
              <a:rPr lang="pt-BR" sz="3600" dirty="0"/>
              <a:t>Buscar construir um espaço próprio de pesquisa. Partir de uma rede conceitual ampla e diversificada na busca de uma temática que desse um caráter próprio ao programa</a:t>
            </a:r>
            <a:r>
              <a:rPr lang="pt-BR" sz="3600" dirty="0" smtClean="0"/>
              <a:t>.</a:t>
            </a:r>
          </a:p>
          <a:p>
            <a:endParaRPr lang="pt-BR" sz="3600" dirty="0" smtClean="0"/>
          </a:p>
          <a:p>
            <a:r>
              <a:rPr lang="pt-BR" sz="3600" dirty="0" smtClean="0"/>
              <a:t> </a:t>
            </a:r>
            <a:r>
              <a:rPr lang="pt-BR" sz="3600" dirty="0"/>
              <a:t>5- Projeto coletivo criado a partir dos projetos de docentes. </a:t>
            </a:r>
            <a:endParaRPr lang="pt-BR" sz="3600" dirty="0" smtClean="0"/>
          </a:p>
          <a:p>
            <a:endParaRPr lang="pt-BR" sz="3600" dirty="0" smtClean="0"/>
          </a:p>
          <a:p>
            <a:r>
              <a:rPr lang="pt-BR" sz="3600" dirty="0" smtClean="0"/>
              <a:t>6- </a:t>
            </a:r>
            <a:r>
              <a:rPr lang="pt-BR" sz="3600" dirty="0"/>
              <a:t>Forte presença de docentes mais experientes, egressos de universidades públicas. </a:t>
            </a:r>
            <a:endParaRPr lang="pt-BR" sz="3600" dirty="0" smtClean="0"/>
          </a:p>
          <a:p>
            <a:endParaRPr lang="pt-BR" sz="3600" dirty="0" smtClean="0"/>
          </a:p>
          <a:p>
            <a:r>
              <a:rPr lang="pt-BR" sz="3600" dirty="0"/>
              <a:t>7</a:t>
            </a:r>
            <a:r>
              <a:rPr lang="pt-BR" sz="3600" dirty="0" smtClean="0"/>
              <a:t>- </a:t>
            </a:r>
            <a:r>
              <a:rPr lang="pt-BR" sz="3600" dirty="0"/>
              <a:t>participação de docentes e pesquisadores mais jovens docentes da casa ou contratados pelo seu perfil integrador com o programa.</a:t>
            </a: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13307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pt-BR" sz="2700" dirty="0"/>
              <a:t>Tabela 2 – Financiamento da pesquisa (pós-graduação e  graduação) na UNIARA.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pic>
        <p:nvPicPr>
          <p:cNvPr id="4" name="Espaço Reservado para Conteúdo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32" y="1196752"/>
            <a:ext cx="8791336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19828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 smtClean="0"/>
              <a:t>Desafios da pós-graduação</a:t>
            </a:r>
            <a:br>
              <a:rPr lang="pt-BR" b="1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77500" lnSpcReduction="20000"/>
          </a:bodyPr>
          <a:lstStyle/>
          <a:p>
            <a:r>
              <a:rPr lang="pt-BR" dirty="0" smtClean="0"/>
              <a:t>Mestrado </a:t>
            </a:r>
            <a:r>
              <a:rPr lang="pt-BR" dirty="0"/>
              <a:t>e doutorado: etapas de uma </a:t>
            </a:r>
            <a:r>
              <a:rPr lang="pt-BR" dirty="0" smtClean="0"/>
              <a:t>trajetória única </a:t>
            </a:r>
            <a:r>
              <a:rPr lang="pt-BR" dirty="0"/>
              <a:t>ou trajetórias divergentes?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Tempo </a:t>
            </a:r>
            <a:r>
              <a:rPr lang="pt-BR" dirty="0"/>
              <a:t>e diversidade de </a:t>
            </a:r>
            <a:r>
              <a:rPr lang="pt-BR" dirty="0" smtClean="0"/>
              <a:t>expectativas</a:t>
            </a:r>
          </a:p>
          <a:p>
            <a:pPr marL="0" indent="0">
              <a:buNone/>
            </a:pPr>
            <a:r>
              <a:rPr lang="pt-BR" dirty="0" smtClean="0"/>
              <a:t>	Dificuldades </a:t>
            </a:r>
            <a:r>
              <a:rPr lang="pt-BR" dirty="0"/>
              <a:t>do modelo de </a:t>
            </a:r>
            <a:r>
              <a:rPr lang="pt-BR" dirty="0" smtClean="0"/>
              <a:t>avaliação	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Baixa </a:t>
            </a:r>
            <a:r>
              <a:rPr lang="pt-BR" dirty="0"/>
              <a:t>exploração de modelos alternativos para o </a:t>
            </a:r>
            <a:r>
              <a:rPr lang="pt-BR" dirty="0" smtClean="0"/>
              <a:t>mestrado</a:t>
            </a:r>
          </a:p>
          <a:p>
            <a:endParaRPr lang="pt-BR" dirty="0"/>
          </a:p>
          <a:p>
            <a:r>
              <a:rPr lang="pt-BR" dirty="0" smtClean="0"/>
              <a:t>Os </a:t>
            </a:r>
            <a:r>
              <a:rPr lang="pt-BR" dirty="0"/>
              <a:t>desafios da interdisciplinaridade: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O </a:t>
            </a:r>
            <a:r>
              <a:rPr lang="pt-BR" dirty="0"/>
              <a:t>que é ser interdisciplinar?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 </a:t>
            </a:r>
            <a:r>
              <a:rPr lang="pt-BR" dirty="0"/>
              <a:t>Institucionalização e </a:t>
            </a:r>
            <a:r>
              <a:rPr lang="pt-BR" dirty="0" smtClean="0"/>
              <a:t>apoio</a:t>
            </a:r>
          </a:p>
          <a:p>
            <a:endParaRPr lang="pt-BR" dirty="0"/>
          </a:p>
          <a:p>
            <a:r>
              <a:rPr lang="pt-BR" dirty="0" smtClean="0"/>
              <a:t>Os </a:t>
            </a:r>
            <a:r>
              <a:rPr lang="pt-BR" dirty="0"/>
              <a:t>desafios da </a:t>
            </a:r>
            <a:r>
              <a:rPr lang="pt-BR" dirty="0" smtClean="0"/>
              <a:t>avaliação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Agenda </a:t>
            </a:r>
            <a:r>
              <a:rPr lang="pt-BR" dirty="0"/>
              <a:t>de avaliação e de controle</a:t>
            </a:r>
          </a:p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Conservadorismo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117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-459432"/>
            <a:ext cx="8363272" cy="1224136"/>
          </a:xfrm>
        </p:spPr>
        <p:txBody>
          <a:bodyPr/>
          <a:lstStyle/>
          <a:p>
            <a:r>
              <a:rPr lang="pt-BR" dirty="0" smtClean="0"/>
              <a:t>Referências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76672"/>
            <a:ext cx="9036496" cy="6381328"/>
          </a:xfrm>
        </p:spPr>
        <p:txBody>
          <a:bodyPr>
            <a:normAutofit fontScale="55000" lnSpcReduction="20000"/>
          </a:bodyPr>
          <a:lstStyle/>
          <a:p>
            <a:r>
              <a:rPr lang="pt-BR" dirty="0"/>
              <a:t>BALBACHEVSKY Elizabeth (USP) Ensino superior no Brasil: desafios para a graduação e para a pós-graduação. Núcleo de Politicas Publicas da USP. </a:t>
            </a:r>
            <a:r>
              <a:rPr lang="pt-BR" dirty="0" smtClean="0"/>
              <a:t>2001</a:t>
            </a:r>
          </a:p>
          <a:p>
            <a:endParaRPr lang="pt-BR" dirty="0"/>
          </a:p>
          <a:p>
            <a:r>
              <a:rPr lang="pt-BR" dirty="0"/>
              <a:t>BALBACHEVSKY Elizabeth Entraves e incentivos para o desenvolvimento de sinergias entre universidade e sociedade na produção do conhecimento: a experiência da América Latina Trabalho apresentado na 34° Encontro Anual da Associação Nacional de Pós-Graduação em Ciências Sociais – ANPOCS, Caxambu, MG, 25 a 29 de outubro de 2010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CIRANI Claudia Brito Silva, CAMPANARIO Milton de Abreu, SILVA Heloisa Helena Marques da A evolução do ensino da pós-graduação senso estrito no Brasil: análise exploratória e proposições para pesquisa Avaliação, Campinas; Sorocaba, SP, v. 20, n. 1, p. 163-187, mar. 2015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 MOROSINI Marília Costa A Pós-graduação no Brasil: formação e desafios RAES / </a:t>
            </a:r>
            <a:r>
              <a:rPr lang="pt-BR" dirty="0" err="1"/>
              <a:t>Año</a:t>
            </a:r>
            <a:r>
              <a:rPr lang="pt-BR" dirty="0"/>
              <a:t> 1 / Número 1 / </a:t>
            </a:r>
            <a:r>
              <a:rPr lang="pt-BR" dirty="0" err="1"/>
              <a:t>Noviembre</a:t>
            </a:r>
            <a:r>
              <a:rPr lang="pt-BR" dirty="0"/>
              <a:t> 2009. Argentina </a:t>
            </a:r>
            <a:endParaRPr lang="pt-BR" dirty="0" smtClean="0"/>
          </a:p>
          <a:p>
            <a:endParaRPr lang="pt-BR" dirty="0"/>
          </a:p>
          <a:p>
            <a:r>
              <a:rPr lang="pt-BR" dirty="0"/>
              <a:t>WARDE </a:t>
            </a:r>
            <a:r>
              <a:rPr lang="pt-BR" dirty="0" err="1"/>
              <a:t>miriam</a:t>
            </a:r>
            <a:r>
              <a:rPr lang="pt-BR" dirty="0"/>
              <a:t>- o papel da pesquisa na pós-graduação. Cadernos de pesquisa. São Paulo (73): 67-75. maio 1990</a:t>
            </a:r>
            <a:r>
              <a:rPr lang="pt-BR" dirty="0" smtClean="0"/>
              <a:t>.</a:t>
            </a:r>
          </a:p>
          <a:p>
            <a:endParaRPr lang="pt-BR" dirty="0"/>
          </a:p>
          <a:p>
            <a:r>
              <a:rPr lang="pt-BR" dirty="0"/>
              <a:t>GATTI B. ANGELINA Reflexão sobre os desafios da pós-graduação: novas perspectivas sociais, conhecimento e Poder. Revista Brasileira de Educação Set/Out/</a:t>
            </a:r>
            <a:r>
              <a:rPr lang="pt-BR" dirty="0" err="1"/>
              <a:t>Nov</a:t>
            </a:r>
            <a:r>
              <a:rPr lang="pt-BR" dirty="0"/>
              <a:t>/Dez 2001 Nº 18</a:t>
            </a:r>
          </a:p>
          <a:p>
            <a:pPr marL="0" indent="0">
              <a:buNone/>
            </a:pPr>
            <a:r>
              <a:rPr lang="pt-BR" b="1" dirty="0"/>
              <a:t> 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7187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t-BR" dirty="0" smtClean="0"/>
              <a:t>Muito obrigada,</a:t>
            </a:r>
          </a:p>
          <a:p>
            <a:pPr marL="0" indent="0" algn="ctr">
              <a:buNone/>
            </a:pPr>
            <a:r>
              <a:rPr lang="pt-BR" dirty="0" smtClean="0"/>
              <a:t>Helena De Lorenzo</a:t>
            </a:r>
          </a:p>
          <a:p>
            <a:pPr marL="0" indent="0" algn="ctr">
              <a:buNone/>
            </a:pPr>
            <a:r>
              <a:rPr lang="pt-BR" dirty="0" smtClean="0">
                <a:hlinkClick r:id="rId2"/>
              </a:rPr>
              <a:t>helenadelorenzo@gmail.com.br</a:t>
            </a:r>
            <a:endParaRPr lang="pt-BR" dirty="0" smtClean="0"/>
          </a:p>
          <a:p>
            <a:pPr marL="0" indent="0" algn="ctr">
              <a:buNone/>
            </a:pPr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5362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480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Três temas para o debate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/>
          <a:lstStyle/>
          <a:p>
            <a:r>
              <a:rPr lang="pt-BR" dirty="0" smtClean="0"/>
              <a:t>Desconstrução do </a:t>
            </a:r>
            <a:r>
              <a:rPr lang="pt-BR" dirty="0"/>
              <a:t>termo sustentabilidade como relacionado à pesquisa na pós-graduação. 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Desafios da pesquisa na pós- graduação no Brasil</a:t>
            </a:r>
          </a:p>
          <a:p>
            <a:endParaRPr lang="pt-BR" dirty="0" smtClean="0"/>
          </a:p>
          <a:p>
            <a:r>
              <a:rPr lang="pt-BR" dirty="0" smtClean="0"/>
              <a:t>Experiência da </a:t>
            </a:r>
            <a:r>
              <a:rPr lang="pt-BR" dirty="0" err="1" smtClean="0"/>
              <a:t>Uniara</a:t>
            </a:r>
            <a:r>
              <a:rPr lang="pt-BR" dirty="0" smtClean="0"/>
              <a:t> na construção da pós- graduação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4784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60648"/>
            <a:ext cx="8686800" cy="792088"/>
          </a:xfrm>
        </p:spPr>
        <p:txBody>
          <a:bodyPr>
            <a:noAutofit/>
          </a:bodyPr>
          <a:lstStyle/>
          <a:p>
            <a:r>
              <a:rPr lang="pt-BR" sz="2800" dirty="0" smtClean="0"/>
              <a:t/>
            </a:r>
            <a:br>
              <a:rPr lang="pt-BR" sz="2800" dirty="0" smtClean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>Desafios </a:t>
            </a:r>
            <a:r>
              <a:rPr lang="pt-BR" sz="2800" dirty="0"/>
              <a:t>da pesquisa na pós- graduação no Brasil.</a:t>
            </a:r>
            <a:br>
              <a:rPr lang="pt-BR" sz="2800" dirty="0"/>
            </a:br>
            <a:r>
              <a:rPr lang="pt-BR" sz="2400" dirty="0" smtClean="0"/>
              <a:t>Expansão </a:t>
            </a:r>
            <a:r>
              <a:rPr lang="pt-BR" sz="2400" dirty="0"/>
              <a:t>da pós- graduação </a:t>
            </a:r>
            <a:r>
              <a:rPr lang="pt-BR" sz="2400" dirty="0" smtClean="0"/>
              <a:t>nos últimos 20 anos.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/>
              <a:t/>
            </a:r>
            <a:br>
              <a:rPr lang="pt-BR" sz="2800" dirty="0"/>
            </a:br>
            <a:r>
              <a:rPr lang="pt-BR" sz="2800" dirty="0" smtClean="0"/>
              <a:t/>
            </a:r>
            <a:br>
              <a:rPr lang="pt-BR" sz="2800" dirty="0" smtClean="0"/>
            </a:b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1999 ---- 1.187 - programas de pós-graduação.</a:t>
            </a:r>
          </a:p>
          <a:p>
            <a:r>
              <a:rPr lang="pt-BR" dirty="0" smtClean="0"/>
              <a:t>2014 ---- 3.620 - programas </a:t>
            </a:r>
            <a:r>
              <a:rPr lang="pt-BR" dirty="0"/>
              <a:t>de </a:t>
            </a:r>
            <a:r>
              <a:rPr lang="pt-BR" dirty="0" smtClean="0"/>
              <a:t>pós-graduação.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1999----     630 - programas de doutorado</a:t>
            </a:r>
          </a:p>
          <a:p>
            <a:r>
              <a:rPr lang="pt-BR" dirty="0" smtClean="0"/>
              <a:t>2014----   1.954 - programas </a:t>
            </a:r>
            <a:r>
              <a:rPr lang="pt-BR" dirty="0"/>
              <a:t>de </a:t>
            </a:r>
            <a:r>
              <a:rPr lang="pt-BR" dirty="0" smtClean="0"/>
              <a:t>doutorado</a:t>
            </a:r>
          </a:p>
          <a:p>
            <a:endParaRPr lang="pt-BR" dirty="0" smtClean="0"/>
          </a:p>
          <a:p>
            <a:r>
              <a:rPr lang="pt-BR" dirty="0" smtClean="0"/>
              <a:t>2009 ---- 277.562 mestres e 98. 665 doutores.</a:t>
            </a:r>
          </a:p>
          <a:p>
            <a:r>
              <a:rPr lang="pt-BR" dirty="0" smtClean="0"/>
              <a:t>2014 ---- 444.562 mestres e 168.143 doutores.</a:t>
            </a:r>
          </a:p>
          <a:p>
            <a:pPr marL="0" indent="0">
              <a:buNone/>
            </a:pPr>
            <a:endParaRPr lang="pt-BR" dirty="0" smtClean="0"/>
          </a:p>
          <a:p>
            <a:pPr marL="1371600" lvl="3" indent="0">
              <a:buNone/>
            </a:pPr>
            <a:r>
              <a:rPr lang="pt-BR" dirty="0" smtClean="0"/>
              <a:t>Fonte Capes, 2014.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2371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55000" lnSpcReduction="20000"/>
          </a:bodyPr>
          <a:lstStyle/>
          <a:p>
            <a:endParaRPr lang="pt-BR" sz="3000" dirty="0" smtClean="0"/>
          </a:p>
          <a:p>
            <a:pPr marL="0" indent="0" algn="ctr">
              <a:buNone/>
            </a:pPr>
            <a:r>
              <a:rPr lang="pt-BR" sz="3000" dirty="0" smtClean="0"/>
              <a:t> Evolução da pesquisa na pós graduação, segundo as “cobranças” ou “questionamentos “ para os  pesquisadores. </a:t>
            </a:r>
            <a:endParaRPr lang="pt-BR" sz="3000" dirty="0"/>
          </a:p>
          <a:p>
            <a:endParaRPr lang="pt-BR" sz="3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t-BR" sz="3000" dirty="0" smtClean="0"/>
              <a:t>Anos 60- Você faz pesquisa?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3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t-BR" sz="3000" dirty="0" smtClean="0"/>
              <a:t>Anos 70- Você tem publicado </a:t>
            </a:r>
            <a:r>
              <a:rPr lang="pt-BR" sz="3000" dirty="0" err="1" smtClean="0"/>
              <a:t>papers</a:t>
            </a:r>
            <a:r>
              <a:rPr lang="pt-BR" sz="3000" dirty="0" smtClean="0"/>
              <a:t>?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3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t-BR" sz="3000" dirty="0" smtClean="0"/>
              <a:t>Anos 80- Qual a sua temática? Básica ou aplicada?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3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t-BR" sz="3000" dirty="0" smtClean="0"/>
              <a:t>Anos 90- Quantos trabalhos você publicou?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3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t-BR" sz="3000" dirty="0" smtClean="0"/>
              <a:t>Anos 90 - Quantos trabalhos você publicou este ano?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3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t-BR" sz="3000" dirty="0" smtClean="0"/>
              <a:t>Anos 2000- qual o fator de impacto de suas publicações?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3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t-BR" sz="3000" dirty="0" smtClean="0"/>
              <a:t>Anos 2000- Você participa de grupos de pesquisa?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3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t-BR" sz="3000" dirty="0" smtClean="0"/>
              <a:t>Anos 2000- Você orienta Iniciação Científica? Como docente  e pesquisador você tem relações com a graduação?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3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t-BR" sz="3000" dirty="0" smtClean="0"/>
              <a:t>Anos 2010- Objetivamente sua pesquisa serve para que?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3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t-BR" sz="3000" dirty="0" smtClean="0"/>
              <a:t>Anos 2010- Você tem interações  com o sistema produtivo?</a:t>
            </a:r>
          </a:p>
          <a:p>
            <a:pPr>
              <a:buFont typeface="Wingdings" panose="05000000000000000000" pitchFamily="2" charset="2"/>
              <a:buChar char="v"/>
            </a:pPr>
            <a:endParaRPr lang="pt-BR" sz="3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pt-BR" sz="3000" dirty="0" smtClean="0"/>
              <a:t>Anos 2016- Você tem relações com grupos internacionais?</a:t>
            </a:r>
          </a:p>
          <a:p>
            <a:pPr>
              <a:buFont typeface="Wingdings" panose="05000000000000000000" pitchFamily="2" charset="2"/>
              <a:buChar char="v"/>
            </a:pP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7629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pt-BR" dirty="0" smtClean="0"/>
              <a:t>Desafios no século XXI</a:t>
            </a:r>
          </a:p>
          <a:p>
            <a:pPr marL="0" indent="0" algn="ctr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	1ª. década do século XXI- década de otimismo.</a:t>
            </a:r>
          </a:p>
          <a:p>
            <a:pPr marL="0" indent="0">
              <a:buNone/>
            </a:pPr>
            <a:r>
              <a:rPr lang="pt-BR" dirty="0" smtClean="0"/>
              <a:t>			“O bonde andando” </a:t>
            </a:r>
          </a:p>
          <a:p>
            <a:pPr marL="0" indent="0">
              <a:buNone/>
            </a:pPr>
            <a:endParaRPr lang="pt-BR" dirty="0" smtClean="0"/>
          </a:p>
          <a:p>
            <a:pPr lvl="1"/>
            <a:r>
              <a:rPr lang="pt-BR" dirty="0"/>
              <a:t>Forte ampliação da produção cientifica e consolidação da Capes.</a:t>
            </a:r>
          </a:p>
          <a:p>
            <a:pPr lvl="1"/>
            <a:r>
              <a:rPr lang="pt-BR" dirty="0" smtClean="0"/>
              <a:t>Forte ampliação dos programas de pós- graduação e da rede particular de pós graduação.</a:t>
            </a:r>
          </a:p>
          <a:p>
            <a:pPr lvl="1"/>
            <a:r>
              <a:rPr lang="pt-BR" dirty="0" smtClean="0"/>
              <a:t>Forte ampliação dos fomentos à pesquisa: fundos setoriais; criação de redes; institutos do Milênio.</a:t>
            </a:r>
          </a:p>
          <a:p>
            <a:pPr marL="457200" lvl="1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	2ª</a:t>
            </a:r>
            <a:r>
              <a:rPr lang="pt-BR" dirty="0"/>
              <a:t>. década do século XXI- incertezas e desafios.</a:t>
            </a:r>
          </a:p>
          <a:p>
            <a:pPr marL="0" indent="0">
              <a:buNone/>
            </a:pPr>
            <a:r>
              <a:rPr lang="pt-BR" dirty="0"/>
              <a:t>		</a:t>
            </a:r>
            <a:r>
              <a:rPr lang="pt-BR" dirty="0" smtClean="0"/>
              <a:t>	“</a:t>
            </a:r>
            <a:r>
              <a:rPr lang="pt-BR" dirty="0"/>
              <a:t>Cenário bem </a:t>
            </a:r>
            <a:r>
              <a:rPr lang="pt-BR" dirty="0" smtClean="0"/>
              <a:t>diverso”</a:t>
            </a:r>
          </a:p>
          <a:p>
            <a:pPr marL="0" indent="0">
              <a:buNone/>
            </a:pPr>
            <a:r>
              <a:rPr lang="pt-BR" dirty="0"/>
              <a:t>	</a:t>
            </a:r>
          </a:p>
          <a:p>
            <a:pPr lvl="1"/>
            <a:r>
              <a:rPr lang="pt-BR" dirty="0"/>
              <a:t>Redução do numero de bolsas;</a:t>
            </a:r>
          </a:p>
          <a:p>
            <a:pPr lvl="1"/>
            <a:r>
              <a:rPr lang="pt-BR" dirty="0"/>
              <a:t>Redução de Editais</a:t>
            </a:r>
            <a:r>
              <a:rPr lang="pt-BR" dirty="0" smtClean="0"/>
              <a:t>;</a:t>
            </a:r>
          </a:p>
          <a:p>
            <a:pPr lvl="1"/>
            <a:r>
              <a:rPr lang="pt-BR" dirty="0" smtClean="0"/>
              <a:t>Redução dos financiamentos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9144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Brasil: Diferenças na participação de</a:t>
            </a:r>
            <a:br>
              <a:rPr lang="pt-BR" b="1" dirty="0"/>
            </a:br>
            <a:r>
              <a:rPr lang="pt-BR" b="1" dirty="0"/>
              <a:t>setores na graduação e </a:t>
            </a:r>
            <a:r>
              <a:rPr lang="pt-BR" b="1" dirty="0" smtClean="0"/>
              <a:t>pós-graduação. </a:t>
            </a:r>
            <a:r>
              <a:rPr lang="pt-BR" sz="1800" dirty="0" smtClean="0"/>
              <a:t>MOROSINI, 2009</a:t>
            </a:r>
            <a:endParaRPr lang="pt-BR" sz="1800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888"/>
            <a:ext cx="4860032" cy="3600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420888"/>
            <a:ext cx="5076056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5251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pt-BR" b="1" dirty="0"/>
              <a:t>Brasil: Diferenças na participação de</a:t>
            </a:r>
            <a:br>
              <a:rPr lang="pt-BR" b="1" dirty="0"/>
            </a:br>
            <a:r>
              <a:rPr lang="pt-BR" b="1" dirty="0"/>
              <a:t>setores na graduação e pós-graduação</a:t>
            </a:r>
            <a:endParaRPr lang="pt-BR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20889"/>
            <a:ext cx="4499992" cy="3528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420888"/>
            <a:ext cx="4572000" cy="36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94808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710531"/>
            <a:ext cx="7162800" cy="430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936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Expansão e </a:t>
            </a:r>
            <a:r>
              <a:rPr lang="pt-BR" b="1" dirty="0" smtClean="0"/>
              <a:t>diferenciação</a:t>
            </a:r>
            <a:endParaRPr lang="pt-B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817" y="1196752"/>
            <a:ext cx="8756663" cy="54726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6793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531</TotalTime>
  <Words>650</Words>
  <Application>Microsoft Office PowerPoint</Application>
  <PresentationFormat>Apresentação na tela (4:3)</PresentationFormat>
  <Paragraphs>137</Paragraphs>
  <Slides>18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   ENCONTRO NACIONAL DE PÓS-GRADUAÇÃO E PESQUISA E IX ENCONTRO NACIONAL DO FÓRUM DE EXTENSÃO DAS IES PARTICULARES.  Aracajú,  8 de junho de 2017  Mesa: A SUSTENTABILIDADE DA PESQUISA NA PÓS GRADUAÇÃO </vt:lpstr>
      <vt:lpstr>Três temas para o debate</vt:lpstr>
      <vt:lpstr>  Desafios da pesquisa na pós- graduação no Brasil. Expansão da pós- graduação nos últimos 20 anos.   </vt:lpstr>
      <vt:lpstr>Apresentação do PowerPoint</vt:lpstr>
      <vt:lpstr>Apresentação do PowerPoint</vt:lpstr>
      <vt:lpstr>Brasil: Diferenças na participação de setores na graduação e pós-graduação. MOROSINI, 2009</vt:lpstr>
      <vt:lpstr>Brasil: Diferenças na participação de setores na graduação e pós-graduação</vt:lpstr>
      <vt:lpstr>Apresentação do PowerPoint</vt:lpstr>
      <vt:lpstr>Expansão e diferenciação</vt:lpstr>
      <vt:lpstr>Apresentação do PowerPoint</vt:lpstr>
      <vt:lpstr>Apresentação do PowerPoint</vt:lpstr>
      <vt:lpstr>   A construção da pós-graduação na Uniara Tabela 1.UNIARA. Programas de pós-graduação stricto sensu.   </vt:lpstr>
      <vt:lpstr>Apresentação do PowerPoint</vt:lpstr>
      <vt:lpstr>Tabela 2 – Financiamento da pesquisa (pós-graduação e  graduação) na UNIARA. </vt:lpstr>
      <vt:lpstr>Desafios da pós-graduação </vt:lpstr>
      <vt:lpstr>Referências</vt:lpstr>
      <vt:lpstr>Apresentação do PowerPoint</vt:lpstr>
      <vt:lpstr>Apresentação do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Ensino superior no Brasil: desafios para a graduação e para a pós-graduação</dc:title>
  <dc:creator>Helena</dc:creator>
  <cp:lastModifiedBy>Helena</cp:lastModifiedBy>
  <cp:revision>40</cp:revision>
  <dcterms:created xsi:type="dcterms:W3CDTF">2017-05-08T21:32:10Z</dcterms:created>
  <dcterms:modified xsi:type="dcterms:W3CDTF">2017-06-22T18:52:50Z</dcterms:modified>
</cp:coreProperties>
</file>