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8" r:id="rId2"/>
    <p:sldId id="272" r:id="rId3"/>
    <p:sldId id="274" r:id="rId4"/>
    <p:sldId id="273" r:id="rId5"/>
    <p:sldId id="276" r:id="rId6"/>
    <p:sldId id="282" r:id="rId7"/>
    <p:sldId id="279" r:id="rId8"/>
    <p:sldId id="283" r:id="rId9"/>
    <p:sldId id="281" r:id="rId10"/>
  </p:sldIdLst>
  <p:sldSz cx="9144000" cy="6858000" type="screen4x3"/>
  <p:notesSz cx="6864350" cy="999648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D18"/>
    <a:srgbClr val="C2D69B"/>
    <a:srgbClr val="76923C"/>
    <a:srgbClr val="4F6228"/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42" autoAdjust="0"/>
    <p:restoredTop sz="86499" autoAdjust="0"/>
  </p:normalViewPr>
  <p:slideViewPr>
    <p:cSldViewPr>
      <p:cViewPr varScale="1">
        <p:scale>
          <a:sx n="88" d="100"/>
          <a:sy n="88" d="100"/>
        </p:scale>
        <p:origin x="-9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otX val="75"/>
      <c:rAngAx val="1"/>
    </c:view3D>
    <c:plotArea>
      <c:layout>
        <c:manualLayout>
          <c:layoutTarget val="inner"/>
          <c:xMode val="edge"/>
          <c:yMode val="edge"/>
          <c:x val="0"/>
          <c:y val="1.1481578094492896E-3"/>
          <c:w val="1"/>
          <c:h val="0.84428492987958603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Bolsas</c:v>
                </c:pt>
              </c:strCache>
            </c:strRef>
          </c:tx>
          <c:dLbls>
            <c:dLbl>
              <c:idx val="0"/>
              <c:layout>
                <c:manualLayout>
                  <c:x val="-3.401071378542489E-2"/>
                  <c:y val="6.0411289771222024E-2"/>
                </c:manualLayout>
              </c:layout>
              <c:showVal val="1"/>
            </c:dLbl>
            <c:dLbl>
              <c:idx val="1"/>
              <c:layout>
                <c:manualLayout>
                  <c:x val="0.11236714439136392"/>
                  <c:y val="-0.22865557834744321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</c:dLbls>
          <c:cat>
            <c:numRef>
              <c:f>Plan1!$A$2:$A$3</c:f>
              <c:numCache>
                <c:formatCode>General</c:formatCode>
                <c:ptCount val="2"/>
              </c:numCache>
            </c:numRef>
          </c:cat>
          <c:val>
            <c:numRef>
              <c:f>Plan1!$B$2:$B$3</c:f>
              <c:numCache>
                <c:formatCode>General</c:formatCode>
                <c:ptCount val="2"/>
                <c:pt idx="0">
                  <c:v>21</c:v>
                </c:pt>
                <c:pt idx="1">
                  <c:v>806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26" tIns="48163" rIns="96326" bIns="48163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26" tIns="48163" rIns="96326" bIns="48163" rtlCol="0"/>
          <a:lstStyle>
            <a:lvl1pPr algn="r">
              <a:defRPr sz="1300"/>
            </a:lvl1pPr>
          </a:lstStyle>
          <a:p>
            <a:fld id="{12D36620-973A-47C1-AC3C-3CF14A98B051}" type="datetimeFigureOut">
              <a:rPr lang="pt-BR" smtClean="0"/>
              <a:pPr/>
              <a:t>25/08/2015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26" tIns="48163" rIns="96326" bIns="48163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26" tIns="48163" rIns="96326" bIns="48163" rtlCol="0" anchor="b"/>
          <a:lstStyle>
            <a:lvl1pPr algn="r">
              <a:defRPr sz="1300"/>
            </a:lvl1pPr>
          </a:lstStyle>
          <a:p>
            <a:fld id="{A7DE096D-C795-406E-A27E-BF0FB7EE1D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26" tIns="48163" rIns="96326" bIns="48163" rtlCol="0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26" tIns="48163" rIns="96326" bIns="48163" rtlCol="0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60E04C05-FEDE-48C3-A6B2-8C6F183364F2}" type="datetimeFigureOut">
              <a:rPr lang="pt-BR"/>
              <a:pPr>
                <a:defRPr/>
              </a:pPr>
              <a:t>25/08/2015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26" tIns="48163" rIns="96326" bIns="48163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26" tIns="48163" rIns="96326" bIns="48163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26" tIns="48163" rIns="96326" bIns="48163" rtlCol="0" anchor="b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26" tIns="48163" rIns="96326" bIns="48163" rtlCol="0" anchor="b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B98A0D54-6E5E-487C-A918-36CEE08CD80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reto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5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4F23F-5925-4F14-B02A-195B5017B6D3}" type="datetimeFigureOut">
              <a:rPr lang="pt-BR"/>
              <a:pPr>
                <a:defRPr/>
              </a:pPr>
              <a:t>25/08/2015</a:t>
            </a:fld>
            <a:endParaRPr lang="pt-BR" dirty="0"/>
          </a:p>
        </p:txBody>
      </p:sp>
      <p:sp>
        <p:nvSpPr>
          <p:cNvPr id="6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86F82-20F1-4069-B6EF-2D4CF19C153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EA48C-DB6F-4667-BF3F-26A010EBF2E7}" type="datetimeFigureOut">
              <a:rPr lang="pt-BR"/>
              <a:pPr>
                <a:defRPr/>
              </a:pPr>
              <a:t>25/08/2015</a:t>
            </a:fld>
            <a:endParaRPr lang="pt-BR" dirty="0"/>
          </a:p>
        </p:txBody>
      </p:sp>
      <p:sp>
        <p:nvSpPr>
          <p:cNvPr id="5" name="Espaço Reservado para Rodap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64F2-B08A-4DB5-B8AF-FBBFA888C2F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6DC87-9D4A-4B6B-9C48-6DC0401CAC83}" type="datetimeFigureOut">
              <a:rPr lang="pt-BR"/>
              <a:pPr>
                <a:defRPr/>
              </a:pPr>
              <a:t>25/08/2015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6C40B-3E1F-4634-8FDF-907992B8796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A3BED-F534-487E-BFDE-9F92BF4DC190}" type="datetimeFigureOut">
              <a:rPr lang="pt-BR"/>
              <a:pPr>
                <a:defRPr/>
              </a:pPr>
              <a:t>25/08/2015</a:t>
            </a:fld>
            <a:endParaRPr lang="pt-BR" dirty="0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87827-1E84-4060-BF5C-9C821027922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reto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2E83F-CAD2-44E8-8CA3-5AC806C723FC}" type="datetimeFigureOut">
              <a:rPr lang="pt-BR"/>
              <a:pPr>
                <a:defRPr/>
              </a:pPr>
              <a:t>25/08/2015</a:t>
            </a:fld>
            <a:endParaRPr lang="pt-BR" dirty="0"/>
          </a:p>
        </p:txBody>
      </p:sp>
      <p:sp>
        <p:nvSpPr>
          <p:cNvPr id="7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EC88A-8625-4DEC-A791-533FFB80C18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0E825-27B3-4638-B5DF-664C1471BB5B}" type="datetimeFigureOut">
              <a:rPr lang="pt-BR"/>
              <a:pPr>
                <a:defRPr/>
              </a:pPr>
              <a:t>25/08/2015</a:t>
            </a:fld>
            <a:endParaRPr lang="pt-BR" dirty="0"/>
          </a:p>
        </p:txBody>
      </p:sp>
      <p:sp>
        <p:nvSpPr>
          <p:cNvPr id="6" name="Espaço Reservado para Rodap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8DC38-6E6E-4637-94ED-7F2CCA48225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2424-9F95-47E2-8DA7-582617632A5F}" type="datetimeFigureOut">
              <a:rPr lang="pt-BR"/>
              <a:pPr>
                <a:defRPr/>
              </a:pPr>
              <a:t>25/08/2015</a:t>
            </a:fld>
            <a:endParaRPr lang="pt-BR" dirty="0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3BF0-2E6E-4C7F-9D90-D22A4306B0F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1238-E200-42AD-B8DA-EA8EF6A63EFB}" type="datetimeFigureOut">
              <a:rPr lang="pt-BR"/>
              <a:pPr>
                <a:defRPr/>
              </a:pPr>
              <a:t>25/08/2015</a:t>
            </a:fld>
            <a:endParaRPr lang="pt-BR" dirty="0"/>
          </a:p>
        </p:txBody>
      </p:sp>
      <p:sp>
        <p:nvSpPr>
          <p:cNvPr id="4" name="Espaço Reservado para Rodap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3005E-73CA-450D-965D-D25CD54609A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4350E-CEF6-4471-BB0D-C57425EA98A3}" type="datetimeFigureOut">
              <a:rPr lang="pt-BR"/>
              <a:pPr>
                <a:defRPr/>
              </a:pPr>
              <a:t>25/08/2015</a:t>
            </a:fld>
            <a:endParaRPr lang="pt-BR" dirty="0"/>
          </a:p>
        </p:txBody>
      </p:sp>
      <p:sp>
        <p:nvSpPr>
          <p:cNvPr id="3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BFFF9-1012-433B-A90A-AD49C50C02B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C4B55-7BF1-45D2-9AB4-E6EA64C0F84F}" type="datetimeFigureOut">
              <a:rPr lang="pt-BR"/>
              <a:pPr>
                <a:defRPr/>
              </a:pPr>
              <a:t>25/08/2015</a:t>
            </a:fld>
            <a:endParaRPr lang="pt-BR" dirty="0"/>
          </a:p>
        </p:txBody>
      </p:sp>
      <p:sp>
        <p:nvSpPr>
          <p:cNvPr id="7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1238D-342F-4DEC-B900-19B12BE3AF7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dirty="0" smtClean="0"/>
              <a:t>Clique no ícone para adicionar uma imagem</a:t>
            </a:r>
            <a:endParaRPr lang="en-US" noProof="0" dirty="0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7170-053C-45EB-8085-AA46E220507B}" type="datetimeFigureOut">
              <a:rPr lang="pt-BR"/>
              <a:pPr>
                <a:defRPr/>
              </a:pPr>
              <a:t>25/08/2015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631B5-C598-4551-855B-F705C6D8671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9" name="Espaço Reservado para Texto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7272A6-05DE-4861-99A2-58D8111AD65B}" type="datetimeFigureOut">
              <a:rPr lang="pt-BR"/>
              <a:pPr>
                <a:defRPr/>
              </a:pPr>
              <a:t>25/08/2015</a:t>
            </a:fld>
            <a:endParaRPr lang="pt-BR" dirty="0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D9ADCD-135C-452E-B494-20E9F295588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15" r:id="rId4"/>
    <p:sldLayoutId id="2147484121" r:id="rId5"/>
    <p:sldLayoutId id="2147484116" r:id="rId6"/>
    <p:sldLayoutId id="2147484122" r:id="rId7"/>
    <p:sldLayoutId id="2147484123" r:id="rId8"/>
    <p:sldLayoutId id="2147484124" r:id="rId9"/>
    <p:sldLayoutId id="2147484117" r:id="rId10"/>
    <p:sldLayoutId id="21474841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ítulo 3"/>
          <p:cNvSpPr>
            <a:spLocks noGrp="1"/>
          </p:cNvSpPr>
          <p:nvPr>
            <p:ph type="subTitle" idx="1"/>
          </p:nvPr>
        </p:nvSpPr>
        <p:spPr>
          <a:xfrm>
            <a:off x="381000" y="4289648"/>
            <a:ext cx="8458200" cy="1155576"/>
          </a:xfrm>
        </p:spPr>
        <p:txBody>
          <a:bodyPr/>
          <a:lstStyle/>
          <a:p>
            <a:pPr algn="ctr" eaLnBrk="1" hangingPunct="1"/>
            <a:r>
              <a:rPr lang="pt-BR" sz="1800" dirty="0" smtClean="0">
                <a:solidFill>
                  <a:srgbClr val="443329"/>
                </a:solidFill>
              </a:rPr>
              <a:t>Cicero Ivan Ferreira Gontijo</a:t>
            </a:r>
          </a:p>
          <a:p>
            <a:pPr algn="ctr" eaLnBrk="1" hangingPunct="1"/>
            <a:r>
              <a:rPr lang="pt-BR" sz="1400" dirty="0" smtClean="0">
                <a:solidFill>
                  <a:srgbClr val="443329"/>
                </a:solidFill>
              </a:rPr>
              <a:t>Diretor Superintendente</a:t>
            </a:r>
          </a:p>
          <a:p>
            <a:pPr eaLnBrk="1" hangingPunct="1"/>
            <a:r>
              <a:rPr lang="pt-BR" sz="1800" dirty="0" smtClean="0">
                <a:solidFill>
                  <a:srgbClr val="443329"/>
                </a:solidFill>
              </a:rPr>
              <a:t>.</a:t>
            </a:r>
          </a:p>
        </p:txBody>
      </p:sp>
      <p:pic>
        <p:nvPicPr>
          <p:cNvPr id="10243" name="Imagem 4" descr="logo_completa_tran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285750"/>
            <a:ext cx="4033837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642938" y="3419708"/>
            <a:ext cx="77152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+mn-cs"/>
              </a:rPr>
              <a:t>Sistema de Bolsas para IES do Segmento Privado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o 37"/>
          <p:cNvGrpSpPr/>
          <p:nvPr/>
        </p:nvGrpSpPr>
        <p:grpSpPr>
          <a:xfrm>
            <a:off x="1835696" y="2032492"/>
            <a:ext cx="5320550" cy="1900564"/>
            <a:chOff x="1835696" y="2032492"/>
            <a:chExt cx="5320550" cy="1900564"/>
          </a:xfrm>
        </p:grpSpPr>
        <p:cxnSp>
          <p:nvCxnSpPr>
            <p:cNvPr id="18" name="Conector de seta reta 17"/>
            <p:cNvCxnSpPr>
              <a:stCxn id="7" idx="4"/>
              <a:endCxn id="10" idx="0"/>
            </p:cNvCxnSpPr>
            <p:nvPr/>
          </p:nvCxnSpPr>
          <p:spPr>
            <a:xfrm>
              <a:off x="4459756" y="2032492"/>
              <a:ext cx="2092464" cy="190056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/>
            <p:nvPr/>
          </p:nvCxnSpPr>
          <p:spPr>
            <a:xfrm>
              <a:off x="1835696" y="2060848"/>
              <a:ext cx="4536504" cy="187220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>
              <a:stCxn id="8" idx="4"/>
            </p:cNvCxnSpPr>
            <p:nvPr/>
          </p:nvCxnSpPr>
          <p:spPr>
            <a:xfrm flipH="1">
              <a:off x="6660232" y="2032492"/>
              <a:ext cx="496014" cy="190056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rgbClr val="133D18"/>
                </a:solidFill>
                <a:latin typeface="Verdana" pitchFamily="34" charset="0"/>
              </a:rPr>
              <a:t>Programas de bolsas de estudo e Pesquisa</a:t>
            </a:r>
            <a:endParaRPr lang="pt-BR" sz="2400" b="1" dirty="0">
              <a:solidFill>
                <a:srgbClr val="133D18"/>
              </a:solidFill>
              <a:latin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331640" y="1513141"/>
            <a:ext cx="1017062" cy="51935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CNPq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876839" y="1513141"/>
            <a:ext cx="1165834" cy="51935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CAPES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638653" y="1513141"/>
            <a:ext cx="1035186" cy="51935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err="1" smtClean="0"/>
              <a:t>FAPs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827584" y="3933056"/>
            <a:ext cx="2808312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IES PÚBLICAS</a:t>
            </a: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5148064" y="3933056"/>
            <a:ext cx="2808312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IES PRIVADAS</a:t>
            </a:r>
            <a:endParaRPr lang="pt-BR" sz="2400" dirty="0"/>
          </a:p>
        </p:txBody>
      </p:sp>
      <p:sp>
        <p:nvSpPr>
          <p:cNvPr id="11" name="Espaço Reservado para Conteúdo 3"/>
          <p:cNvSpPr>
            <a:spLocks noGrp="1"/>
          </p:cNvSpPr>
          <p:nvPr>
            <p:ph idx="1"/>
          </p:nvPr>
        </p:nvSpPr>
        <p:spPr>
          <a:xfrm>
            <a:off x="35496" y="5301208"/>
            <a:ext cx="9001125" cy="559395"/>
          </a:xfrm>
        </p:spPr>
        <p:txBody>
          <a:bodyPr/>
          <a:lstStyle/>
          <a:p>
            <a:pPr marL="358775" indent="-184150" algn="ctr" eaLnBrk="1" hangingPunct="1">
              <a:lnSpc>
                <a:spcPct val="150000"/>
              </a:lnSpc>
              <a:buSzPct val="90000"/>
              <a:buFont typeface="Wingdings 2" pitchFamily="18" charset="2"/>
              <a:buNone/>
            </a:pPr>
            <a:r>
              <a:rPr lang="pt-BR" sz="1600" b="1" dirty="0" smtClean="0">
                <a:latin typeface="Verdana" pitchFamily="34" charset="0"/>
              </a:rPr>
              <a:t>Consequência: </a:t>
            </a:r>
            <a:r>
              <a:rPr lang="pt-BR" sz="1600" dirty="0" smtClean="0">
                <a:latin typeface="Verdana" pitchFamily="34" charset="0"/>
              </a:rPr>
              <a:t>Aumentar os salários.</a:t>
            </a:r>
            <a:endParaRPr lang="pt-BR" sz="1400" dirty="0" smtClean="0">
              <a:latin typeface="Verdana" pitchFamily="34" charset="0"/>
            </a:endParaRPr>
          </a:p>
          <a:p>
            <a:pPr marL="1314450" lvl="2" indent="-514350" algn="ctr" eaLnBrk="1" hangingPunct="1">
              <a:lnSpc>
                <a:spcPct val="150000"/>
              </a:lnSpc>
              <a:buSzPct val="90000"/>
            </a:pPr>
            <a:endParaRPr lang="pt-BR" sz="1200" dirty="0" smtClean="0">
              <a:latin typeface="Verdana" pitchFamily="34" charset="0"/>
            </a:endParaRPr>
          </a:p>
        </p:txBody>
      </p:sp>
      <p:grpSp>
        <p:nvGrpSpPr>
          <p:cNvPr id="37" name="Grupo 36"/>
          <p:cNvGrpSpPr/>
          <p:nvPr/>
        </p:nvGrpSpPr>
        <p:grpSpPr>
          <a:xfrm>
            <a:off x="1887505" y="2072116"/>
            <a:ext cx="5325614" cy="1802457"/>
            <a:chOff x="1887505" y="2072116"/>
            <a:chExt cx="5325614" cy="1802457"/>
          </a:xfrm>
        </p:grpSpPr>
        <p:sp>
          <p:nvSpPr>
            <p:cNvPr id="12" name="Seta para a direita 11"/>
            <p:cNvSpPr/>
            <p:nvPr/>
          </p:nvSpPr>
          <p:spPr>
            <a:xfrm rot="4920819">
              <a:off x="1130292" y="2829329"/>
              <a:ext cx="1802457" cy="28803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Seta para a direita 12"/>
            <p:cNvSpPr/>
            <p:nvPr/>
          </p:nvSpPr>
          <p:spPr>
            <a:xfrm rot="8370338">
              <a:off x="2121779" y="2813451"/>
              <a:ext cx="2600759" cy="28803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Seta para a direita 13"/>
            <p:cNvSpPr/>
            <p:nvPr/>
          </p:nvSpPr>
          <p:spPr>
            <a:xfrm rot="9446589">
              <a:off x="2872903" y="2834229"/>
              <a:ext cx="4340216" cy="28803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483768" y="1340768"/>
            <a:ext cx="3960440" cy="5040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BOLSAS  FUNADESP</a:t>
            </a:r>
            <a:endParaRPr lang="pt-BR" sz="2400" dirty="0"/>
          </a:p>
        </p:txBody>
      </p:sp>
      <p:sp>
        <p:nvSpPr>
          <p:cNvPr id="8" name="Espaço Reservado para Conteúdo 3"/>
          <p:cNvSpPr>
            <a:spLocks noGrp="1"/>
          </p:cNvSpPr>
          <p:nvPr>
            <p:ph idx="1"/>
          </p:nvPr>
        </p:nvSpPr>
        <p:spPr>
          <a:xfrm>
            <a:off x="4463925" y="3356992"/>
            <a:ext cx="4644579" cy="3240360"/>
          </a:xfrm>
        </p:spPr>
        <p:txBody>
          <a:bodyPr/>
          <a:lstStyle/>
          <a:p>
            <a:pPr marL="747713" lvl="1" indent="-342900" eaLnBrk="1" hangingPunct="1">
              <a:lnSpc>
                <a:spcPct val="150000"/>
              </a:lnSpc>
              <a:spcBef>
                <a:spcPts val="1800"/>
              </a:spcBef>
              <a:buSzPct val="90000"/>
              <a:buFont typeface="Wingdings" pitchFamily="2" charset="2"/>
              <a:buChar char="§"/>
            </a:pPr>
            <a:r>
              <a:rPr lang="pt-BR" sz="1800" dirty="0" smtClean="0">
                <a:latin typeface="Verdana" pitchFamily="34" charset="0"/>
              </a:rPr>
              <a:t>Efetivo esforço de estudo ou pesquisa.</a:t>
            </a:r>
          </a:p>
          <a:p>
            <a:pPr marL="747713" lvl="1" indent="-342900" eaLnBrk="1" hangingPunct="1">
              <a:lnSpc>
                <a:spcPct val="150000"/>
              </a:lnSpc>
              <a:spcBef>
                <a:spcPts val="1800"/>
              </a:spcBef>
              <a:buSzPct val="90000"/>
              <a:buFont typeface="Wingdings" pitchFamily="2" charset="2"/>
              <a:buChar char="§"/>
            </a:pPr>
            <a:r>
              <a:rPr lang="pt-BR" sz="1800" dirty="0" smtClean="0">
                <a:latin typeface="Verdana" pitchFamily="34" charset="0"/>
              </a:rPr>
              <a:t>Órgão concedente isento (princípio da impessoalidade).</a:t>
            </a:r>
          </a:p>
          <a:p>
            <a:pPr marL="747713" lvl="1" indent="-342900" eaLnBrk="1" hangingPunct="1">
              <a:lnSpc>
                <a:spcPct val="150000"/>
              </a:lnSpc>
              <a:spcBef>
                <a:spcPts val="1800"/>
              </a:spcBef>
              <a:buSzPct val="90000"/>
              <a:buFont typeface="Wingdings" pitchFamily="2" charset="2"/>
              <a:buChar char="§"/>
            </a:pPr>
            <a:r>
              <a:rPr lang="pt-BR" sz="1800" dirty="0" smtClean="0">
                <a:latin typeface="Verdana" pitchFamily="34" charset="0"/>
              </a:rPr>
              <a:t>Resultados não trazem vantagem para o doador.</a:t>
            </a:r>
          </a:p>
          <a:p>
            <a:pPr marL="1314450" lvl="2" indent="-514350" eaLnBrk="1" hangingPunct="1">
              <a:lnSpc>
                <a:spcPct val="150000"/>
              </a:lnSpc>
              <a:buSzPct val="90000"/>
              <a:buFont typeface="+mj-lt"/>
              <a:buAutoNum type="arabicPeriod"/>
            </a:pPr>
            <a:endParaRPr lang="pt-BR" sz="1200" dirty="0" smtClean="0">
              <a:latin typeface="Verdana" pitchFamily="34" charset="0"/>
            </a:endParaRPr>
          </a:p>
        </p:txBody>
      </p:sp>
      <p:sp>
        <p:nvSpPr>
          <p:cNvPr id="12" name="Título 3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rgbClr val="133D18"/>
                </a:solidFill>
                <a:latin typeface="Verdana" pitchFamily="34" charset="0"/>
              </a:rPr>
              <a:t>Programas de bolsas de estudo e Pesquisa</a:t>
            </a:r>
            <a:endParaRPr lang="pt-BR" sz="2400" b="1" dirty="0">
              <a:solidFill>
                <a:srgbClr val="133D18"/>
              </a:solidFill>
              <a:latin typeface="Verdana" pitchFamily="34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-571" y="1844824"/>
            <a:ext cx="4464559" cy="4752528"/>
            <a:chOff x="-571" y="1844824"/>
            <a:chExt cx="4464559" cy="4752528"/>
          </a:xfrm>
        </p:grpSpPr>
        <p:sp>
          <p:nvSpPr>
            <p:cNvPr id="9" name="Espaço Reservado para Conteúdo 3"/>
            <p:cNvSpPr txBox="1">
              <a:spLocks/>
            </p:cNvSpPr>
            <p:nvPr/>
          </p:nvSpPr>
          <p:spPr bwMode="auto">
            <a:xfrm>
              <a:off x="323528" y="2792732"/>
              <a:ext cx="3888432" cy="708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58775" marR="0" lvl="0" indent="-184150" algn="ctr" defTabSz="914400" rtl="0" eaLnBrk="1" fontAlgn="base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90000"/>
                <a:buFont typeface="Wingdings 2" pitchFamily="18" charset="2"/>
                <a:buNone/>
                <a:tabLst/>
                <a:defRPr/>
              </a:pPr>
              <a:r>
                <a:rPr kumimoji="0" lang="pt-BR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+mn-cs"/>
                </a:rPr>
                <a:t>Vantagem</a:t>
              </a:r>
              <a:endPara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  <a:p>
              <a:pPr marL="1314450" marR="0" lvl="2" indent="-514350" algn="ctr" defTabSz="914400" rtl="0" eaLnBrk="1" fontAlgn="base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90000"/>
                <a:buFont typeface="Wingdings 2" pitchFamily="18" charset="2"/>
                <a:buChar char=""/>
                <a:tabLst/>
                <a:defRPr/>
              </a:pPr>
              <a:endPara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14" name="Espaço Reservado para Conteúdo 3"/>
            <p:cNvSpPr txBox="1">
              <a:spLocks/>
            </p:cNvSpPr>
            <p:nvPr/>
          </p:nvSpPr>
          <p:spPr bwMode="auto">
            <a:xfrm>
              <a:off x="-571" y="3356992"/>
              <a:ext cx="4428555" cy="3240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747713" marR="0" lvl="1" indent="-342900" algn="l" defTabSz="914400" rtl="0" eaLnBrk="1" fontAlgn="base" latinLnBrk="0" hangingPunct="1">
                <a:lnSpc>
                  <a:spcPct val="150000"/>
                </a:lnSpc>
                <a:spcBef>
                  <a:spcPts val="1800"/>
                </a:spcBef>
                <a:spcAft>
                  <a:spcPct val="0"/>
                </a:spcAft>
                <a:buClr>
                  <a:schemeClr val="accent1"/>
                </a:buClr>
                <a:buSzPct val="90000"/>
                <a:buFont typeface="Wingdings" pitchFamily="2" charset="2"/>
                <a:buChar char="§"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+mn-cs"/>
                </a:rPr>
                <a:t>Dispensa do </a:t>
              </a:r>
              <a:r>
                <a:rPr kumimoji="0" lang="pt-BR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+mn-cs"/>
                </a:rPr>
                <a:t>recolhim</a:t>
              </a:r>
              <a:r>
                <a:rPr lang="pt-BR" dirty="0" err="1" smtClean="0">
                  <a:solidFill>
                    <a:schemeClr val="tx2"/>
                  </a:solidFill>
                  <a:latin typeface="Verdana" pitchFamily="34" charset="0"/>
                  <a:cs typeface="+mn-cs"/>
                </a:rPr>
                <a:t>ento</a:t>
              </a:r>
              <a:r>
                <a:rPr lang="pt-BR" dirty="0" smtClean="0">
                  <a:solidFill>
                    <a:schemeClr val="tx2"/>
                  </a:solidFill>
                  <a:latin typeface="Verdana" pitchFamily="34" charset="0"/>
                  <a:cs typeface="+mn-cs"/>
                </a:rPr>
                <a:t> de IR e contribuições tributárias.</a:t>
              </a:r>
            </a:p>
            <a:p>
              <a:pPr marL="1314450" marR="0" lvl="2" indent="-514350" algn="l" defTabSz="914400" rtl="0" eaLnBrk="1" fontAlgn="base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90000"/>
                <a:buFont typeface="Wingdings" pitchFamily="2" charset="2"/>
                <a:buChar char="§"/>
                <a:tabLst/>
                <a:defRPr/>
              </a:pPr>
              <a:endPara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cxnSp>
          <p:nvCxnSpPr>
            <p:cNvPr id="16" name="Conector de seta reta 15"/>
            <p:cNvCxnSpPr>
              <a:stCxn id="7" idx="2"/>
              <a:endCxn id="9" idx="0"/>
            </p:cNvCxnSpPr>
            <p:nvPr/>
          </p:nvCxnSpPr>
          <p:spPr>
            <a:xfrm flipH="1">
              <a:off x="2267744" y="1844824"/>
              <a:ext cx="2196244" cy="94790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o 21"/>
          <p:cNvGrpSpPr/>
          <p:nvPr/>
        </p:nvGrpSpPr>
        <p:grpSpPr>
          <a:xfrm>
            <a:off x="4463988" y="1844824"/>
            <a:ext cx="4068452" cy="1656184"/>
            <a:chOff x="4463988" y="1844824"/>
            <a:chExt cx="4068452" cy="1656184"/>
          </a:xfrm>
        </p:grpSpPr>
        <p:sp>
          <p:nvSpPr>
            <p:cNvPr id="13" name="Espaço Reservado para Conteúdo 3"/>
            <p:cNvSpPr txBox="1">
              <a:spLocks/>
            </p:cNvSpPr>
            <p:nvPr/>
          </p:nvSpPr>
          <p:spPr bwMode="auto">
            <a:xfrm>
              <a:off x="4644008" y="2792732"/>
              <a:ext cx="3888432" cy="708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58775" marR="0" lvl="0" indent="-184150" algn="ctr" defTabSz="914400" rtl="0" eaLnBrk="1" fontAlgn="base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90000"/>
                <a:buFont typeface="Wingdings 2" pitchFamily="18" charset="2"/>
                <a:buNone/>
                <a:tabLst/>
                <a:defRPr/>
              </a:pPr>
              <a:r>
                <a:rPr kumimoji="0" lang="pt-BR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+mn-cs"/>
                </a:rPr>
                <a:t>Exigências </a:t>
              </a:r>
              <a:endPara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  <a:p>
              <a:pPr marL="1314450" marR="0" lvl="2" indent="-514350" algn="ctr" defTabSz="914400" rtl="0" eaLnBrk="1" fontAlgn="base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90000"/>
                <a:buFont typeface="Wingdings 2" pitchFamily="18" charset="2"/>
                <a:buChar char=""/>
                <a:tabLst/>
                <a:defRPr/>
              </a:pPr>
              <a:endPara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cxnSp>
          <p:nvCxnSpPr>
            <p:cNvPr id="18" name="Conector de seta reta 17"/>
            <p:cNvCxnSpPr>
              <a:stCxn id="7" idx="2"/>
              <a:endCxn id="13" idx="0"/>
            </p:cNvCxnSpPr>
            <p:nvPr/>
          </p:nvCxnSpPr>
          <p:spPr>
            <a:xfrm>
              <a:off x="4463988" y="1844824"/>
              <a:ext cx="2124236" cy="94790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83568" y="1916832"/>
            <a:ext cx="2592288" cy="5040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FUNADESP</a:t>
            </a:r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539552" y="4869160"/>
            <a:ext cx="2880320" cy="5040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IES PRIVADAS</a:t>
            </a:r>
            <a:endParaRPr lang="pt-BR" sz="2400" dirty="0"/>
          </a:p>
        </p:txBody>
      </p:sp>
      <p:sp>
        <p:nvSpPr>
          <p:cNvPr id="8" name="Seta para a direita 7"/>
          <p:cNvSpPr/>
          <p:nvPr/>
        </p:nvSpPr>
        <p:spPr>
          <a:xfrm rot="5400000">
            <a:off x="822843" y="3505749"/>
            <a:ext cx="2313738" cy="28803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9" name="Gráfico 8"/>
          <p:cNvGraphicFramePr/>
          <p:nvPr/>
        </p:nvGraphicFramePr>
        <p:xfrm>
          <a:off x="3960440" y="1268760"/>
          <a:ext cx="496855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Espaço Reservado para Conteúdo 3"/>
          <p:cNvSpPr>
            <a:spLocks noGrp="1"/>
          </p:cNvSpPr>
          <p:nvPr>
            <p:ph idx="1"/>
          </p:nvPr>
        </p:nvSpPr>
        <p:spPr>
          <a:xfrm>
            <a:off x="4032448" y="4437112"/>
            <a:ext cx="5220072" cy="2160240"/>
          </a:xfrm>
        </p:spPr>
        <p:txBody>
          <a:bodyPr>
            <a:normAutofit/>
          </a:bodyPr>
          <a:lstStyle/>
          <a:p>
            <a:pPr marL="358775" lvl="1" indent="0" eaLnBrk="1" hangingPunct="1">
              <a:lnSpc>
                <a:spcPct val="150000"/>
              </a:lnSpc>
              <a:spcBef>
                <a:spcPts val="1800"/>
              </a:spcBef>
              <a:buSzPct val="90000"/>
              <a:buNone/>
            </a:pPr>
            <a:r>
              <a:rPr lang="pt-BR" sz="1200" b="1" dirty="0" smtClean="0">
                <a:latin typeface="Verdana" pitchFamily="34" charset="0"/>
              </a:rPr>
              <a:t>21 Bolsas de Capacitação de Recursos Humanos</a:t>
            </a:r>
            <a:r>
              <a:rPr lang="pt-BR" sz="1200" dirty="0" smtClean="0">
                <a:latin typeface="Verdana" pitchFamily="34" charset="0"/>
              </a:rPr>
              <a:t/>
            </a:r>
            <a:br>
              <a:rPr lang="pt-BR" sz="1200" dirty="0" smtClean="0">
                <a:latin typeface="Verdana" pitchFamily="34" charset="0"/>
              </a:rPr>
            </a:br>
            <a:r>
              <a:rPr lang="pt-BR" sz="1200" dirty="0" smtClean="0">
                <a:latin typeface="Verdana" pitchFamily="34" charset="0"/>
              </a:rPr>
              <a:t>(Mestrado, Doutorado e Especialização)</a:t>
            </a:r>
          </a:p>
          <a:p>
            <a:pPr marL="355600" lvl="1" indent="3175" eaLnBrk="1" hangingPunct="1">
              <a:lnSpc>
                <a:spcPct val="150000"/>
              </a:lnSpc>
              <a:spcBef>
                <a:spcPts val="1800"/>
              </a:spcBef>
              <a:buSzPct val="90000"/>
              <a:buNone/>
            </a:pPr>
            <a:r>
              <a:rPr lang="pt-BR" sz="1200" b="1" dirty="0" smtClean="0">
                <a:latin typeface="Verdana" pitchFamily="34" charset="0"/>
              </a:rPr>
              <a:t>806 Bolsas de Fomento à Pesquisa </a:t>
            </a:r>
          </a:p>
          <a:p>
            <a:pPr marL="355600" lvl="1" indent="3175" eaLnBrk="1" hangingPunct="1">
              <a:lnSpc>
                <a:spcPct val="150000"/>
              </a:lnSpc>
              <a:spcBef>
                <a:spcPts val="0"/>
              </a:spcBef>
              <a:buSzPct val="90000"/>
              <a:buNone/>
            </a:pPr>
            <a:r>
              <a:rPr lang="pt-BR" sz="1200" dirty="0" smtClean="0">
                <a:latin typeface="Verdana" pitchFamily="34" charset="0"/>
              </a:rPr>
              <a:t>(Pesquisa e Desenvolvimento, Apoio técnico, Pesquisador Visitante, Inovação para </a:t>
            </a:r>
            <a:r>
              <a:rPr lang="pt-BR" sz="1200" dirty="0" err="1" smtClean="0">
                <a:latin typeface="Verdana" pitchFamily="34" charset="0"/>
              </a:rPr>
              <a:t>Compet</a:t>
            </a:r>
            <a:r>
              <a:rPr lang="pt-BR" sz="1200" dirty="0" smtClean="0">
                <a:latin typeface="Verdana" pitchFamily="34" charset="0"/>
              </a:rPr>
              <a:t>. Empresarial e Iniciação Científica).</a:t>
            </a:r>
          </a:p>
          <a:p>
            <a:pPr marL="747713" lvl="1" indent="-342900" eaLnBrk="1" hangingPunct="1">
              <a:lnSpc>
                <a:spcPct val="150000"/>
              </a:lnSpc>
              <a:buSzPct val="90000"/>
              <a:buNone/>
            </a:pPr>
            <a:endParaRPr lang="pt-BR" sz="1200" dirty="0" smtClean="0">
              <a:latin typeface="Verdana" pitchFamily="34" charset="0"/>
            </a:endParaRPr>
          </a:p>
          <a:p>
            <a:pPr marL="1314450" lvl="2" indent="-514350" eaLnBrk="1" hangingPunct="1">
              <a:lnSpc>
                <a:spcPct val="150000"/>
              </a:lnSpc>
              <a:buSzPct val="90000"/>
              <a:buNone/>
            </a:pPr>
            <a:endParaRPr lang="pt-BR" sz="1000" dirty="0" smtClean="0">
              <a:latin typeface="Verdana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032448" y="4598706"/>
            <a:ext cx="288032" cy="1029884"/>
            <a:chOff x="4032448" y="4598706"/>
            <a:chExt cx="288032" cy="1029884"/>
          </a:xfrm>
        </p:grpSpPr>
        <p:sp>
          <p:nvSpPr>
            <p:cNvPr id="12" name="Elipse 11"/>
            <p:cNvSpPr/>
            <p:nvPr/>
          </p:nvSpPr>
          <p:spPr>
            <a:xfrm>
              <a:off x="4032448" y="4598706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Elipse 12"/>
            <p:cNvSpPr/>
            <p:nvPr/>
          </p:nvSpPr>
          <p:spPr>
            <a:xfrm>
              <a:off x="4032448" y="5340558"/>
              <a:ext cx="288032" cy="28803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5" name="Título 3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rgbClr val="133D18"/>
                </a:solidFill>
                <a:latin typeface="Verdana" pitchFamily="34" charset="0"/>
              </a:rPr>
              <a:t>Programas de bolsas de estudo e Pesquisa</a:t>
            </a:r>
            <a:endParaRPr lang="pt-BR" sz="2400" b="1" dirty="0">
              <a:solidFill>
                <a:srgbClr val="133D18"/>
              </a:solidFill>
              <a:latin typeface="Verdana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7596336" y="1124744"/>
            <a:ext cx="1296144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2014</a:t>
            </a:r>
            <a:endParaRPr lang="pt-BR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piscina_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000" y="2313079"/>
            <a:ext cx="4368000" cy="3276000"/>
          </a:xfrm>
          <a:prstGeom prst="rect">
            <a:avLst/>
          </a:prstGeom>
        </p:spPr>
      </p:pic>
      <p:sp>
        <p:nvSpPr>
          <p:cNvPr id="11" name="Espaço Reservado para Conteúdo 3"/>
          <p:cNvSpPr txBox="1">
            <a:spLocks/>
          </p:cNvSpPr>
          <p:nvPr/>
        </p:nvSpPr>
        <p:spPr bwMode="auto">
          <a:xfrm>
            <a:off x="323528" y="1412776"/>
            <a:ext cx="84969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8775" marR="0" lvl="0" indent="-184150" algn="ctr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2" pitchFamily="18" charset="2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Fundo de Fomento à Qualidade do Ensino Superior Particular</a:t>
            </a:r>
            <a:endParaRPr kumimoji="0" lang="pt-B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1314450" marR="0" lvl="2" indent="-514350" algn="ctr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2" pitchFamily="18" charset="2"/>
              <a:buChar char=""/>
              <a:tabLst/>
              <a:defRPr/>
            </a:pPr>
            <a:endParaRPr kumimoji="0" lang="pt-B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051720" y="2924944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Bolsas</a:t>
            </a:r>
            <a:endParaRPr lang="pt-BR" b="1" dirty="0"/>
          </a:p>
        </p:txBody>
      </p:sp>
      <p:grpSp>
        <p:nvGrpSpPr>
          <p:cNvPr id="23" name="Grupo 22"/>
          <p:cNvGrpSpPr/>
          <p:nvPr/>
        </p:nvGrpSpPr>
        <p:grpSpPr>
          <a:xfrm>
            <a:off x="0" y="2276872"/>
            <a:ext cx="4998720" cy="4041740"/>
            <a:chOff x="0" y="2276872"/>
            <a:chExt cx="4998720" cy="4041740"/>
          </a:xfrm>
        </p:grpSpPr>
        <p:sp>
          <p:nvSpPr>
            <p:cNvPr id="13" name="CaixaDeTexto 12"/>
            <p:cNvSpPr txBox="1"/>
            <p:nvPr/>
          </p:nvSpPr>
          <p:spPr>
            <a:xfrm>
              <a:off x="1874710" y="5949280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err="1" smtClean="0"/>
                <a:t>Funadesp</a:t>
              </a:r>
              <a:endParaRPr lang="pt-BR" b="1" dirty="0"/>
            </a:p>
          </p:txBody>
        </p:sp>
        <p:pic>
          <p:nvPicPr>
            <p:cNvPr id="21" name="Imagem 20" descr="faixa_ok_2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276872"/>
              <a:ext cx="4998720" cy="3291840"/>
            </a:xfrm>
            <a:prstGeom prst="rect">
              <a:avLst/>
            </a:prstGeom>
          </p:spPr>
        </p:pic>
        <p:cxnSp>
          <p:nvCxnSpPr>
            <p:cNvPr id="15" name="Conector de seta reta 14"/>
            <p:cNvCxnSpPr>
              <a:stCxn id="13" idx="0"/>
            </p:cNvCxnSpPr>
            <p:nvPr/>
          </p:nvCxnSpPr>
          <p:spPr>
            <a:xfrm flipH="1" flipV="1">
              <a:off x="2502024" y="5589240"/>
              <a:ext cx="10040" cy="36004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Espaço Reservado para Conteúdo 3"/>
          <p:cNvSpPr>
            <a:spLocks noGrp="1"/>
          </p:cNvSpPr>
          <p:nvPr>
            <p:ph idx="1"/>
          </p:nvPr>
        </p:nvSpPr>
        <p:spPr>
          <a:xfrm>
            <a:off x="4572000" y="3212976"/>
            <a:ext cx="4572001" cy="648072"/>
          </a:xfrm>
        </p:spPr>
        <p:txBody>
          <a:bodyPr/>
          <a:lstStyle/>
          <a:p>
            <a:pPr marL="747713" lvl="1" indent="-342900" eaLnBrk="1" hangingPunct="1">
              <a:lnSpc>
                <a:spcPct val="150000"/>
              </a:lnSpc>
              <a:spcBef>
                <a:spcPts val="1800"/>
              </a:spcBef>
              <a:buSzPct val="90000"/>
              <a:buFont typeface="Wingdings" pitchFamily="2" charset="2"/>
              <a:buChar char="ü"/>
            </a:pPr>
            <a:r>
              <a:rPr lang="pt-BR" sz="2000" dirty="0" smtClean="0">
                <a:latin typeface="Verdana" pitchFamily="34" charset="0"/>
              </a:rPr>
              <a:t>90 % para bolsas.</a:t>
            </a:r>
          </a:p>
          <a:p>
            <a:pPr marL="1314450" lvl="2" indent="-514350" eaLnBrk="1" hangingPunct="1">
              <a:lnSpc>
                <a:spcPct val="150000"/>
              </a:lnSpc>
              <a:buSzPct val="90000"/>
              <a:buFont typeface="Wingdings" pitchFamily="2" charset="2"/>
              <a:buChar char="ü"/>
            </a:pPr>
            <a:endParaRPr lang="pt-BR" sz="1400" dirty="0" smtClean="0">
              <a:latin typeface="Verdana" pitchFamily="34" charset="0"/>
            </a:endParaRPr>
          </a:p>
        </p:txBody>
      </p:sp>
      <p:sp>
        <p:nvSpPr>
          <p:cNvPr id="22" name="Espaço Reservado para Conteúdo 3"/>
          <p:cNvSpPr txBox="1">
            <a:spLocks/>
          </p:cNvSpPr>
          <p:nvPr/>
        </p:nvSpPr>
        <p:spPr bwMode="auto">
          <a:xfrm>
            <a:off x="4572000" y="3789040"/>
            <a:ext cx="457200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7713" lvl="1" indent="-342900">
              <a:lnSpc>
                <a:spcPct val="150000"/>
              </a:lnSpc>
              <a:spcBef>
                <a:spcPts val="1800"/>
              </a:spcBef>
              <a:buClr>
                <a:srgbClr val="F0A22E"/>
              </a:buClr>
              <a:buSzPct val="90000"/>
              <a:buFont typeface="Wingdings" pitchFamily="2" charset="2"/>
              <a:buChar char="ü"/>
            </a:pPr>
            <a:r>
              <a:rPr lang="pt-BR" sz="2000" dirty="0">
                <a:solidFill>
                  <a:srgbClr val="4E3B30"/>
                </a:solidFill>
                <a:latin typeface="Verdana" pitchFamily="34" charset="0"/>
                <a:cs typeface="+mn-cs"/>
              </a:rPr>
              <a:t>10% para financiamento da gestão da </a:t>
            </a:r>
            <a:r>
              <a:rPr lang="pt-BR" sz="2000" dirty="0" err="1">
                <a:solidFill>
                  <a:srgbClr val="4E3B30"/>
                </a:solidFill>
                <a:latin typeface="Verdana" pitchFamily="34" charset="0"/>
                <a:cs typeface="+mn-cs"/>
              </a:rPr>
              <a:t>Funadesp</a:t>
            </a:r>
            <a:r>
              <a:rPr lang="pt-BR" sz="2000" dirty="0">
                <a:solidFill>
                  <a:srgbClr val="4E3B30"/>
                </a:solidFill>
                <a:latin typeface="Verdana" pitchFamily="34" charset="0"/>
                <a:cs typeface="+mn-cs"/>
              </a:rPr>
              <a:t>.</a:t>
            </a:r>
          </a:p>
          <a:p>
            <a:pPr marL="1314450" marR="0" lvl="2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itchFamily="2" charset="2"/>
              <a:buChar char="ü"/>
              <a:tabLst/>
              <a:defRPr/>
            </a:pPr>
            <a:endParaRPr kumimoji="0" lang="pt-B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4" name="Título 3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rgbClr val="133D18"/>
                </a:solidFill>
                <a:latin typeface="Verdana" pitchFamily="34" charset="0"/>
              </a:rPr>
              <a:t>Programas de bolsas de estudo e Pesquisa</a:t>
            </a:r>
            <a:endParaRPr lang="pt-BR" sz="2400" b="1" dirty="0">
              <a:solidFill>
                <a:srgbClr val="133D18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upo 57"/>
          <p:cNvGrpSpPr/>
          <p:nvPr/>
        </p:nvGrpSpPr>
        <p:grpSpPr>
          <a:xfrm>
            <a:off x="3995936" y="2564904"/>
            <a:ext cx="1296144" cy="864096"/>
            <a:chOff x="3995936" y="2564904"/>
            <a:chExt cx="1296144" cy="864096"/>
          </a:xfrm>
        </p:grpSpPr>
        <p:sp>
          <p:nvSpPr>
            <p:cNvPr id="16" name="Fluxograma: Processo alternativo 15"/>
            <p:cNvSpPr/>
            <p:nvPr/>
          </p:nvSpPr>
          <p:spPr>
            <a:xfrm>
              <a:off x="3995936" y="2564904"/>
              <a:ext cx="1296144" cy="43204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b="1" dirty="0" smtClean="0">
                  <a:solidFill>
                    <a:schemeClr val="accent2">
                      <a:lumMod val="50000"/>
                    </a:schemeClr>
                  </a:solidFill>
                </a:rPr>
                <a:t>Comitê Assessor</a:t>
              </a:r>
              <a:endParaRPr lang="pt-BR" sz="1200" b="1" i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cxnSp>
          <p:nvCxnSpPr>
            <p:cNvPr id="17" name="Conector de seta reta 16"/>
            <p:cNvCxnSpPr>
              <a:stCxn id="15" idx="0"/>
              <a:endCxn id="16" idx="2"/>
            </p:cNvCxnSpPr>
            <p:nvPr/>
          </p:nvCxnSpPr>
          <p:spPr>
            <a:xfrm flipV="1">
              <a:off x="4644008" y="2996952"/>
              <a:ext cx="0" cy="432048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o 56"/>
          <p:cNvGrpSpPr/>
          <p:nvPr/>
        </p:nvGrpSpPr>
        <p:grpSpPr>
          <a:xfrm>
            <a:off x="2627784" y="3429000"/>
            <a:ext cx="2808312" cy="936104"/>
            <a:chOff x="2627784" y="3429000"/>
            <a:chExt cx="2808312" cy="936104"/>
          </a:xfrm>
        </p:grpSpPr>
        <p:sp>
          <p:nvSpPr>
            <p:cNvPr id="15" name="Fluxograma: Processo 14"/>
            <p:cNvSpPr/>
            <p:nvPr/>
          </p:nvSpPr>
          <p:spPr>
            <a:xfrm>
              <a:off x="3851920" y="3429000"/>
              <a:ext cx="1584176" cy="936104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accent2">
                      <a:lumMod val="50000"/>
                    </a:schemeClr>
                  </a:solidFill>
                </a:rPr>
                <a:t>FUNADESP</a:t>
              </a:r>
              <a:endParaRPr lang="pt-BR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cxnSp>
          <p:nvCxnSpPr>
            <p:cNvPr id="19" name="Conector de seta reta 18"/>
            <p:cNvCxnSpPr>
              <a:stCxn id="4" idx="3"/>
              <a:endCxn id="15" idx="1"/>
            </p:cNvCxnSpPr>
            <p:nvPr/>
          </p:nvCxnSpPr>
          <p:spPr>
            <a:xfrm>
              <a:off x="2627784" y="3897052"/>
              <a:ext cx="122413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aixaDeTexto 20"/>
          <p:cNvSpPr txBox="1"/>
          <p:nvPr/>
        </p:nvSpPr>
        <p:spPr>
          <a:xfrm>
            <a:off x="6588224" y="4365104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accent2">
                    <a:lumMod val="50000"/>
                  </a:schemeClr>
                </a:solidFill>
              </a:rPr>
              <a:t>Acompanhamento</a:t>
            </a:r>
            <a:endParaRPr lang="pt-B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63" name="Grupo 62"/>
          <p:cNvGrpSpPr/>
          <p:nvPr/>
        </p:nvGrpSpPr>
        <p:grpSpPr>
          <a:xfrm>
            <a:off x="6937378" y="2564904"/>
            <a:ext cx="1440160" cy="1080120"/>
            <a:chOff x="6937378" y="2564904"/>
            <a:chExt cx="1440160" cy="1080120"/>
          </a:xfrm>
        </p:grpSpPr>
        <p:sp>
          <p:nvSpPr>
            <p:cNvPr id="23" name="Fluxograma: Vários documentos 22"/>
            <p:cNvSpPr/>
            <p:nvPr/>
          </p:nvSpPr>
          <p:spPr>
            <a:xfrm>
              <a:off x="6937378" y="2564904"/>
              <a:ext cx="1440160" cy="446450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accent2">
                      <a:lumMod val="50000"/>
                    </a:schemeClr>
                  </a:solidFill>
                </a:rPr>
                <a:t>Relatórios</a:t>
              </a:r>
              <a:endParaRPr lang="pt-BR" sz="14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cxnSp>
          <p:nvCxnSpPr>
            <p:cNvPr id="27" name="Conector de seta reta 26"/>
            <p:cNvCxnSpPr>
              <a:stCxn id="23" idx="2"/>
              <a:endCxn id="20" idx="0"/>
            </p:cNvCxnSpPr>
            <p:nvPr/>
          </p:nvCxnSpPr>
          <p:spPr>
            <a:xfrm flipH="1">
              <a:off x="7524328" y="2994447"/>
              <a:ext cx="32986" cy="650577"/>
            </a:xfrm>
            <a:prstGeom prst="straightConnector1">
              <a:avLst/>
            </a:prstGeom>
            <a:ln w="19050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o 60"/>
          <p:cNvGrpSpPr/>
          <p:nvPr/>
        </p:nvGrpSpPr>
        <p:grpSpPr>
          <a:xfrm>
            <a:off x="5436096" y="3645024"/>
            <a:ext cx="3168352" cy="504056"/>
            <a:chOff x="5436096" y="3645024"/>
            <a:chExt cx="3168352" cy="504056"/>
          </a:xfrm>
        </p:grpSpPr>
        <p:sp>
          <p:nvSpPr>
            <p:cNvPr id="20" name="Fluxograma: Terminação 19"/>
            <p:cNvSpPr/>
            <p:nvPr/>
          </p:nvSpPr>
          <p:spPr>
            <a:xfrm>
              <a:off x="6444208" y="3645024"/>
              <a:ext cx="2160240" cy="504056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accent2">
                      <a:lumMod val="50000"/>
                    </a:schemeClr>
                  </a:solidFill>
                </a:rPr>
                <a:t>IES/FUNADESP</a:t>
              </a:r>
              <a:endParaRPr lang="pt-BR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cxnSp>
          <p:nvCxnSpPr>
            <p:cNvPr id="30" name="Conector de seta reta 29"/>
            <p:cNvCxnSpPr>
              <a:stCxn id="15" idx="3"/>
              <a:endCxn id="20" idx="1"/>
            </p:cNvCxnSpPr>
            <p:nvPr/>
          </p:nvCxnSpPr>
          <p:spPr>
            <a:xfrm>
              <a:off x="5436096" y="3897052"/>
              <a:ext cx="1008112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Espaço Reservado para Conteúdo 3"/>
          <p:cNvSpPr txBox="1">
            <a:spLocks/>
          </p:cNvSpPr>
          <p:nvPr/>
        </p:nvSpPr>
        <p:spPr>
          <a:xfrm>
            <a:off x="85607" y="1231908"/>
            <a:ext cx="9001125" cy="630957"/>
          </a:xfrm>
          <a:prstGeom prst="rect">
            <a:avLst/>
          </a:prstGeom>
        </p:spPr>
        <p:txBody>
          <a:bodyPr/>
          <a:lstStyle/>
          <a:p>
            <a:pPr marL="358775" marR="0" lvl="0" indent="-184150" algn="ctr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tabLst/>
              <a:defRPr/>
            </a:pPr>
            <a:r>
              <a:rPr lang="pt-BR" sz="2000" b="1" dirty="0" smtClean="0">
                <a:solidFill>
                  <a:schemeClr val="tx2"/>
                </a:solidFill>
                <a:latin typeface="Verdana" pitchFamily="34" charset="0"/>
                <a:cs typeface="+mn-cs"/>
              </a:rPr>
              <a:t>Fluxo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dos Projetos</a:t>
            </a: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3779912" y="4500409"/>
            <a:ext cx="1789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accent2">
                    <a:lumMod val="50000"/>
                  </a:schemeClr>
                </a:solidFill>
              </a:rPr>
              <a:t>Mérito </a:t>
            </a:r>
          </a:p>
          <a:p>
            <a:pPr algn="ctr"/>
            <a:r>
              <a:rPr lang="pt-BR" sz="1600" dirty="0" smtClean="0">
                <a:solidFill>
                  <a:schemeClr val="accent2">
                    <a:lumMod val="50000"/>
                  </a:schemeClr>
                </a:solidFill>
              </a:rPr>
              <a:t>Técnico-científico</a:t>
            </a:r>
            <a:endParaRPr lang="pt-B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8" name="Título 3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rgbClr val="133D18"/>
                </a:solidFill>
                <a:latin typeface="Verdana" pitchFamily="34" charset="0"/>
              </a:rPr>
              <a:t>Programas de bolsas de estudo e Pesquisa</a:t>
            </a:r>
            <a:endParaRPr lang="pt-BR" sz="2400" b="1" dirty="0">
              <a:solidFill>
                <a:srgbClr val="133D18"/>
              </a:solidFill>
              <a:latin typeface="Verdana" pitchFamily="34" charset="0"/>
            </a:endParaRPr>
          </a:p>
        </p:txBody>
      </p:sp>
      <p:grpSp>
        <p:nvGrpSpPr>
          <p:cNvPr id="56" name="Grupo 55"/>
          <p:cNvGrpSpPr/>
          <p:nvPr/>
        </p:nvGrpSpPr>
        <p:grpSpPr>
          <a:xfrm>
            <a:off x="395536" y="2564904"/>
            <a:ext cx="2952328" cy="2961039"/>
            <a:chOff x="395536" y="2564904"/>
            <a:chExt cx="2952328" cy="2961039"/>
          </a:xfrm>
        </p:grpSpPr>
        <p:sp>
          <p:nvSpPr>
            <p:cNvPr id="4" name="Fluxograma: Processo 3"/>
            <p:cNvSpPr/>
            <p:nvPr/>
          </p:nvSpPr>
          <p:spPr>
            <a:xfrm>
              <a:off x="1331640" y="3429000"/>
              <a:ext cx="1296144" cy="936104"/>
            </a:xfrm>
            <a:prstGeom prst="flowChartProcess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accent2">
                      <a:lumMod val="50000"/>
                    </a:schemeClr>
                  </a:solidFill>
                </a:rPr>
                <a:t>IES</a:t>
              </a:r>
              <a:endParaRPr lang="pt-BR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1835696" y="4941168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 smtClean="0">
                  <a:solidFill>
                    <a:schemeClr val="accent2">
                      <a:lumMod val="50000"/>
                    </a:schemeClr>
                  </a:solidFill>
                </a:rPr>
                <a:t> Prioridades Institucionais</a:t>
              </a:r>
              <a:endParaRPr lang="pt-BR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grpSp>
          <p:nvGrpSpPr>
            <p:cNvPr id="55" name="Grupo 54"/>
            <p:cNvGrpSpPr/>
            <p:nvPr/>
          </p:nvGrpSpPr>
          <p:grpSpPr>
            <a:xfrm>
              <a:off x="1259632" y="2564904"/>
              <a:ext cx="1440160" cy="864096"/>
              <a:chOff x="1259632" y="2564904"/>
              <a:chExt cx="1440160" cy="864096"/>
            </a:xfrm>
          </p:grpSpPr>
          <p:sp>
            <p:nvSpPr>
              <p:cNvPr id="9" name="Fluxograma: Processo alternativo 8"/>
              <p:cNvSpPr/>
              <p:nvPr/>
            </p:nvSpPr>
            <p:spPr>
              <a:xfrm>
                <a:off x="1259632" y="2564904"/>
                <a:ext cx="1440160" cy="4320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100" b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Consultor </a:t>
                </a:r>
                <a:r>
                  <a:rPr lang="pt-BR" sz="1100" b="1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ad </a:t>
                </a:r>
                <a:r>
                  <a:rPr lang="pt-BR" sz="1100" b="1" i="1" dirty="0" err="1" smtClean="0">
                    <a:solidFill>
                      <a:schemeClr val="accent2">
                        <a:lumMod val="50000"/>
                      </a:schemeClr>
                    </a:solidFill>
                  </a:rPr>
                  <a:t>hoc</a:t>
                </a:r>
                <a:endParaRPr lang="pt-BR" sz="1100" b="1" i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1" name="Conector de seta reta 50"/>
              <p:cNvCxnSpPr>
                <a:stCxn id="9" idx="2"/>
                <a:endCxn id="4" idx="0"/>
              </p:cNvCxnSpPr>
              <p:nvPr/>
            </p:nvCxnSpPr>
            <p:spPr>
              <a:xfrm>
                <a:off x="1979712" y="2996952"/>
                <a:ext cx="0" cy="432048"/>
              </a:xfrm>
              <a:prstGeom prst="straightConnector1">
                <a:avLst/>
              </a:prstGeom>
              <a:ln w="19050"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CaixaDeTexto 43"/>
            <p:cNvSpPr txBox="1"/>
            <p:nvPr/>
          </p:nvSpPr>
          <p:spPr>
            <a:xfrm>
              <a:off x="395536" y="4941168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 smtClean="0">
                  <a:solidFill>
                    <a:schemeClr val="accent2">
                      <a:lumMod val="50000"/>
                    </a:schemeClr>
                  </a:solidFill>
                </a:rPr>
                <a:t>Início do Processo</a:t>
              </a:r>
              <a:endParaRPr lang="pt-BR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cxnSp>
          <p:nvCxnSpPr>
            <p:cNvPr id="52" name="Conector de seta reta 51"/>
            <p:cNvCxnSpPr>
              <a:stCxn id="4" idx="2"/>
              <a:endCxn id="44" idx="0"/>
            </p:cNvCxnSpPr>
            <p:nvPr/>
          </p:nvCxnSpPr>
          <p:spPr>
            <a:xfrm flipH="1">
              <a:off x="1151620" y="4365104"/>
              <a:ext cx="828092" cy="57606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de seta reta 53"/>
            <p:cNvCxnSpPr>
              <a:stCxn id="4" idx="2"/>
              <a:endCxn id="32" idx="0"/>
            </p:cNvCxnSpPr>
            <p:nvPr/>
          </p:nvCxnSpPr>
          <p:spPr>
            <a:xfrm>
              <a:off x="1979712" y="4365104"/>
              <a:ext cx="612068" cy="57606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 txBox="1">
            <a:spLocks/>
          </p:cNvSpPr>
          <p:nvPr/>
        </p:nvSpPr>
        <p:spPr>
          <a:xfrm>
            <a:off x="827584" y="3212976"/>
            <a:ext cx="7560841" cy="1296144"/>
          </a:xfrm>
          <a:prstGeom prst="rect">
            <a:avLst/>
          </a:prstGeom>
        </p:spPr>
        <p:txBody>
          <a:bodyPr/>
          <a:lstStyle/>
          <a:p>
            <a:pPr marL="2960688" marR="0" lvl="0" indent="-2873375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Acompanhamento :  Ministério Público do Distrito Federal e Territórios.</a:t>
            </a: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747713" marR="0" lvl="1" indent="-342900" algn="ctr" defTabSz="914400" rtl="0" eaLnBrk="1" fontAlgn="base" latinLnBrk="0" hangingPunct="1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itchFamily="2" charset="2"/>
              <a:buChar char="§"/>
              <a:tabLst/>
              <a:defRPr/>
            </a:pP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747713" marR="0" lvl="1" indent="-342900" algn="ctr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Franklin Gothic Medium" pitchFamily="34" charset="0"/>
              <a:buAutoNum type="alphaLcParenR" startAt="6"/>
              <a:tabLst/>
              <a:defRPr/>
            </a:pP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1314450" marR="0" lvl="2" indent="-514350" algn="ctr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2" pitchFamily="18" charset="2"/>
              <a:buChar char=""/>
              <a:tabLst/>
              <a:defRPr/>
            </a:pPr>
            <a:endParaRPr kumimoji="0" lang="pt-B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eta em curva para a direita 4"/>
          <p:cNvSpPr/>
          <p:nvPr/>
        </p:nvSpPr>
        <p:spPr>
          <a:xfrm>
            <a:off x="611560" y="1988840"/>
            <a:ext cx="2160240" cy="3600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 em curva para a direita 7"/>
          <p:cNvSpPr/>
          <p:nvPr/>
        </p:nvSpPr>
        <p:spPr>
          <a:xfrm flipH="1" flipV="1">
            <a:off x="6444208" y="1916832"/>
            <a:ext cx="2160240" cy="3600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9" name="Imagem 8" descr="Lupa_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03624" y="1412776"/>
            <a:ext cx="2320504" cy="1740378"/>
          </a:xfrm>
          <a:prstGeom prst="rect">
            <a:avLst/>
          </a:prstGeom>
        </p:spPr>
      </p:pic>
      <p:pic>
        <p:nvPicPr>
          <p:cNvPr id="10" name="Imagem 9" descr="Lupa_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4221088"/>
            <a:ext cx="2320504" cy="1740378"/>
          </a:xfrm>
          <a:prstGeom prst="rect">
            <a:avLst/>
          </a:prstGeom>
        </p:spPr>
      </p:pic>
      <p:sp>
        <p:nvSpPr>
          <p:cNvPr id="11" name="Título 3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rgbClr val="133D18"/>
                </a:solidFill>
                <a:latin typeface="Verdana" pitchFamily="34" charset="0"/>
              </a:rPr>
              <a:t>Programas de bolsas de estudo e Pesquisa</a:t>
            </a:r>
            <a:endParaRPr lang="pt-BR" sz="2400" b="1" dirty="0">
              <a:solidFill>
                <a:srgbClr val="133D18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rgbClr val="133D18"/>
                </a:solidFill>
                <a:latin typeface="Verdana" pitchFamily="34" charset="0"/>
              </a:rPr>
              <a:t>Programas de bolsas de estudo e Pesquisa</a:t>
            </a:r>
            <a:endParaRPr lang="pt-BR" sz="2400" b="1" dirty="0">
              <a:solidFill>
                <a:srgbClr val="133D18"/>
              </a:solidFill>
              <a:latin typeface="Verdana" pitchFamily="34" charset="0"/>
            </a:endParaRPr>
          </a:p>
        </p:txBody>
      </p:sp>
      <p:sp>
        <p:nvSpPr>
          <p:cNvPr id="4" name="Espaço Reservado para Conteúdo 3"/>
          <p:cNvSpPr txBox="1">
            <a:spLocks/>
          </p:cNvSpPr>
          <p:nvPr/>
        </p:nvSpPr>
        <p:spPr bwMode="auto">
          <a:xfrm>
            <a:off x="323528" y="1412776"/>
            <a:ext cx="84969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8775" marR="0" lvl="0" indent="-184150" algn="ctr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2" pitchFamily="18" charset="2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PRÓXIMA</a:t>
            </a:r>
            <a:r>
              <a:rPr kumimoji="0" lang="pt-BR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CHAMADA – 03/2015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1314450" marR="0" lvl="2" indent="-514350" algn="ctr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2" pitchFamily="18" charset="2"/>
              <a:buChar char=""/>
              <a:tabLst/>
              <a:defRPr/>
            </a:pPr>
            <a:endParaRPr kumimoji="0" lang="pt-B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Espaço Reservado para Conteúdo 3"/>
          <p:cNvSpPr txBox="1">
            <a:spLocks/>
          </p:cNvSpPr>
          <p:nvPr/>
        </p:nvSpPr>
        <p:spPr>
          <a:xfrm>
            <a:off x="179512" y="4365104"/>
            <a:ext cx="8712968" cy="1440160"/>
          </a:xfrm>
          <a:prstGeom prst="rect">
            <a:avLst/>
          </a:prstGeom>
        </p:spPr>
        <p:txBody>
          <a:bodyPr/>
          <a:lstStyle/>
          <a:p>
            <a:pPr marL="0" marR="0" lvl="1" algn="ctr" defTabSz="914400" rtl="0" eaLnBrk="1" fontAlgn="base" latinLnBrk="0" hangingPunct="1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itchFamily="2" charset="2"/>
              <a:buChar char="ü"/>
              <a:tabLst/>
              <a:defRPr/>
            </a:pPr>
            <a:r>
              <a:rPr lang="pt-BR" sz="2000" dirty="0" smtClean="0">
                <a:solidFill>
                  <a:schemeClr val="tx2"/>
                </a:solidFill>
                <a:latin typeface="Verdana" pitchFamily="34" charset="0"/>
                <a:cs typeface="+mn-cs"/>
              </a:rPr>
              <a:t> Até 26 de outubro de 2015.</a:t>
            </a:r>
          </a:p>
          <a:p>
            <a:pPr marL="0" marR="0" lvl="1" algn="ctr" defTabSz="914400" rtl="0" eaLnBrk="1" fontAlgn="base" latinLnBrk="0" hangingPunct="1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itchFamily="2" charset="2"/>
              <a:buChar char="ü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Projetos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com início em janeiro de 2016.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1314450" marR="0" lvl="2" indent="-514350" algn="ctr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itchFamily="2" charset="2"/>
              <a:buChar char="ü"/>
              <a:tabLst/>
              <a:defRPr/>
            </a:pPr>
            <a:endParaRPr kumimoji="0" lang="pt-B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6" name="Imagem 5" descr="foto_projetos_funades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772816"/>
            <a:ext cx="4250871" cy="2736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34414" y="3861048"/>
            <a:ext cx="8458200" cy="1656184"/>
          </a:xfrm>
        </p:spPr>
        <p:txBody>
          <a:bodyPr/>
          <a:lstStyle/>
          <a:p>
            <a:pPr algn="ctr" eaLnBrk="1" hangingPunct="1"/>
            <a:r>
              <a:rPr lang="pt-BR" sz="3200" dirty="0" smtClean="0">
                <a:solidFill>
                  <a:srgbClr val="443329"/>
                </a:solidFill>
              </a:rPr>
              <a:t>www.funadesp.org.br</a:t>
            </a:r>
            <a:r>
              <a:rPr lang="pt-BR" sz="1800" dirty="0" smtClean="0">
                <a:solidFill>
                  <a:srgbClr val="443329"/>
                </a:solidFill>
              </a:rPr>
              <a:t/>
            </a:r>
            <a:br>
              <a:rPr lang="pt-BR" sz="1800" dirty="0" smtClean="0">
                <a:solidFill>
                  <a:srgbClr val="443329"/>
                </a:solidFill>
              </a:rPr>
            </a:br>
            <a:endParaRPr lang="pt-BR" sz="1800" dirty="0" smtClean="0">
              <a:solidFill>
                <a:srgbClr val="443329"/>
              </a:solidFill>
            </a:endParaRPr>
          </a:p>
          <a:p>
            <a:pPr algn="ctr" eaLnBrk="1" hangingPunct="1"/>
            <a:r>
              <a:rPr lang="pt-BR" sz="2000" dirty="0" smtClean="0">
                <a:solidFill>
                  <a:srgbClr val="443329"/>
                </a:solidFill>
              </a:rPr>
              <a:t>Telefone: (61) 3322-2171</a:t>
            </a:r>
            <a:endParaRPr lang="pt-BR" sz="1600" dirty="0" smtClean="0">
              <a:solidFill>
                <a:srgbClr val="443329"/>
              </a:solidFill>
            </a:endParaRPr>
          </a:p>
          <a:p>
            <a:pPr eaLnBrk="1" hangingPunct="1"/>
            <a:r>
              <a:rPr lang="pt-BR" sz="1800" dirty="0" smtClean="0">
                <a:solidFill>
                  <a:srgbClr val="443329"/>
                </a:solidFill>
              </a:rPr>
              <a:t>.</a:t>
            </a:r>
          </a:p>
        </p:txBody>
      </p:sp>
      <p:pic>
        <p:nvPicPr>
          <p:cNvPr id="7" name="Imagem 4" descr="logo_completa_tran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0371" y="862012"/>
            <a:ext cx="4033837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2344</TotalTime>
  <Words>204</Words>
  <Application>Microsoft Office PowerPoint</Application>
  <PresentationFormat>Apresentação na tela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Viagem</vt:lpstr>
      <vt:lpstr>Slide 1</vt:lpstr>
      <vt:lpstr>Programas de bolsas de estudo e Pesquisa</vt:lpstr>
      <vt:lpstr>Programas de bolsas de estudo e Pesquisa</vt:lpstr>
      <vt:lpstr>Programas de bolsas de estudo e Pesquisa</vt:lpstr>
      <vt:lpstr>Programas de bolsas de estudo e Pesquisa</vt:lpstr>
      <vt:lpstr>Programas de bolsas de estudo e Pesquisa</vt:lpstr>
      <vt:lpstr>Programas de bolsas de estudo e Pesquisa</vt:lpstr>
      <vt:lpstr>Programas de bolsas de estudo e Pesquisa</vt:lpstr>
      <vt:lpstr>Slide 9</vt:lpstr>
    </vt:vector>
  </TitlesOfParts>
  <Company>Funadesp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FUNADESP - Proposta de Valores de Bolsas</dc:title>
  <dc:creator>sandro</dc:creator>
  <cp:lastModifiedBy>Sandro Oliveira de Carvalho</cp:lastModifiedBy>
  <cp:revision>251</cp:revision>
  <dcterms:created xsi:type="dcterms:W3CDTF">2007-11-21T14:12:02Z</dcterms:created>
  <dcterms:modified xsi:type="dcterms:W3CDTF">2015-08-25T13:56:58Z</dcterms:modified>
</cp:coreProperties>
</file>