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506" r:id="rId2"/>
    <p:sldId id="450" r:id="rId3"/>
    <p:sldId id="452" r:id="rId4"/>
    <p:sldId id="503" r:id="rId5"/>
    <p:sldId id="504" r:id="rId6"/>
    <p:sldId id="505" r:id="rId7"/>
    <p:sldId id="487" r:id="rId8"/>
    <p:sldId id="501" r:id="rId9"/>
    <p:sldId id="453" r:id="rId10"/>
    <p:sldId id="507" r:id="rId11"/>
    <p:sldId id="508" r:id="rId12"/>
    <p:sldId id="509" r:id="rId13"/>
    <p:sldId id="510" r:id="rId14"/>
    <p:sldId id="511" r:id="rId15"/>
    <p:sldId id="512" r:id="rId16"/>
    <p:sldId id="513" r:id="rId17"/>
    <p:sldId id="514" r:id="rId18"/>
    <p:sldId id="515" r:id="rId19"/>
    <p:sldId id="482" r:id="rId20"/>
    <p:sldId id="483" r:id="rId21"/>
    <p:sldId id="485" r:id="rId22"/>
    <p:sldId id="486" r:id="rId23"/>
    <p:sldId id="488" r:id="rId24"/>
    <p:sldId id="489" r:id="rId25"/>
    <p:sldId id="490" r:id="rId26"/>
    <p:sldId id="491" r:id="rId27"/>
    <p:sldId id="494" r:id="rId28"/>
    <p:sldId id="497" r:id="rId29"/>
    <p:sldId id="498" r:id="rId30"/>
    <p:sldId id="439" r:id="rId31"/>
    <p:sldId id="388" r:id="rId3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0849F1F5-4C28-4DCA-9CF6-153249657812}">
          <p14:sldIdLst>
            <p14:sldId id="506"/>
            <p14:sldId id="450"/>
            <p14:sldId id="452"/>
            <p14:sldId id="503"/>
            <p14:sldId id="504"/>
            <p14:sldId id="505"/>
            <p14:sldId id="487"/>
            <p14:sldId id="501"/>
            <p14:sldId id="453"/>
            <p14:sldId id="507"/>
            <p14:sldId id="508"/>
            <p14:sldId id="509"/>
            <p14:sldId id="510"/>
            <p14:sldId id="511"/>
            <p14:sldId id="512"/>
            <p14:sldId id="513"/>
            <p14:sldId id="514"/>
            <p14:sldId id="515"/>
            <p14:sldId id="482"/>
            <p14:sldId id="483"/>
            <p14:sldId id="485"/>
            <p14:sldId id="486"/>
            <p14:sldId id="488"/>
            <p14:sldId id="489"/>
            <p14:sldId id="490"/>
            <p14:sldId id="491"/>
            <p14:sldId id="494"/>
            <p14:sldId id="497"/>
            <p14:sldId id="498"/>
            <p14:sldId id="439"/>
            <p14:sldId id="38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line Nunes Andrade" initials="AN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32" y="-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stg04\DAES\Qualidade\Qualidade%202014\Indicadores%202014\Demandas\Question&#225;rio%20S&#243;cio-Econ&#244;mico\Descriptive%20Statistics%20Questionaire%20-%20QUEST&#213;ES%20GERAL%20(RS)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stg04\DAES\Qualidade\Qualidade%202014\Indicadores%202014\Demandas\Question&#225;rio%20S&#243;cio-Econ&#244;mico\Descriptive%20Statistics%20Questionaire%20-%20QUEST&#213;ES%20GERAL%20(RS)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stg04\DAES\Qualidade\Qualidade%202014\Indicadores%202014\Demandas\Question&#225;rio%20S&#243;cio-Econ&#244;mico\Descriptive%20Statistics%20Questionaire%20-%20QUEST&#213;ES%20GERAL%20(RS)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stg04\DAES\Qualidade\Qualidade%202014\Indicadores%202014\Demandas\Question&#225;rio%20S&#243;cio-Econ&#244;mico\Descriptive%20Statistics%20Questionaire%20-%20QUEST&#213;ES%20GERAL%20(RS).xls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pt-BR" sz="1600"/>
              <a:t>PROGRAMAS</a:t>
            </a:r>
            <a:r>
              <a:rPr lang="pt-BR" sz="1600" baseline="0"/>
              <a:t> E/OU ATIVIDADES CURRICULARES NO EXTERIOR</a:t>
            </a:r>
            <a:endParaRPr lang="pt-BR" sz="16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9180993000874922"/>
          <c:y val="0.22471784776902906"/>
          <c:w val="0.40249146981627298"/>
          <c:h val="0.67081911636045632"/>
        </c:manualLayout>
      </c:layout>
      <c:pieChart>
        <c:varyColors val="1"/>
        <c:ser>
          <c:idx val="0"/>
          <c:order val="0"/>
          <c:dPt>
            <c:idx val="0"/>
            <c:bubble3D val="0"/>
            <c:explosion val="16"/>
          </c:dPt>
          <c:dPt>
            <c:idx val="1"/>
            <c:bubble3D val="0"/>
            <c:explosion val="12"/>
          </c:dPt>
          <c:dLbls>
            <c:dLbl>
              <c:idx val="0"/>
              <c:layout>
                <c:manualLayout>
                  <c:x val="7.8528105861767269E-2"/>
                  <c:y val="-0.2156459609215514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6262602367837078E-2"/>
                  <c:y val="8.779398801564902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Sheet1!$B$173:$B$174</c:f>
              <c:strCache>
                <c:ptCount val="2"/>
                <c:pt idx="0">
                  <c:v>Com participação</c:v>
                </c:pt>
                <c:pt idx="1">
                  <c:v>Sem participação</c:v>
                </c:pt>
              </c:strCache>
            </c:strRef>
          </c:cat>
          <c:val>
            <c:numRef>
              <c:f>Sheet1!$C$173:$C$174</c:f>
              <c:numCache>
                <c:formatCode>###0</c:formatCode>
                <c:ptCount val="2"/>
                <c:pt idx="0">
                  <c:v>4753</c:v>
                </c:pt>
                <c:pt idx="1">
                  <c:v>163209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20"/>
      </c:pieChart>
      <c:spPr>
        <a:noFill/>
        <a:ln w="25400">
          <a:noFill/>
        </a:ln>
      </c:spPr>
    </c:plotArea>
    <c:plotVisOnly val="1"/>
    <c:dispBlanksAs val="zero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pt-BR" sz="1600"/>
              <a:t>TIPOS DE PROGRAMAS</a:t>
            </a:r>
            <a:r>
              <a:rPr lang="pt-BR" sz="1600" baseline="0"/>
              <a:t> E/OU ATIVIDADES</a:t>
            </a:r>
          </a:p>
          <a:p>
            <a:pPr>
              <a:defRPr sz="1600"/>
            </a:pPr>
            <a:r>
              <a:rPr lang="pt-BR" sz="1600" baseline="0"/>
              <a:t>CURRICULARES NO EXTERIOR</a:t>
            </a:r>
            <a:endParaRPr lang="pt-BR" sz="16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7760828179739366"/>
          <c:y val="0.33634023302966426"/>
          <c:w val="0.41107521431065802"/>
          <c:h val="0.52789823121505064"/>
        </c:manualLayout>
      </c:layout>
      <c:pieChart>
        <c:varyColors val="1"/>
        <c:ser>
          <c:idx val="0"/>
          <c:order val="0"/>
          <c:explosion val="5"/>
          <c:dLbls>
            <c:dLbl>
              <c:idx val="0"/>
              <c:layout>
                <c:manualLayout>
                  <c:x val="-8.9365009631306828E-3"/>
                  <c:y val="-1.2159239251194297E-2"/>
                </c:manualLayout>
              </c:layout>
              <c:tx>
                <c:rich>
                  <a:bodyPr/>
                  <a:lstStyle/>
                  <a:p>
                    <a:r>
                      <a:rPr lang="pt-BR" sz="1200" b="1" dirty="0" smtClean="0"/>
                      <a:t>Intercâmbio Governo Estadual 1</a:t>
                    </a:r>
                    <a:r>
                      <a:rPr lang="pt-BR" sz="1200" b="1" dirty="0"/>
                      <a:t>%</a:t>
                    </a:r>
                    <a:endParaRPr lang="pt-BR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3468622216214424E-2"/>
                  <c:y val="4.3369023812169033E-2"/>
                </c:manualLayout>
              </c:layout>
              <c:tx>
                <c:rich>
                  <a:bodyPr/>
                  <a:lstStyle/>
                  <a:p>
                    <a:r>
                      <a:rPr lang="pt-BR" sz="1200" b="1" dirty="0" smtClean="0"/>
                      <a:t>Ciência </a:t>
                    </a:r>
                    <a:r>
                      <a:rPr lang="pt-BR" sz="1200" b="1" dirty="0"/>
                      <a:t>sem Fronteiras
17%</a:t>
                    </a:r>
                    <a:endParaRPr lang="pt-BR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8704989129577707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pt-BR" sz="1200" b="1" dirty="0"/>
                      <a:t>Programa de intercâmbio da </a:t>
                    </a:r>
                    <a:r>
                      <a:rPr lang="pt-BR" sz="1200" b="1" dirty="0" smtClean="0"/>
                      <a:t>IES 31</a:t>
                    </a:r>
                    <a:r>
                      <a:rPr lang="pt-BR" sz="1200" b="1" dirty="0"/>
                      <a:t>%</a:t>
                    </a:r>
                    <a:endParaRPr lang="pt-BR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1.2712649116285361E-2"/>
                  <c:y val="6.2507522312337102E-3"/>
                </c:manualLayout>
              </c:layout>
              <c:tx>
                <c:rich>
                  <a:bodyPr/>
                  <a:lstStyle/>
                  <a:p>
                    <a:r>
                      <a:rPr lang="pt-BR" sz="1200" b="1" dirty="0"/>
                      <a:t>Intercâmbio </a:t>
                    </a:r>
                    <a:r>
                      <a:rPr lang="pt-BR" sz="1200" b="1" dirty="0" smtClean="0"/>
                      <a:t>do Governo Federal 4</a:t>
                    </a:r>
                    <a:r>
                      <a:rPr lang="pt-BR" sz="1200" b="1" dirty="0"/>
                      <a:t>%</a:t>
                    </a:r>
                    <a:endParaRPr lang="pt-BR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0444234170299528"/>
                  <c:y val="0.25233394206199283"/>
                </c:manualLayout>
              </c:layout>
              <c:tx>
                <c:rich>
                  <a:bodyPr/>
                  <a:lstStyle/>
                  <a:p>
                    <a:r>
                      <a:rPr lang="pt-BR" sz="1200" b="1" dirty="0"/>
                      <a:t>Intercâmbio não institucional </a:t>
                    </a:r>
                    <a:r>
                      <a:rPr lang="pt-BR" sz="1200" b="1" dirty="0" smtClean="0"/>
                      <a:t>47</a:t>
                    </a:r>
                    <a:r>
                      <a:rPr lang="pt-BR" sz="1200" b="1" dirty="0"/>
                      <a:t>%</a:t>
                    </a:r>
                    <a:endParaRPr lang="pt-BR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Sheet1!$B$176:$B$180</c:f>
              <c:strCache>
                <c:ptCount val="5"/>
                <c:pt idx="0">
                  <c:v>Intercâmbio financiado pelo Governo Estadual</c:v>
                </c:pt>
                <c:pt idx="1">
                  <c:v>Programa Ciência sem Fronteiras</c:v>
                </c:pt>
                <c:pt idx="2">
                  <c:v>Programa de intercâmbio da IES</c:v>
                </c:pt>
                <c:pt idx="3">
                  <c:v>Intercâmbio financiado pelo Governo Federal</c:v>
                </c:pt>
                <c:pt idx="4">
                  <c:v>Intercâmbio não institucional (outros)</c:v>
                </c:pt>
              </c:strCache>
            </c:strRef>
          </c:cat>
          <c:val>
            <c:numRef>
              <c:f>Sheet1!$C$176:$C$180</c:f>
              <c:numCache>
                <c:formatCode>###0</c:formatCode>
                <c:ptCount val="5"/>
                <c:pt idx="0">
                  <c:v>73</c:v>
                </c:pt>
                <c:pt idx="1">
                  <c:v>786</c:v>
                </c:pt>
                <c:pt idx="2">
                  <c:v>1463</c:v>
                </c:pt>
                <c:pt idx="3">
                  <c:v>172</c:v>
                </c:pt>
                <c:pt idx="4">
                  <c:v>2259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60"/>
      </c:pieChart>
      <c:spPr>
        <a:noFill/>
        <a:ln w="25400">
          <a:noFill/>
        </a:ln>
      </c:spPr>
    </c:plotArea>
    <c:plotVisOnly val="1"/>
    <c:dispBlanksAs val="zero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t-BR"/>
              <a:t>PRINCIPAL MOTIVO PARA ESCOLHA DO CURSO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8.7358923884514453E-2"/>
                  <c:y val="0.30750984251968538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err="1"/>
                      <a:t>Influência</a:t>
                    </a:r>
                    <a:r>
                      <a:rPr lang="en-US" sz="1200" b="1" dirty="0"/>
                      <a:t> </a:t>
                    </a:r>
                    <a:r>
                      <a:rPr lang="en-US" sz="1200" b="1" dirty="0" smtClean="0"/>
                      <a:t>familiar 8</a:t>
                    </a:r>
                    <a:r>
                      <a:rPr lang="en-US" sz="1200" b="1" dirty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8182939632545941"/>
                  <c:y val="0.24693132108486457"/>
                </c:manualLayout>
              </c:layout>
              <c:tx>
                <c:rich>
                  <a:bodyPr/>
                  <a:lstStyle/>
                  <a:p>
                    <a:r>
                      <a:rPr lang="pt-BR" sz="1200" b="1" dirty="0"/>
                      <a:t>Inserção no mercado de </a:t>
                    </a:r>
                    <a:r>
                      <a:rPr lang="pt-BR" sz="1200" b="1" dirty="0" smtClean="0"/>
                      <a:t>trabalho 16</a:t>
                    </a:r>
                    <a:r>
                      <a:rPr lang="pt-BR" sz="1200" b="1" dirty="0"/>
                      <a:t>%</a:t>
                    </a:r>
                    <a:endParaRPr lang="pt-BR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960314594674668E-2"/>
                  <c:y val="1.773038786818314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0130577427821523E-2"/>
                  <c:y val="6.289041994750674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2.1845909886264291E-2"/>
                  <c:y val="0.1639253426655002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9.8952932698836094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Sheet1!$B$326:$B$331</c:f>
              <c:strCache>
                <c:ptCount val="6"/>
                <c:pt idx="0">
                  <c:v>Influência familiar</c:v>
                </c:pt>
                <c:pt idx="1">
                  <c:v>Inserção no mercado de trabalho</c:v>
                </c:pt>
                <c:pt idx="2">
                  <c:v>Outros</c:v>
                </c:pt>
                <c:pt idx="3">
                  <c:v>Prestígio Social</c:v>
                </c:pt>
                <c:pt idx="4">
                  <c:v>Valorização profissional</c:v>
                </c:pt>
                <c:pt idx="5">
                  <c:v>Vocação</c:v>
                </c:pt>
              </c:strCache>
            </c:strRef>
          </c:cat>
          <c:val>
            <c:numRef>
              <c:f>Sheet1!$C$326:$C$331</c:f>
              <c:numCache>
                <c:formatCode>###0</c:formatCode>
                <c:ptCount val="6"/>
                <c:pt idx="0">
                  <c:v>13254</c:v>
                </c:pt>
                <c:pt idx="1">
                  <c:v>27381</c:v>
                </c:pt>
                <c:pt idx="2">
                  <c:v>29533</c:v>
                </c:pt>
                <c:pt idx="3">
                  <c:v>2159</c:v>
                </c:pt>
                <c:pt idx="4">
                  <c:v>17273</c:v>
                </c:pt>
                <c:pt idx="5">
                  <c:v>78447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70"/>
      </c:pie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600"/>
      </a:pPr>
      <a:endParaRPr lang="pt-B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t-BR"/>
              <a:t>PRINCIPAL MOTIVO PARA ESCOLHA DA IES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explosion val="3"/>
          </c:dPt>
          <c:dPt>
            <c:idx val="1"/>
            <c:bubble3D val="0"/>
            <c:explosion val="3"/>
          </c:dPt>
          <c:dPt>
            <c:idx val="4"/>
            <c:bubble3D val="0"/>
            <c:explosion val="6"/>
          </c:dPt>
          <c:dLbls>
            <c:dLbl>
              <c:idx val="0"/>
              <c:layout>
                <c:manualLayout>
                  <c:x val="-5.5763123359580127E-2"/>
                  <c:y val="0.27687919218431067"/>
                </c:manualLayout>
              </c:layout>
              <c:tx>
                <c:rich>
                  <a:bodyPr/>
                  <a:lstStyle/>
                  <a:p>
                    <a:r>
                      <a:rPr lang="pt-BR" sz="1200" b="1" dirty="0" smtClean="0"/>
                      <a:t>Única </a:t>
                    </a:r>
                    <a:r>
                      <a:rPr lang="pt-BR" sz="1200" b="1" dirty="0"/>
                      <a:t>onde </a:t>
                    </a:r>
                    <a:r>
                      <a:rPr lang="pt-BR" sz="1200" b="1" dirty="0" smtClean="0"/>
                      <a:t>fui aprovado</a:t>
                    </a:r>
                    <a:r>
                      <a:rPr lang="pt-BR" sz="1200" b="1" dirty="0"/>
                      <a:t>
3%</a:t>
                    </a:r>
                    <a:endParaRPr lang="pt-BR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1319105424321982"/>
                  <c:y val="8.923337707786527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3230533683289618E-3"/>
                  <c:y val="3.081447740374529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2193077427821544"/>
                  <c:y val="0.14351851851851852"/>
                </c:manualLayout>
              </c:layout>
              <c:tx>
                <c:rich>
                  <a:bodyPr/>
                  <a:lstStyle/>
                  <a:p>
                    <a:r>
                      <a:rPr lang="pt-BR" sz="1200" b="1" dirty="0" smtClean="0"/>
                      <a:t>Proximidade </a:t>
                    </a:r>
                    <a:r>
                      <a:rPr lang="pt-BR" sz="1200" b="1" dirty="0"/>
                      <a:t>da minha </a:t>
                    </a:r>
                    <a:r>
                      <a:rPr lang="pt-BR" sz="1200" b="1" dirty="0" smtClean="0"/>
                      <a:t>residência 19</a:t>
                    </a:r>
                    <a:r>
                      <a:rPr lang="pt-BR" sz="1200" b="1" dirty="0"/>
                      <a:t>%</a:t>
                    </a:r>
                    <a:endParaRPr lang="pt-BR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"/>
                  <c:y val="0.11314051525139182"/>
                </c:manualLayout>
              </c:layout>
              <c:tx>
                <c:rich>
                  <a:bodyPr/>
                  <a:lstStyle/>
                  <a:p>
                    <a:r>
                      <a:rPr lang="pt-BR" sz="1200" b="1" dirty="0" smtClean="0"/>
                      <a:t>Possibilidade </a:t>
                    </a:r>
                    <a:r>
                      <a:rPr lang="pt-BR" sz="1200" b="1" dirty="0"/>
                      <a:t>de </a:t>
                    </a:r>
                    <a:r>
                      <a:rPr lang="pt-BR" sz="1200" b="1" dirty="0" smtClean="0"/>
                      <a:t>bolsa </a:t>
                    </a:r>
                    <a:r>
                      <a:rPr lang="pt-BR" sz="1200" b="1" dirty="0"/>
                      <a:t>de </a:t>
                    </a:r>
                    <a:r>
                      <a:rPr lang="pt-BR" sz="1200" b="1" dirty="0" smtClean="0"/>
                      <a:t>estudo 6</a:t>
                    </a:r>
                    <a:r>
                      <a:rPr lang="pt-BR" sz="1200" b="1" dirty="0"/>
                      <a:t>%</a:t>
                    </a:r>
                    <a:endParaRPr lang="pt-BR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3.1902668416447982E-2"/>
                  <c:y val="0.1531064449629055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2.4142607174103242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Sheet1!$B$350:$B$356</c:f>
              <c:strCache>
                <c:ptCount val="7"/>
                <c:pt idx="0">
                  <c:v>Foi a única onde tive aprovação</c:v>
                </c:pt>
                <c:pt idx="1">
                  <c:v>Gratuidade</c:v>
                </c:pt>
                <c:pt idx="2">
                  <c:v>Outro</c:v>
                </c:pt>
                <c:pt idx="3">
                  <c:v>Proximidade da minha residência</c:v>
                </c:pt>
                <c:pt idx="4">
                  <c:v>Possibilidade de ter bolsa de estudo</c:v>
                </c:pt>
                <c:pt idx="5">
                  <c:v>Preço da mensalidade</c:v>
                </c:pt>
                <c:pt idx="6">
                  <c:v>Qualidade ou reputação</c:v>
                </c:pt>
              </c:strCache>
            </c:strRef>
          </c:cat>
          <c:val>
            <c:numRef>
              <c:f>Sheet1!$C$350:$C$356</c:f>
              <c:numCache>
                <c:formatCode>###0</c:formatCode>
                <c:ptCount val="7"/>
                <c:pt idx="0">
                  <c:v>4929</c:v>
                </c:pt>
                <c:pt idx="1">
                  <c:v>16764</c:v>
                </c:pt>
                <c:pt idx="2">
                  <c:v>18102</c:v>
                </c:pt>
                <c:pt idx="3">
                  <c:v>31760</c:v>
                </c:pt>
                <c:pt idx="4">
                  <c:v>9686</c:v>
                </c:pt>
                <c:pt idx="5">
                  <c:v>17923</c:v>
                </c:pt>
                <c:pt idx="6">
                  <c:v>68839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80"/>
      </c:pie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600"/>
      </a:pPr>
      <a:endParaRPr lang="pt-BR"/>
    </a:p>
  </c:txPr>
  <c:externalData r:id="rId2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5-25T14:41:10.773" idx="2">
    <p:pos x="5122" y="2859"/>
    <p:text>"Quando a integração do curso com o sistema de saúde local e regional/SUS formalizada por meio de convênio é suficiente, sendo a relação alunos/docente ou preceptor não professor do curso de no máximo 8, atendendo aos princípios éticos da formação e atuação profissional".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AAF244-6231-4493-AE1F-B66EE62C153C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F6267898-7216-4FFA-BD40-A8F4D831561D}">
      <dgm:prSet/>
      <dgm:spPr/>
      <dgm:t>
        <a:bodyPr/>
        <a:lstStyle/>
        <a:p>
          <a:pPr rtl="0"/>
          <a:r>
            <a:rPr lang="pt-BR" dirty="0" smtClean="0"/>
            <a:t>Melhorar a qualidade da educação superior, orientar  a expansão da oferta.</a:t>
          </a:r>
          <a:endParaRPr lang="pt-BR" dirty="0"/>
        </a:p>
      </dgm:t>
    </dgm:pt>
    <dgm:pt modelId="{48A3F359-E081-4D60-9718-B8958103E313}" type="parTrans" cxnId="{6CBF70C4-2680-4F57-8A3B-562724D7C6F4}">
      <dgm:prSet/>
      <dgm:spPr/>
      <dgm:t>
        <a:bodyPr/>
        <a:lstStyle/>
        <a:p>
          <a:endParaRPr lang="pt-BR"/>
        </a:p>
      </dgm:t>
    </dgm:pt>
    <dgm:pt modelId="{A8C551B9-CFAD-4C5D-80F2-9041F9164759}" type="sibTrans" cxnId="{6CBF70C4-2680-4F57-8A3B-562724D7C6F4}">
      <dgm:prSet/>
      <dgm:spPr/>
      <dgm:t>
        <a:bodyPr/>
        <a:lstStyle/>
        <a:p>
          <a:endParaRPr lang="pt-BR"/>
        </a:p>
      </dgm:t>
    </dgm:pt>
    <dgm:pt modelId="{EB4075A1-B43E-4974-B336-10A32740D610}">
      <dgm:prSet/>
      <dgm:spPr/>
      <dgm:t>
        <a:bodyPr/>
        <a:lstStyle/>
        <a:p>
          <a:pPr rtl="0"/>
          <a:r>
            <a:rPr lang="pt-BR" dirty="0" smtClean="0"/>
            <a:t>Identificar mérito e valor das instituições, áreas, cursos e programas , nas dimensões de ensino, pesquisa, extensão, gestão e formação</a:t>
          </a:r>
          <a:endParaRPr lang="pt-BR" dirty="0"/>
        </a:p>
      </dgm:t>
    </dgm:pt>
    <dgm:pt modelId="{BEB2A4B5-D759-4868-90DF-EC9DCE5F01BC}" type="parTrans" cxnId="{D1F3F3CE-045D-4E5F-B1E7-4A800F7A0B62}">
      <dgm:prSet/>
      <dgm:spPr/>
      <dgm:t>
        <a:bodyPr/>
        <a:lstStyle/>
        <a:p>
          <a:endParaRPr lang="pt-BR"/>
        </a:p>
      </dgm:t>
    </dgm:pt>
    <dgm:pt modelId="{26962134-6D69-4523-88CF-4C96EB59145D}" type="sibTrans" cxnId="{D1F3F3CE-045D-4E5F-B1E7-4A800F7A0B62}">
      <dgm:prSet/>
      <dgm:spPr/>
      <dgm:t>
        <a:bodyPr/>
        <a:lstStyle/>
        <a:p>
          <a:endParaRPr lang="pt-BR"/>
        </a:p>
      </dgm:t>
    </dgm:pt>
    <dgm:pt modelId="{377A43CD-4B5C-438E-AD25-FC0BBDE5EDEE}">
      <dgm:prSet/>
      <dgm:spPr/>
      <dgm:t>
        <a:bodyPr/>
        <a:lstStyle/>
        <a:p>
          <a:pPr rtl="0"/>
          <a:r>
            <a:rPr lang="pt-BR" dirty="0" smtClean="0"/>
            <a:t>Promover a responsabilidade social das IES, respeitando a identidade institucional e a autonomia.</a:t>
          </a:r>
          <a:endParaRPr lang="pt-BR" dirty="0"/>
        </a:p>
      </dgm:t>
    </dgm:pt>
    <dgm:pt modelId="{BBDE9D6C-8B5F-4468-9444-DAFD831C1B4B}" type="parTrans" cxnId="{8F4DA1C2-27D7-45F0-8CB1-899473948B21}">
      <dgm:prSet/>
      <dgm:spPr/>
      <dgm:t>
        <a:bodyPr/>
        <a:lstStyle/>
        <a:p>
          <a:endParaRPr lang="pt-BR"/>
        </a:p>
      </dgm:t>
    </dgm:pt>
    <dgm:pt modelId="{3B76B27E-C32A-4268-9B23-BCC2FD252D84}" type="sibTrans" cxnId="{8F4DA1C2-27D7-45F0-8CB1-899473948B21}">
      <dgm:prSet/>
      <dgm:spPr/>
      <dgm:t>
        <a:bodyPr/>
        <a:lstStyle/>
        <a:p>
          <a:endParaRPr lang="pt-BR"/>
        </a:p>
      </dgm:t>
    </dgm:pt>
    <dgm:pt modelId="{4CA43D06-9142-4B8D-8266-4ED313319714}" type="pres">
      <dgm:prSet presAssocID="{BEAAF244-6231-4493-AE1F-B66EE62C15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CC6E865-FD9E-42F8-99E9-CFCDA26BDE64}" type="pres">
      <dgm:prSet presAssocID="{F6267898-7216-4FFA-BD40-A8F4D831561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FF960C9-E42D-4C9B-B5CD-898F3E5C09DF}" type="pres">
      <dgm:prSet presAssocID="{A8C551B9-CFAD-4C5D-80F2-9041F9164759}" presName="spacer" presStyleCnt="0"/>
      <dgm:spPr/>
    </dgm:pt>
    <dgm:pt modelId="{31472E09-0783-4A48-B33C-3509C80075E1}" type="pres">
      <dgm:prSet presAssocID="{EB4075A1-B43E-4974-B336-10A32740D61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25A3149-9571-4A4F-8238-DA8F635232C8}" type="pres">
      <dgm:prSet presAssocID="{26962134-6D69-4523-88CF-4C96EB59145D}" presName="spacer" presStyleCnt="0"/>
      <dgm:spPr/>
    </dgm:pt>
    <dgm:pt modelId="{375D0269-9313-4A64-91FA-9B035BBB45A5}" type="pres">
      <dgm:prSet presAssocID="{377A43CD-4B5C-438E-AD25-FC0BBDE5EDEE}" presName="parentText" presStyleLbl="node1" presStyleIdx="2" presStyleCnt="3" custScaleY="14473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F1AAD40-4D3F-4841-91DE-B9F0D70C04B0}" type="presOf" srcId="{EB4075A1-B43E-4974-B336-10A32740D610}" destId="{31472E09-0783-4A48-B33C-3509C80075E1}" srcOrd="0" destOrd="0" presId="urn:microsoft.com/office/officeart/2005/8/layout/vList2"/>
    <dgm:cxn modelId="{CBD4AE2F-0328-44A9-B9B8-6FD06F8C2FC8}" type="presOf" srcId="{377A43CD-4B5C-438E-AD25-FC0BBDE5EDEE}" destId="{375D0269-9313-4A64-91FA-9B035BBB45A5}" srcOrd="0" destOrd="0" presId="urn:microsoft.com/office/officeart/2005/8/layout/vList2"/>
    <dgm:cxn modelId="{6CBF70C4-2680-4F57-8A3B-562724D7C6F4}" srcId="{BEAAF244-6231-4493-AE1F-B66EE62C153C}" destId="{F6267898-7216-4FFA-BD40-A8F4D831561D}" srcOrd="0" destOrd="0" parTransId="{48A3F359-E081-4D60-9718-B8958103E313}" sibTransId="{A8C551B9-CFAD-4C5D-80F2-9041F9164759}"/>
    <dgm:cxn modelId="{F3AAE1EF-7A99-4A20-B4ED-A1CD9BFF3FDA}" type="presOf" srcId="{BEAAF244-6231-4493-AE1F-B66EE62C153C}" destId="{4CA43D06-9142-4B8D-8266-4ED313319714}" srcOrd="0" destOrd="0" presId="urn:microsoft.com/office/officeart/2005/8/layout/vList2"/>
    <dgm:cxn modelId="{855305B5-FC82-48D2-9844-0E911B17ED80}" type="presOf" srcId="{F6267898-7216-4FFA-BD40-A8F4D831561D}" destId="{2CC6E865-FD9E-42F8-99E9-CFCDA26BDE64}" srcOrd="0" destOrd="0" presId="urn:microsoft.com/office/officeart/2005/8/layout/vList2"/>
    <dgm:cxn modelId="{D1F3F3CE-045D-4E5F-B1E7-4A800F7A0B62}" srcId="{BEAAF244-6231-4493-AE1F-B66EE62C153C}" destId="{EB4075A1-B43E-4974-B336-10A32740D610}" srcOrd="1" destOrd="0" parTransId="{BEB2A4B5-D759-4868-90DF-EC9DCE5F01BC}" sibTransId="{26962134-6D69-4523-88CF-4C96EB59145D}"/>
    <dgm:cxn modelId="{8F4DA1C2-27D7-45F0-8CB1-899473948B21}" srcId="{BEAAF244-6231-4493-AE1F-B66EE62C153C}" destId="{377A43CD-4B5C-438E-AD25-FC0BBDE5EDEE}" srcOrd="2" destOrd="0" parTransId="{BBDE9D6C-8B5F-4468-9444-DAFD831C1B4B}" sibTransId="{3B76B27E-C32A-4268-9B23-BCC2FD252D84}"/>
    <dgm:cxn modelId="{14650EF6-628B-476B-B209-AE28D51A4A71}" type="presParOf" srcId="{4CA43D06-9142-4B8D-8266-4ED313319714}" destId="{2CC6E865-FD9E-42F8-99E9-CFCDA26BDE64}" srcOrd="0" destOrd="0" presId="urn:microsoft.com/office/officeart/2005/8/layout/vList2"/>
    <dgm:cxn modelId="{07256679-3881-4354-92F2-F2E9065EB488}" type="presParOf" srcId="{4CA43D06-9142-4B8D-8266-4ED313319714}" destId="{6FF960C9-E42D-4C9B-B5CD-898F3E5C09DF}" srcOrd="1" destOrd="0" presId="urn:microsoft.com/office/officeart/2005/8/layout/vList2"/>
    <dgm:cxn modelId="{513984C7-0AFF-4372-A2ED-FEB9F423125B}" type="presParOf" srcId="{4CA43D06-9142-4B8D-8266-4ED313319714}" destId="{31472E09-0783-4A48-B33C-3509C80075E1}" srcOrd="2" destOrd="0" presId="urn:microsoft.com/office/officeart/2005/8/layout/vList2"/>
    <dgm:cxn modelId="{842AE65F-FE67-4F56-97DD-B15155735018}" type="presParOf" srcId="{4CA43D06-9142-4B8D-8266-4ED313319714}" destId="{C25A3149-9571-4A4F-8238-DA8F635232C8}" srcOrd="3" destOrd="0" presId="urn:microsoft.com/office/officeart/2005/8/layout/vList2"/>
    <dgm:cxn modelId="{F1B66CCE-E86C-4BE3-AFDD-7605B5A4BA47}" type="presParOf" srcId="{4CA43D06-9142-4B8D-8266-4ED313319714}" destId="{375D0269-9313-4A64-91FA-9B035BBB45A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FC0C63-7BC2-4D13-A759-49E9FCCC81FC}" type="doc">
      <dgm:prSet loTypeId="urn:microsoft.com/office/officeart/2005/8/layout/vList2" loCatId="list" qsTypeId="urn:microsoft.com/office/officeart/2005/8/quickstyle/simple3" qsCatId="simple" csTypeId="urn:microsoft.com/office/officeart/2005/8/colors/accent1_5" csCatId="accent1"/>
      <dgm:spPr/>
      <dgm:t>
        <a:bodyPr/>
        <a:lstStyle/>
        <a:p>
          <a:endParaRPr lang="pt-BR"/>
        </a:p>
      </dgm:t>
    </dgm:pt>
    <dgm:pt modelId="{EB40BF43-5D00-4843-8683-55522681AFB6}">
      <dgm:prSet/>
      <dgm:spPr/>
      <dgm:t>
        <a:bodyPr/>
        <a:lstStyle/>
        <a:p>
          <a:pPr rtl="0"/>
          <a:r>
            <a:rPr lang="pt-BR" dirty="0" smtClean="0"/>
            <a:t>IES – </a:t>
          </a:r>
          <a:r>
            <a:rPr lang="pt-BR" dirty="0" err="1" smtClean="0"/>
            <a:t>autoavaliação</a:t>
          </a:r>
          <a:r>
            <a:rPr lang="pt-BR" dirty="0" smtClean="0"/>
            <a:t> e avaliação institucional (comissões in loco) para fins de credenciamento e recredenciamento. Atribui o Conceito Institucional (CI)</a:t>
          </a:r>
          <a:endParaRPr lang="pt-BR" dirty="0"/>
        </a:p>
      </dgm:t>
    </dgm:pt>
    <dgm:pt modelId="{53CAC2BE-5CBD-4C6E-A5ED-293FC45C1886}" type="parTrans" cxnId="{213CBCAA-5256-45E1-96A1-694E9D3DF823}">
      <dgm:prSet/>
      <dgm:spPr/>
      <dgm:t>
        <a:bodyPr/>
        <a:lstStyle/>
        <a:p>
          <a:endParaRPr lang="pt-BR"/>
        </a:p>
      </dgm:t>
    </dgm:pt>
    <dgm:pt modelId="{086E93B9-28F6-488E-AA44-5E13D3166236}" type="sibTrans" cxnId="{213CBCAA-5256-45E1-96A1-694E9D3DF823}">
      <dgm:prSet/>
      <dgm:spPr/>
      <dgm:t>
        <a:bodyPr/>
        <a:lstStyle/>
        <a:p>
          <a:endParaRPr lang="pt-BR"/>
        </a:p>
      </dgm:t>
    </dgm:pt>
    <dgm:pt modelId="{0D87895C-3ACC-4E94-9DA4-2025D96A07BC}">
      <dgm:prSet/>
      <dgm:spPr/>
      <dgm:t>
        <a:bodyPr/>
        <a:lstStyle/>
        <a:p>
          <a:pPr rtl="0"/>
          <a:r>
            <a:rPr lang="pt-BR" dirty="0" smtClean="0"/>
            <a:t>Cursos de graduação – avaliação dos cursos de graduação (comissões in loco) para fins de autorização, reconhecimento e renovação de reconhecimento. Atribui o Conceito de Curso (CC).</a:t>
          </a:r>
          <a:endParaRPr lang="pt-BR" dirty="0"/>
        </a:p>
      </dgm:t>
    </dgm:pt>
    <dgm:pt modelId="{34BF8230-0FC4-45B1-88B5-8B2317C39FB7}" type="parTrans" cxnId="{B4349512-E530-453B-9457-2ECAA12600AF}">
      <dgm:prSet/>
      <dgm:spPr/>
      <dgm:t>
        <a:bodyPr/>
        <a:lstStyle/>
        <a:p>
          <a:endParaRPr lang="pt-BR"/>
        </a:p>
      </dgm:t>
    </dgm:pt>
    <dgm:pt modelId="{A9601ED7-32F6-4B4D-8034-0BA1B04185C5}" type="sibTrans" cxnId="{B4349512-E530-453B-9457-2ECAA12600AF}">
      <dgm:prSet/>
      <dgm:spPr/>
      <dgm:t>
        <a:bodyPr/>
        <a:lstStyle/>
        <a:p>
          <a:endParaRPr lang="pt-BR"/>
        </a:p>
      </dgm:t>
    </dgm:pt>
    <dgm:pt modelId="{A2BDAAF1-DBF5-42C6-9092-C4F8F77357E1}">
      <dgm:prSet/>
      <dgm:spPr/>
      <dgm:t>
        <a:bodyPr/>
        <a:lstStyle/>
        <a:p>
          <a:pPr rtl="0"/>
          <a:r>
            <a:rPr lang="pt-BR" dirty="0" smtClean="0"/>
            <a:t>Estudantes – avaliação de desempenho dos estudantes – Conceito ENADE</a:t>
          </a:r>
          <a:endParaRPr lang="pt-BR" dirty="0"/>
        </a:p>
      </dgm:t>
    </dgm:pt>
    <dgm:pt modelId="{7C04C5B7-152B-431D-8A21-E9EC3E05DB33}" type="parTrans" cxnId="{C3B61A9B-9B1F-490B-83D9-E86C7A3E1B48}">
      <dgm:prSet/>
      <dgm:spPr/>
      <dgm:t>
        <a:bodyPr/>
        <a:lstStyle/>
        <a:p>
          <a:endParaRPr lang="pt-BR"/>
        </a:p>
      </dgm:t>
    </dgm:pt>
    <dgm:pt modelId="{9DB5C1B5-083D-4719-93A5-5608D1CC41F0}" type="sibTrans" cxnId="{C3B61A9B-9B1F-490B-83D9-E86C7A3E1B48}">
      <dgm:prSet/>
      <dgm:spPr/>
      <dgm:t>
        <a:bodyPr/>
        <a:lstStyle/>
        <a:p>
          <a:endParaRPr lang="pt-BR"/>
        </a:p>
      </dgm:t>
    </dgm:pt>
    <dgm:pt modelId="{911CA3A9-F991-4578-B632-87BBF64E813E}" type="pres">
      <dgm:prSet presAssocID="{97FC0C63-7BC2-4D13-A759-49E9FCCC81F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6F663E4-5D21-417B-9D53-53F3A6BAFF92}" type="pres">
      <dgm:prSet presAssocID="{EB40BF43-5D00-4843-8683-55522681AFB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7982CA9-1549-4CE9-AA54-D2470415A40A}" type="pres">
      <dgm:prSet presAssocID="{086E93B9-28F6-488E-AA44-5E13D3166236}" presName="spacer" presStyleCnt="0"/>
      <dgm:spPr/>
    </dgm:pt>
    <dgm:pt modelId="{4CFA78F7-3C59-4FC9-B551-9397279814D0}" type="pres">
      <dgm:prSet presAssocID="{0D87895C-3ACC-4E94-9DA4-2025D96A07B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8F8C000-620C-43EA-B339-051126DD8C61}" type="pres">
      <dgm:prSet presAssocID="{A9601ED7-32F6-4B4D-8034-0BA1B04185C5}" presName="spacer" presStyleCnt="0"/>
      <dgm:spPr/>
    </dgm:pt>
    <dgm:pt modelId="{676BB3D0-8D02-422A-9225-38441FF20179}" type="pres">
      <dgm:prSet presAssocID="{A2BDAAF1-DBF5-42C6-9092-C4F8F77357E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AF14EC6-FBA7-4585-8972-CE8E20EA5EF1}" type="presOf" srcId="{97FC0C63-7BC2-4D13-A759-49E9FCCC81FC}" destId="{911CA3A9-F991-4578-B632-87BBF64E813E}" srcOrd="0" destOrd="0" presId="urn:microsoft.com/office/officeart/2005/8/layout/vList2"/>
    <dgm:cxn modelId="{C3B61A9B-9B1F-490B-83D9-E86C7A3E1B48}" srcId="{97FC0C63-7BC2-4D13-A759-49E9FCCC81FC}" destId="{A2BDAAF1-DBF5-42C6-9092-C4F8F77357E1}" srcOrd="2" destOrd="0" parTransId="{7C04C5B7-152B-431D-8A21-E9EC3E05DB33}" sibTransId="{9DB5C1B5-083D-4719-93A5-5608D1CC41F0}"/>
    <dgm:cxn modelId="{D6C19147-223B-4A66-BCA4-97E6E8637FDA}" type="presOf" srcId="{EB40BF43-5D00-4843-8683-55522681AFB6}" destId="{D6F663E4-5D21-417B-9D53-53F3A6BAFF92}" srcOrd="0" destOrd="0" presId="urn:microsoft.com/office/officeart/2005/8/layout/vList2"/>
    <dgm:cxn modelId="{B48C7CD2-3648-471B-981D-F6E739D39947}" type="presOf" srcId="{A2BDAAF1-DBF5-42C6-9092-C4F8F77357E1}" destId="{676BB3D0-8D02-422A-9225-38441FF20179}" srcOrd="0" destOrd="0" presId="urn:microsoft.com/office/officeart/2005/8/layout/vList2"/>
    <dgm:cxn modelId="{5B8565E3-D04D-45FF-AC84-644AB3353638}" type="presOf" srcId="{0D87895C-3ACC-4E94-9DA4-2025D96A07BC}" destId="{4CFA78F7-3C59-4FC9-B551-9397279814D0}" srcOrd="0" destOrd="0" presId="urn:microsoft.com/office/officeart/2005/8/layout/vList2"/>
    <dgm:cxn modelId="{B4349512-E530-453B-9457-2ECAA12600AF}" srcId="{97FC0C63-7BC2-4D13-A759-49E9FCCC81FC}" destId="{0D87895C-3ACC-4E94-9DA4-2025D96A07BC}" srcOrd="1" destOrd="0" parTransId="{34BF8230-0FC4-45B1-88B5-8B2317C39FB7}" sibTransId="{A9601ED7-32F6-4B4D-8034-0BA1B04185C5}"/>
    <dgm:cxn modelId="{213CBCAA-5256-45E1-96A1-694E9D3DF823}" srcId="{97FC0C63-7BC2-4D13-A759-49E9FCCC81FC}" destId="{EB40BF43-5D00-4843-8683-55522681AFB6}" srcOrd="0" destOrd="0" parTransId="{53CAC2BE-5CBD-4C6E-A5ED-293FC45C1886}" sibTransId="{086E93B9-28F6-488E-AA44-5E13D3166236}"/>
    <dgm:cxn modelId="{E0857AEE-8F83-4B36-8BF3-3D25424C3681}" type="presParOf" srcId="{911CA3A9-F991-4578-B632-87BBF64E813E}" destId="{D6F663E4-5D21-417B-9D53-53F3A6BAFF92}" srcOrd="0" destOrd="0" presId="urn:microsoft.com/office/officeart/2005/8/layout/vList2"/>
    <dgm:cxn modelId="{C65436CE-20B2-45FD-A9AB-326ABBD52263}" type="presParOf" srcId="{911CA3A9-F991-4578-B632-87BBF64E813E}" destId="{57982CA9-1549-4CE9-AA54-D2470415A40A}" srcOrd="1" destOrd="0" presId="urn:microsoft.com/office/officeart/2005/8/layout/vList2"/>
    <dgm:cxn modelId="{D0EDC203-7939-4C01-BD16-49C888C3D317}" type="presParOf" srcId="{911CA3A9-F991-4578-B632-87BBF64E813E}" destId="{4CFA78F7-3C59-4FC9-B551-9397279814D0}" srcOrd="2" destOrd="0" presId="urn:microsoft.com/office/officeart/2005/8/layout/vList2"/>
    <dgm:cxn modelId="{9A98CF91-FB61-4BAE-9BA7-8737C3D76BE0}" type="presParOf" srcId="{911CA3A9-F991-4578-B632-87BBF64E813E}" destId="{B8F8C000-620C-43EA-B339-051126DD8C61}" srcOrd="3" destOrd="0" presId="urn:microsoft.com/office/officeart/2005/8/layout/vList2"/>
    <dgm:cxn modelId="{14F7E1D1-1141-44E8-BE01-F5446F12CBAB}" type="presParOf" srcId="{911CA3A9-F991-4578-B632-87BBF64E813E}" destId="{676BB3D0-8D02-422A-9225-38441FF2017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F37EE9-EFC2-4241-8237-33763625EA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ED47CD5-7F5C-4242-BFEB-285F1E4FDB87}">
      <dgm:prSet/>
      <dgm:spPr/>
      <dgm:t>
        <a:bodyPr/>
        <a:lstStyle/>
        <a:p>
          <a:pPr rtl="0"/>
          <a:r>
            <a:rPr lang="pt-BR" dirty="0" smtClean="0"/>
            <a:t>Um dos processos avaliativos do </a:t>
          </a:r>
          <a:r>
            <a:rPr lang="pt-BR" b="1" dirty="0" smtClean="0"/>
            <a:t>SINAES</a:t>
          </a:r>
          <a:r>
            <a:rPr lang="pt-BR" dirty="0" smtClean="0"/>
            <a:t>.</a:t>
          </a:r>
          <a:endParaRPr lang="pt-BR" dirty="0"/>
        </a:p>
      </dgm:t>
    </dgm:pt>
    <dgm:pt modelId="{2B3AE79E-E14A-4D06-BDC2-A7AEE8F6E15A}" type="parTrans" cxnId="{792FE374-4D9E-4360-AAA3-5AE12FD5EA6F}">
      <dgm:prSet/>
      <dgm:spPr/>
      <dgm:t>
        <a:bodyPr/>
        <a:lstStyle/>
        <a:p>
          <a:endParaRPr lang="pt-BR"/>
        </a:p>
      </dgm:t>
    </dgm:pt>
    <dgm:pt modelId="{9AECBC73-547A-43AB-8A4D-D3DC0A5F099A}" type="sibTrans" cxnId="{792FE374-4D9E-4360-AAA3-5AE12FD5EA6F}">
      <dgm:prSet/>
      <dgm:spPr/>
      <dgm:t>
        <a:bodyPr/>
        <a:lstStyle/>
        <a:p>
          <a:endParaRPr lang="pt-BR"/>
        </a:p>
      </dgm:t>
    </dgm:pt>
    <dgm:pt modelId="{E85D0AD0-418F-4211-B8D2-9E7A425EB746}">
      <dgm:prSet/>
      <dgm:spPr/>
      <dgm:t>
        <a:bodyPr/>
        <a:lstStyle/>
        <a:p>
          <a:pPr rtl="0"/>
          <a:r>
            <a:rPr lang="pt-BR" dirty="0" smtClean="0"/>
            <a:t>Avaliação do desempenho dos estudantes dos cursos de graduação no país composta de vários </a:t>
          </a:r>
          <a:r>
            <a:rPr lang="pt-BR" b="1" dirty="0" smtClean="0"/>
            <a:t>instrumentos</a:t>
          </a:r>
          <a:r>
            <a:rPr lang="pt-BR" dirty="0" smtClean="0"/>
            <a:t>: prova, questionários de percepção do estudante e  do coordenador.</a:t>
          </a:r>
          <a:endParaRPr lang="pt-BR" dirty="0"/>
        </a:p>
      </dgm:t>
    </dgm:pt>
    <dgm:pt modelId="{8CE74D0B-1D32-444B-AEA3-B26F8E194337}" type="parTrans" cxnId="{B70778FB-4157-4AD8-8E59-98D298B79E5D}">
      <dgm:prSet/>
      <dgm:spPr/>
      <dgm:t>
        <a:bodyPr/>
        <a:lstStyle/>
        <a:p>
          <a:endParaRPr lang="pt-BR"/>
        </a:p>
      </dgm:t>
    </dgm:pt>
    <dgm:pt modelId="{19480A08-5E77-4A65-9FE7-3BC946A35273}" type="sibTrans" cxnId="{B70778FB-4157-4AD8-8E59-98D298B79E5D}">
      <dgm:prSet/>
      <dgm:spPr/>
      <dgm:t>
        <a:bodyPr/>
        <a:lstStyle/>
        <a:p>
          <a:endParaRPr lang="pt-BR"/>
        </a:p>
      </dgm:t>
    </dgm:pt>
    <dgm:pt modelId="{05B5E729-865B-4559-A208-DAF84C7A2777}" type="pres">
      <dgm:prSet presAssocID="{95F37EE9-EFC2-4241-8237-33763625EA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D00D357-4314-4EA4-897A-EE4A99F63C2A}" type="pres">
      <dgm:prSet presAssocID="{CED47CD5-7F5C-4242-BFEB-285F1E4FDB8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FE7FA17-0686-4B9E-B1B6-416227309469}" type="pres">
      <dgm:prSet presAssocID="{9AECBC73-547A-43AB-8A4D-D3DC0A5F099A}" presName="spacer" presStyleCnt="0"/>
      <dgm:spPr/>
    </dgm:pt>
    <dgm:pt modelId="{71788A36-FEDD-4386-84B4-8749ABAD31C1}" type="pres">
      <dgm:prSet presAssocID="{E85D0AD0-418F-4211-B8D2-9E7A425EB74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92FE374-4D9E-4360-AAA3-5AE12FD5EA6F}" srcId="{95F37EE9-EFC2-4241-8237-33763625EAAF}" destId="{CED47CD5-7F5C-4242-BFEB-285F1E4FDB87}" srcOrd="0" destOrd="0" parTransId="{2B3AE79E-E14A-4D06-BDC2-A7AEE8F6E15A}" sibTransId="{9AECBC73-547A-43AB-8A4D-D3DC0A5F099A}"/>
    <dgm:cxn modelId="{1D1361D2-2CFA-4C8D-BE56-2A243E5862B1}" type="presOf" srcId="{95F37EE9-EFC2-4241-8237-33763625EAAF}" destId="{05B5E729-865B-4559-A208-DAF84C7A2777}" srcOrd="0" destOrd="0" presId="urn:microsoft.com/office/officeart/2005/8/layout/vList2"/>
    <dgm:cxn modelId="{03768C1E-E4AF-4CB4-9493-024429404B48}" type="presOf" srcId="{CED47CD5-7F5C-4242-BFEB-285F1E4FDB87}" destId="{FD00D357-4314-4EA4-897A-EE4A99F63C2A}" srcOrd="0" destOrd="0" presId="urn:microsoft.com/office/officeart/2005/8/layout/vList2"/>
    <dgm:cxn modelId="{B70778FB-4157-4AD8-8E59-98D298B79E5D}" srcId="{95F37EE9-EFC2-4241-8237-33763625EAAF}" destId="{E85D0AD0-418F-4211-B8D2-9E7A425EB746}" srcOrd="1" destOrd="0" parTransId="{8CE74D0B-1D32-444B-AEA3-B26F8E194337}" sibTransId="{19480A08-5E77-4A65-9FE7-3BC946A35273}"/>
    <dgm:cxn modelId="{19991A88-763F-4CF9-A8F8-F5C21C16A65C}" type="presOf" srcId="{E85D0AD0-418F-4211-B8D2-9E7A425EB746}" destId="{71788A36-FEDD-4386-84B4-8749ABAD31C1}" srcOrd="0" destOrd="0" presId="urn:microsoft.com/office/officeart/2005/8/layout/vList2"/>
    <dgm:cxn modelId="{2C63B3B8-6595-453C-8BFA-A16532E724E2}" type="presParOf" srcId="{05B5E729-865B-4559-A208-DAF84C7A2777}" destId="{FD00D357-4314-4EA4-897A-EE4A99F63C2A}" srcOrd="0" destOrd="0" presId="urn:microsoft.com/office/officeart/2005/8/layout/vList2"/>
    <dgm:cxn modelId="{A4282887-54BE-41D4-95A6-B978170977D0}" type="presParOf" srcId="{05B5E729-865B-4559-A208-DAF84C7A2777}" destId="{9FE7FA17-0686-4B9E-B1B6-416227309469}" srcOrd="1" destOrd="0" presId="urn:microsoft.com/office/officeart/2005/8/layout/vList2"/>
    <dgm:cxn modelId="{EABBE5D7-197A-4CF7-87A4-95672C509C4C}" type="presParOf" srcId="{05B5E729-865B-4559-A208-DAF84C7A2777}" destId="{71788A36-FEDD-4386-84B4-8749ABAD31C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C6E865-FD9E-42F8-99E9-CFCDA26BDE64}">
      <dsp:nvSpPr>
        <dsp:cNvPr id="0" name=""/>
        <dsp:cNvSpPr/>
      </dsp:nvSpPr>
      <dsp:spPr>
        <a:xfrm>
          <a:off x="0" y="71440"/>
          <a:ext cx="3946525" cy="127544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Melhorar a qualidade da educação superior, orientar  a expansão da oferta.</a:t>
          </a:r>
          <a:endParaRPr lang="pt-BR" sz="1800" kern="1200" dirty="0"/>
        </a:p>
      </dsp:txBody>
      <dsp:txXfrm>
        <a:off x="62262" y="133702"/>
        <a:ext cx="3822001" cy="1150922"/>
      </dsp:txXfrm>
    </dsp:sp>
    <dsp:sp modelId="{31472E09-0783-4A48-B33C-3509C80075E1}">
      <dsp:nvSpPr>
        <dsp:cNvPr id="0" name=""/>
        <dsp:cNvSpPr/>
      </dsp:nvSpPr>
      <dsp:spPr>
        <a:xfrm>
          <a:off x="0" y="1398726"/>
          <a:ext cx="3946525" cy="127544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Identificar mérito e valor das instituições, áreas, cursos e programas , nas dimensões de ensino, pesquisa, extensão, gestão e formação</a:t>
          </a:r>
          <a:endParaRPr lang="pt-BR" sz="1800" kern="1200" dirty="0"/>
        </a:p>
      </dsp:txBody>
      <dsp:txXfrm>
        <a:off x="62262" y="1460988"/>
        <a:ext cx="3822001" cy="1150922"/>
      </dsp:txXfrm>
    </dsp:sp>
    <dsp:sp modelId="{375D0269-9313-4A64-91FA-9B035BBB45A5}">
      <dsp:nvSpPr>
        <dsp:cNvPr id="0" name=""/>
        <dsp:cNvSpPr/>
      </dsp:nvSpPr>
      <dsp:spPr>
        <a:xfrm>
          <a:off x="0" y="2726012"/>
          <a:ext cx="3946525" cy="184601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Promover a responsabilidade social das IES, respeitando a identidade institucional e a autonomia.</a:t>
          </a:r>
          <a:endParaRPr lang="pt-BR" sz="1800" kern="1200" dirty="0"/>
        </a:p>
      </dsp:txBody>
      <dsp:txXfrm>
        <a:off x="90115" y="2816127"/>
        <a:ext cx="3766295" cy="16657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F663E4-5D21-417B-9D53-53F3A6BAFF92}">
      <dsp:nvSpPr>
        <dsp:cNvPr id="0" name=""/>
        <dsp:cNvSpPr/>
      </dsp:nvSpPr>
      <dsp:spPr>
        <a:xfrm>
          <a:off x="0" y="191695"/>
          <a:ext cx="5881694" cy="149877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IES – </a:t>
          </a:r>
          <a:r>
            <a:rPr lang="pt-BR" sz="2100" kern="1200" dirty="0" err="1" smtClean="0"/>
            <a:t>autoavaliação</a:t>
          </a:r>
          <a:r>
            <a:rPr lang="pt-BR" sz="2100" kern="1200" dirty="0" smtClean="0"/>
            <a:t> e avaliação institucional (comissões in loco) para fins de credenciamento e recredenciamento. Atribui o Conceito Institucional (CI)</a:t>
          </a:r>
          <a:endParaRPr lang="pt-BR" sz="2100" kern="1200" dirty="0"/>
        </a:p>
      </dsp:txBody>
      <dsp:txXfrm>
        <a:off x="73164" y="264859"/>
        <a:ext cx="5735366" cy="1352442"/>
      </dsp:txXfrm>
    </dsp:sp>
    <dsp:sp modelId="{4CFA78F7-3C59-4FC9-B551-9397279814D0}">
      <dsp:nvSpPr>
        <dsp:cNvPr id="0" name=""/>
        <dsp:cNvSpPr/>
      </dsp:nvSpPr>
      <dsp:spPr>
        <a:xfrm>
          <a:off x="0" y="1750945"/>
          <a:ext cx="5881694" cy="149877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Cursos de graduação – avaliação dos cursos de graduação (comissões in loco) para fins de autorização, reconhecimento e renovação de reconhecimento. Atribui o Conceito de Curso (CC).</a:t>
          </a:r>
          <a:endParaRPr lang="pt-BR" sz="2100" kern="1200" dirty="0"/>
        </a:p>
      </dsp:txBody>
      <dsp:txXfrm>
        <a:off x="73164" y="1824109"/>
        <a:ext cx="5735366" cy="1352442"/>
      </dsp:txXfrm>
    </dsp:sp>
    <dsp:sp modelId="{676BB3D0-8D02-422A-9225-38441FF20179}">
      <dsp:nvSpPr>
        <dsp:cNvPr id="0" name=""/>
        <dsp:cNvSpPr/>
      </dsp:nvSpPr>
      <dsp:spPr>
        <a:xfrm>
          <a:off x="0" y="3310195"/>
          <a:ext cx="5881694" cy="149877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Estudantes – avaliação de desempenho dos estudantes – Conceito ENADE</a:t>
          </a:r>
          <a:endParaRPr lang="pt-BR" sz="2100" kern="1200" dirty="0"/>
        </a:p>
      </dsp:txBody>
      <dsp:txXfrm>
        <a:off x="73164" y="3383359"/>
        <a:ext cx="5735366" cy="13524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00D357-4314-4EA4-897A-EE4A99F63C2A}">
      <dsp:nvSpPr>
        <dsp:cNvPr id="0" name=""/>
        <dsp:cNvSpPr/>
      </dsp:nvSpPr>
      <dsp:spPr>
        <a:xfrm>
          <a:off x="0" y="3497"/>
          <a:ext cx="8504369" cy="1902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kern="1200" dirty="0" smtClean="0"/>
            <a:t>Um dos processos avaliativos do </a:t>
          </a:r>
          <a:r>
            <a:rPr lang="pt-BR" sz="2700" b="1" kern="1200" dirty="0" smtClean="0"/>
            <a:t>SINAES</a:t>
          </a:r>
          <a:r>
            <a:rPr lang="pt-BR" sz="2700" kern="1200" dirty="0" smtClean="0"/>
            <a:t>.</a:t>
          </a:r>
          <a:endParaRPr lang="pt-BR" sz="2700" kern="1200" dirty="0"/>
        </a:p>
      </dsp:txBody>
      <dsp:txXfrm>
        <a:off x="92863" y="96360"/>
        <a:ext cx="8318643" cy="1716584"/>
      </dsp:txXfrm>
    </dsp:sp>
    <dsp:sp modelId="{71788A36-FEDD-4386-84B4-8749ABAD31C1}">
      <dsp:nvSpPr>
        <dsp:cNvPr id="0" name=""/>
        <dsp:cNvSpPr/>
      </dsp:nvSpPr>
      <dsp:spPr>
        <a:xfrm>
          <a:off x="0" y="1983567"/>
          <a:ext cx="8504369" cy="1902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kern="1200" dirty="0" smtClean="0"/>
            <a:t>Avaliação do desempenho dos estudantes dos cursos de graduação no país composta de vários </a:t>
          </a:r>
          <a:r>
            <a:rPr lang="pt-BR" sz="2700" b="1" kern="1200" dirty="0" smtClean="0"/>
            <a:t>instrumentos</a:t>
          </a:r>
          <a:r>
            <a:rPr lang="pt-BR" sz="2700" kern="1200" dirty="0" smtClean="0"/>
            <a:t>: prova, questionários de percepção do estudante e  do coordenador.</a:t>
          </a:r>
          <a:endParaRPr lang="pt-BR" sz="2700" kern="1200" dirty="0"/>
        </a:p>
      </dsp:txBody>
      <dsp:txXfrm>
        <a:off x="92863" y="2076430"/>
        <a:ext cx="8318643" cy="17165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7732E-11AA-4BF2-A12C-211271AD5DAF}" type="datetimeFigureOut">
              <a:rPr lang="pt-BR" smtClean="0"/>
              <a:pPr/>
              <a:t>01/09/2015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1A6D5-4897-4BDF-B91A-07D7D26F6FD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47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54088" y="685800"/>
            <a:ext cx="4951412" cy="3429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227" name="Espaço Reservado para Anotações 2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344988"/>
            <a:ext cx="5484813" cy="277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>
              <a:spcBef>
                <a:spcPts val="438"/>
              </a:spcBef>
              <a:tabLst>
                <a:tab pos="0" algn="l"/>
                <a:tab pos="439738" algn="l"/>
                <a:tab pos="881063" algn="l"/>
                <a:tab pos="1322388" algn="l"/>
                <a:tab pos="1763713" algn="l"/>
                <a:tab pos="2205038" algn="l"/>
                <a:tab pos="2646363" algn="l"/>
                <a:tab pos="3087688" algn="l"/>
                <a:tab pos="3529013" algn="l"/>
                <a:tab pos="3970338" algn="l"/>
                <a:tab pos="4411663" algn="l"/>
                <a:tab pos="4852988" algn="l"/>
                <a:tab pos="5294313" algn="l"/>
                <a:tab pos="5735638" algn="l"/>
                <a:tab pos="6176963" algn="l"/>
                <a:tab pos="6616700" algn="l"/>
                <a:tab pos="7058025" algn="l"/>
                <a:tab pos="7499350" algn="l"/>
                <a:tab pos="7940675" algn="l"/>
                <a:tab pos="8382000" algn="l"/>
                <a:tab pos="8823325" algn="l"/>
              </a:tabLst>
            </a:pPr>
            <a:endParaRPr lang="pt-BR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6" y="6239169"/>
            <a:ext cx="9793088" cy="57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689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9" y="6239177"/>
            <a:ext cx="9793089" cy="574207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B8FA5F6-7218-417E-916E-AD02FA99F9BA}" type="datetimeFigureOut">
              <a:rPr lang="pt-BR" smtClean="0"/>
              <a:t>01/09/2015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A1AE3C6-F6DC-4419-B6B9-A0E9B88386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915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9" y="6239177"/>
            <a:ext cx="9793089" cy="574207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B8FA5F6-7218-417E-916E-AD02FA99F9BA}" type="datetimeFigureOut">
              <a:rPr lang="pt-BR" smtClean="0"/>
              <a:t>01/09/2015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A1AE3C6-F6DC-4419-B6B9-A0E9B88386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409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9" y="6239177"/>
            <a:ext cx="9793089" cy="574207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B8FA5F6-7218-417E-916E-AD02FA99F9BA}" type="datetimeFigureOut">
              <a:rPr lang="pt-BR" smtClean="0"/>
              <a:t>01/09/2015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A1AE3C6-F6DC-4419-B6B9-A0E9B88386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232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9" y="6239177"/>
            <a:ext cx="9793089" cy="574207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B8FA5F6-7218-417E-916E-AD02FA99F9BA}" type="datetimeFigureOut">
              <a:rPr lang="pt-BR" smtClean="0"/>
              <a:pPr/>
              <a:t>01/09/2015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A1AE3C6-F6DC-4419-B6B9-A0E9B88386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4858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9" y="6239177"/>
            <a:ext cx="9793089" cy="574207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B8FA5F6-7218-417E-916E-AD02FA99F9BA}" type="datetimeFigureOut">
              <a:rPr lang="pt-BR" smtClean="0"/>
              <a:pPr/>
              <a:t>01/09/2015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A1AE3C6-F6DC-4419-B6B9-A0E9B88386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543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9" y="6239177"/>
            <a:ext cx="9793089" cy="574207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B8FA5F6-7218-417E-916E-AD02FA99F9BA}" type="datetimeFigureOut">
              <a:rPr lang="pt-BR" smtClean="0"/>
              <a:pPr/>
              <a:t>01/09/2015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A1AE3C6-F6DC-4419-B6B9-A0E9B88386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8481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9" y="6239177"/>
            <a:ext cx="9793089" cy="574207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B8FA5F6-7218-417E-916E-AD02FA99F9BA}" type="datetimeFigureOut">
              <a:rPr lang="pt-BR" smtClean="0"/>
              <a:pPr/>
              <a:t>01/09/2015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A1AE3C6-F6DC-4419-B6B9-A0E9B88386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8794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9" y="6239177"/>
            <a:ext cx="9793089" cy="574207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B8FA5F6-7218-417E-916E-AD02FA99F9BA}" type="datetimeFigureOut">
              <a:rPr lang="pt-BR" smtClean="0"/>
              <a:pPr/>
              <a:t>01/09/2015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A1AE3C6-F6DC-4419-B6B9-A0E9B88386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67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9" y="6239177"/>
            <a:ext cx="9793089" cy="574207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B8FA5F6-7218-417E-916E-AD02FA99F9BA}" type="datetimeFigureOut">
              <a:rPr lang="pt-BR" smtClean="0"/>
              <a:pPr/>
              <a:t>01/09/2015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A1AE3C6-F6DC-4419-B6B9-A0E9B88386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2788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9" y="6239177"/>
            <a:ext cx="9793089" cy="574207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B8FA5F6-7218-417E-916E-AD02FA99F9BA}" type="datetimeFigureOut">
              <a:rPr lang="pt-BR" smtClean="0"/>
              <a:pPr/>
              <a:t>01/09/2015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A1AE3C6-F6DC-4419-B6B9-A0E9B88386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7194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95300" y="6356359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D1A85-C64D-4FCE-87E0-073358010580}" type="datetimeFigureOut">
              <a:rPr lang="pt-BR">
                <a:solidFill>
                  <a:prstClr val="black"/>
                </a:solidFill>
              </a:rPr>
              <a:pPr>
                <a:defRPr/>
              </a:pPr>
              <a:t>01/09/2015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384550" y="6356359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099300" y="6356359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D912A-27C7-44F4-8772-C124FDF9D811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6965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6" y="6239171"/>
            <a:ext cx="9793089" cy="57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621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D1CF073-CA23-40B1-9501-1459510C9680}" type="datetimeFigureOut">
              <a:rPr lang="pt-BR" smtClean="0"/>
              <a:pPr/>
              <a:t>01/09/2015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021500D-D4BD-4C48-8AA2-E8B76B0ADA5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95937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9" y="6239177"/>
            <a:ext cx="9793089" cy="574207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B8FA5F6-7218-417E-916E-AD02FA99F9BA}" type="datetimeFigureOut">
              <a:rPr lang="pt-BR" smtClean="0"/>
              <a:t>01/09/2015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A1AE3C6-F6DC-4419-B6B9-A0E9B88386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9158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AF703-B5C4-4EC6-9870-F9040E6626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3CA59422-A87E-4E43-9332-CD6F49459425}" type="datetimeFigureOut">
              <a:rPr lang="pt-BR" smtClean="0"/>
              <a:pPr/>
              <a:t>01/09/2015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2F899065-3B28-4AD8-B34B-932293FDCB3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0140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6" y="6239171"/>
            <a:ext cx="9793089" cy="57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689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6" y="6239171"/>
            <a:ext cx="9793089" cy="57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689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E0B17-063E-4857-A541-2ABAB467B873}" type="datetimeFigureOut">
              <a:rPr lang="en-US" altLang="pt-BR"/>
              <a:pPr>
                <a:defRPr/>
              </a:pPr>
              <a:t>9/1/2015</a:t>
            </a:fld>
            <a:endParaRPr lang="en-US" alt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0E3DB-0D26-496F-A61A-965486886375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3030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DB943-2639-4A96-B40C-0616D1B42824}" type="datetimeFigureOut">
              <a:rPr lang="en-US" altLang="pt-BR"/>
              <a:pPr>
                <a:defRPr/>
              </a:pPr>
              <a:t>9/1/2015</a:t>
            </a:fld>
            <a:endParaRPr lang="en-US" alt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C31DC-D229-4A66-B69E-AD19BBFE0E55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673573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9" y="6239177"/>
            <a:ext cx="9793089" cy="574207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B8FA5F6-7218-417E-916E-AD02FA99F9BA}" type="datetimeFigureOut">
              <a:rPr lang="pt-BR" smtClean="0"/>
              <a:t>01/09/2015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A1AE3C6-F6DC-4419-B6B9-A0E9B88386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98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2847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61" r:id="rId4"/>
    <p:sldLayoutId id="2147483682" r:id="rId5"/>
    <p:sldLayoutId id="2147483685" r:id="rId6"/>
    <p:sldLayoutId id="2147483686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10" r:id="rId17"/>
    <p:sldLayoutId id="2147483712" r:id="rId18"/>
    <p:sldLayoutId id="2147483713" r:id="rId19"/>
    <p:sldLayoutId id="2147483714" r:id="rId20"/>
    <p:sldLayoutId id="2147483715" r:id="rId21"/>
    <p:sldLayoutId id="2147483716" r:id="rId2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.br/url?sa=t&amp;rct=j&amp;q=&amp;esrc=s&amp;source=web&amp;cd=1&amp;cad=rja&amp;uact=8&amp;ved=0CB0QFjAAahUKEwjkkerAkrjHAhVLD5AKHZiCD68&amp;url=http://www.enciclopediadaeducacao.com.br/pdf/resolucao_CNE_MEC_n_2_01_07_2015.pdf&amp;ei=0gjWVeTgEMuewASYhb74Cg&amp;usg=AFQjCNFfxTnYbCXVp42nf58e84DLDg87hg&amp;sig2=JYf8N4V9pPxf-IjhO5oItw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mailto:Claudia.griboski@inep.gov.br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0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ownload.inep.gov.br/educacao_superior/enade/legislacao/2015/portaria_n3_06032015_enade_2015.pdf" TargetMode="Externa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7" y="45107"/>
            <a:ext cx="9816466" cy="6768269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4016896" y="1487871"/>
            <a:ext cx="573189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XII ENCONTRO NACIONAL DE DIRIGENTES DE GRADUAÇÃO </a:t>
            </a:r>
            <a:endParaRPr lang="pt-BR" sz="40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632520" y="4154016"/>
            <a:ext cx="52565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MUDANÇAS NO SISTEMA DE AVALIAÇÃO DE IES, CURSOS E ESTUDANTES</a:t>
            </a:r>
          </a:p>
          <a:p>
            <a:endPara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GOIÂNIA-DF | 01/SETEMBRO/2015</a:t>
            </a: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046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Questionário do Estudante - ENADE</a:t>
            </a:r>
            <a:endParaRPr lang="pt-BR" dirty="0"/>
          </a:p>
        </p:txBody>
      </p:sp>
      <p:sp>
        <p:nvSpPr>
          <p:cNvPr id="4" name="Espaço Reservado para Conteúdo 7"/>
          <p:cNvSpPr>
            <a:spLocks noGrp="1"/>
          </p:cNvSpPr>
          <p:nvPr>
            <p:ph idx="1"/>
          </p:nvPr>
        </p:nvSpPr>
        <p:spPr>
          <a:xfrm>
            <a:off x="560512" y="1268760"/>
            <a:ext cx="8915400" cy="4525963"/>
          </a:xfrm>
        </p:spPr>
        <p:txBody>
          <a:bodyPr/>
          <a:lstStyle/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  <a:defRPr/>
            </a:pPr>
            <a:r>
              <a:rPr lang="pt-BR" sz="2400" dirty="0" smtClean="0"/>
              <a:t>Categorias de análise:</a:t>
            </a:r>
          </a:p>
          <a:p>
            <a:pPr marL="457200" lvl="1" indent="0">
              <a:buFont typeface="Arial" pitchFamily="34" charset="0"/>
              <a:buNone/>
              <a:defRPr/>
            </a:pPr>
            <a:r>
              <a:rPr lang="pt-BR" sz="2000" dirty="0" smtClean="0"/>
              <a:t>1</a:t>
            </a:r>
            <a:r>
              <a:rPr lang="pt-BR" sz="2000" dirty="0"/>
              <a:t>. Dinâmica dos processos de ensino-aprendizagem</a:t>
            </a:r>
          </a:p>
          <a:p>
            <a:pPr marL="457200" lvl="1" indent="0">
              <a:buFont typeface="Arial" pitchFamily="34" charset="0"/>
              <a:buNone/>
              <a:defRPr/>
            </a:pPr>
            <a:r>
              <a:rPr lang="pt-BR" sz="2000" dirty="0"/>
              <a:t>2. Infraestrutura e Serviços de Apoio ao Estudante.</a:t>
            </a:r>
          </a:p>
          <a:p>
            <a:pPr marL="457200" lvl="1" indent="0">
              <a:buFont typeface="Arial" pitchFamily="34" charset="0"/>
              <a:buNone/>
              <a:defRPr/>
            </a:pPr>
            <a:r>
              <a:rPr lang="pt-BR" sz="2000" dirty="0"/>
              <a:t>3. Oportunidades de ampliação de formação acadêmica e profissional.  </a:t>
            </a:r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  <a:defRPr/>
            </a:pPr>
            <a:endParaRPr lang="pt-BR" sz="2400" dirty="0" smtClean="0"/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  <a:defRPr/>
            </a:pPr>
            <a:r>
              <a:rPr lang="pt-BR" sz="2400" dirty="0" smtClean="0"/>
              <a:t>Dimensões:</a:t>
            </a:r>
          </a:p>
          <a:p>
            <a:pPr lvl="1">
              <a:buClr>
                <a:srgbClr val="92D050"/>
              </a:buClr>
              <a:buFont typeface="Wingdings" panose="05000000000000000000" pitchFamily="2" charset="2"/>
              <a:buChar char="v"/>
              <a:defRPr/>
            </a:pPr>
            <a:r>
              <a:rPr lang="pt-BR" sz="2000" dirty="0" smtClean="0"/>
              <a:t>Perfil </a:t>
            </a:r>
            <a:r>
              <a:rPr lang="pt-BR" sz="2000" dirty="0"/>
              <a:t>socioeconômico do estudante e da família,</a:t>
            </a:r>
          </a:p>
          <a:p>
            <a:pPr lvl="1">
              <a:buClr>
                <a:srgbClr val="92D050"/>
              </a:buClr>
              <a:buFont typeface="Wingdings" panose="05000000000000000000" pitchFamily="2" charset="2"/>
              <a:buChar char="v"/>
              <a:defRPr/>
            </a:pPr>
            <a:r>
              <a:rPr lang="pt-BR" sz="2000" dirty="0" smtClean="0"/>
              <a:t>Ensino </a:t>
            </a:r>
            <a:r>
              <a:rPr lang="pt-BR" sz="2000" dirty="0"/>
              <a:t>Médio e hábitos de leitura e estudo,</a:t>
            </a:r>
          </a:p>
          <a:p>
            <a:pPr lvl="1">
              <a:buClr>
                <a:srgbClr val="92D050"/>
              </a:buClr>
              <a:buFont typeface="Wingdings" panose="05000000000000000000" pitchFamily="2" charset="2"/>
              <a:buChar char="v"/>
              <a:defRPr/>
            </a:pPr>
            <a:r>
              <a:rPr lang="pt-BR" sz="2000" dirty="0" smtClean="0"/>
              <a:t>Opinião </a:t>
            </a:r>
            <a:r>
              <a:rPr lang="pt-BR" sz="2000" dirty="0"/>
              <a:t>sobre as instalações da IES, </a:t>
            </a:r>
          </a:p>
          <a:p>
            <a:pPr lvl="1">
              <a:buClr>
                <a:srgbClr val="92D050"/>
              </a:buClr>
              <a:buFont typeface="Wingdings" panose="05000000000000000000" pitchFamily="2" charset="2"/>
              <a:buChar char="v"/>
              <a:defRPr/>
            </a:pPr>
            <a:r>
              <a:rPr lang="pt-BR" sz="2000" dirty="0" smtClean="0"/>
              <a:t>Processo </a:t>
            </a:r>
            <a:r>
              <a:rPr lang="pt-BR" sz="2000" dirty="0"/>
              <a:t>de ensino-aprendizagem, </a:t>
            </a:r>
          </a:p>
          <a:p>
            <a:pPr lvl="1">
              <a:buClr>
                <a:srgbClr val="92D050"/>
              </a:buClr>
              <a:buFont typeface="Wingdings" panose="05000000000000000000" pitchFamily="2" charset="2"/>
              <a:buChar char="v"/>
              <a:defRPr/>
            </a:pPr>
            <a:r>
              <a:rPr lang="pt-BR" sz="2000" dirty="0" smtClean="0"/>
              <a:t>Oportunidades </a:t>
            </a:r>
            <a:r>
              <a:rPr lang="pt-BR" sz="2000" dirty="0"/>
              <a:t>e atividades oferecidas aos estudantes, </a:t>
            </a:r>
          </a:p>
          <a:p>
            <a:pPr lvl="1">
              <a:buClr>
                <a:srgbClr val="92D050"/>
              </a:buClr>
              <a:buFont typeface="Wingdings" panose="05000000000000000000" pitchFamily="2" charset="2"/>
              <a:buChar char="v"/>
              <a:defRPr/>
            </a:pPr>
            <a:r>
              <a:rPr lang="pt-BR" sz="2000" dirty="0" smtClean="0"/>
              <a:t>Contribuição </a:t>
            </a:r>
            <a:r>
              <a:rPr lang="pt-BR" sz="2000" dirty="0"/>
              <a:t>para a formação.</a:t>
            </a:r>
          </a:p>
          <a:p>
            <a:pPr marL="0" indent="0">
              <a:buFont typeface="Arial" pitchFamily="34" charset="0"/>
              <a:buNone/>
              <a:defRPr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853237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Espaço Reservado para Conteúdo 3"/>
          <p:cNvSpPr>
            <a:spLocks noGrp="1"/>
          </p:cNvSpPr>
          <p:nvPr>
            <p:ph idx="4294967295"/>
          </p:nvPr>
        </p:nvSpPr>
        <p:spPr>
          <a:xfrm>
            <a:off x="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eaLnBrk="1" fontAlgn="t" hangingPunct="1"/>
            <a:r>
              <a:rPr lang="pt-BR" altLang="pt-BR" sz="2000" smtClean="0"/>
              <a:t>A instituição apresenta procedimentos sistemáticos de avaliação institucional envolvendo todos os segmentos</a:t>
            </a:r>
          </a:p>
          <a:p>
            <a:pPr eaLnBrk="1" fontAlgn="t" hangingPunct="1"/>
            <a:r>
              <a:rPr lang="pt-BR" altLang="pt-BR" sz="2000" smtClean="0"/>
              <a:t>A IES contribui para que o estudante possa refletir sobre a realidade brasileira</a:t>
            </a:r>
          </a:p>
          <a:p>
            <a:pPr eaLnBrk="1" fontAlgn="t" hangingPunct="1"/>
            <a:r>
              <a:rPr lang="pt-BR" altLang="pt-BR" sz="2000" smtClean="0"/>
              <a:t>O curso está voltado para a formação integral do estudante e sua inserção no mercado profissional</a:t>
            </a:r>
          </a:p>
          <a:p>
            <a:pPr eaLnBrk="1" fontAlgn="t" hangingPunct="1"/>
            <a:r>
              <a:rPr lang="pt-BR" altLang="pt-BR" sz="2000" smtClean="0"/>
              <a:t>O curso busca desenvolver plenamente o potencial de aprendizagem do estudante</a:t>
            </a:r>
          </a:p>
          <a:p>
            <a:pPr eaLnBrk="1" fontAlgn="t" hangingPunct="1"/>
            <a:r>
              <a:rPr lang="pt-BR" altLang="pt-BR" sz="2000" smtClean="0"/>
              <a:t>O curso oferece oportunidades de nivelamento para estudantes ingressantes com defasagem de conteúdo</a:t>
            </a:r>
          </a:p>
          <a:p>
            <a:pPr eaLnBrk="1" fontAlgn="t" hangingPunct="1"/>
            <a:r>
              <a:rPr lang="pt-BR" altLang="pt-BR" sz="2000" smtClean="0"/>
              <a:t>O projeto pedagógico do curso é constantemente atualizado...</a:t>
            </a:r>
          </a:p>
          <a:p>
            <a:pPr eaLnBrk="1" fontAlgn="t" hangingPunct="1"/>
            <a:r>
              <a:rPr lang="pt-BR" altLang="pt-BR" sz="2000" smtClean="0"/>
              <a:t>O curso como um todo propicia uma sólida formação humanística e uma visão global do contexto social...</a:t>
            </a:r>
          </a:p>
          <a:p>
            <a:endParaRPr lang="pt-BR" altLang="pt-BR" sz="2000" smtClean="0"/>
          </a:p>
        </p:txBody>
      </p:sp>
      <p:sp>
        <p:nvSpPr>
          <p:cNvPr id="12291" name="Título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pt-BR" altLang="pt-BR" smtClean="0"/>
              <a:t>A IES...</a:t>
            </a:r>
          </a:p>
        </p:txBody>
      </p:sp>
    </p:spTree>
    <p:extLst>
      <p:ext uri="{BB962C8B-B14F-4D97-AF65-F5344CB8AC3E}">
        <p14:creationId xmlns:p14="http://schemas.microsoft.com/office/powerpoint/2010/main" val="22532031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ítulo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pt-BR" altLang="pt-BR" smtClean="0"/>
              <a:t>O Curso...</a:t>
            </a:r>
          </a:p>
        </p:txBody>
      </p:sp>
      <p:sp>
        <p:nvSpPr>
          <p:cNvPr id="6148" name="Espaço Reservado para Conteúdo 9"/>
          <p:cNvSpPr>
            <a:spLocks noGrp="1"/>
          </p:cNvSpPr>
          <p:nvPr>
            <p:ph idx="4294967295"/>
          </p:nvPr>
        </p:nvSpPr>
        <p:spPr>
          <a:xfrm>
            <a:off x="0" y="1266825"/>
            <a:ext cx="8915400" cy="4525963"/>
          </a:xfrm>
          <a:prstGeom prst="rect">
            <a:avLst/>
          </a:prstGeom>
        </p:spPr>
        <p:txBody>
          <a:bodyPr/>
          <a:lstStyle/>
          <a:p>
            <a:pPr eaLnBrk="1" fontAlgn="t" hangingPunct="1">
              <a:defRPr/>
            </a:pPr>
            <a:r>
              <a:rPr lang="pt-BR" altLang="pt-BR" sz="1800" dirty="0" smtClean="0"/>
              <a:t>Curso possibilita envolvimento em atividades de extensão</a:t>
            </a:r>
          </a:p>
          <a:p>
            <a:pPr eaLnBrk="1" fontAlgn="t" hangingPunct="1">
              <a:defRPr/>
            </a:pPr>
            <a:r>
              <a:rPr lang="pt-BR" altLang="pt-BR" sz="1800" dirty="0" smtClean="0"/>
              <a:t>Curso oferece incentivos à participação em eventos de maneira sistemática COM apoio financeiro</a:t>
            </a:r>
          </a:p>
          <a:p>
            <a:pPr eaLnBrk="1" fontAlgn="t" hangingPunct="1">
              <a:defRPr/>
            </a:pPr>
            <a:r>
              <a:rPr lang="pt-BR" altLang="pt-BR" sz="1800" dirty="0" smtClean="0"/>
              <a:t>Curso oferece incentivos à participação em eventos de maneira sistemática SEM apoio financeiro</a:t>
            </a:r>
          </a:p>
          <a:p>
            <a:pPr eaLnBrk="1" fontAlgn="ctr" hangingPunct="1">
              <a:defRPr/>
            </a:pPr>
            <a:r>
              <a:rPr lang="pt-BR" altLang="pt-BR" sz="1800" dirty="0" smtClean="0"/>
              <a:t>A maioria dos estudantes desenvolve atividades de Iniciação Científica</a:t>
            </a:r>
          </a:p>
          <a:p>
            <a:pPr eaLnBrk="1" fontAlgn="ctr" hangingPunct="1">
              <a:defRPr/>
            </a:pPr>
            <a:r>
              <a:rPr lang="pt-BR" altLang="pt-BR" sz="1800" dirty="0" smtClean="0"/>
              <a:t>A maioria dos estudantes desenvolve atividades de monitoria e estágio</a:t>
            </a:r>
          </a:p>
          <a:p>
            <a:pPr eaLnBrk="1" fontAlgn="t" hangingPunct="1">
              <a:defRPr/>
            </a:pPr>
            <a:r>
              <a:rPr lang="pt-BR" altLang="pt-BR" sz="1800" dirty="0" smtClean="0"/>
              <a:t>Os planos de ensino contemplam objetivos, procedimentos de ensino e de avaliação, conteúdo e bibliografia</a:t>
            </a:r>
          </a:p>
          <a:p>
            <a:pPr eaLnBrk="1" fontAlgn="t" hangingPunct="1">
              <a:defRPr/>
            </a:pPr>
            <a:r>
              <a:rPr lang="pt-BR" altLang="pt-BR" sz="1800" dirty="0" smtClean="0"/>
              <a:t>A maioria dos estudantes está satisfeita com o curso</a:t>
            </a:r>
          </a:p>
          <a:p>
            <a:pPr eaLnBrk="1" fontAlgn="t" hangingPunct="1">
              <a:defRPr/>
            </a:pPr>
            <a:r>
              <a:rPr lang="pt-BR" altLang="pt-BR" sz="1800" dirty="0" smtClean="0"/>
              <a:t>O método de ensino mais utilizado nas disciplinas é a aula expositiva</a:t>
            </a:r>
          </a:p>
          <a:p>
            <a:pPr eaLnBrk="1" fontAlgn="t" hangingPunct="1">
              <a:defRPr/>
            </a:pPr>
            <a:r>
              <a:rPr lang="pt-BR" altLang="pt-BR" sz="1800" dirty="0" smtClean="0"/>
              <a:t>Os conteúdos das diferentes disciplinas da grade curricular ainda precisam ser ajustados às diretrizes curriculares</a:t>
            </a:r>
          </a:p>
          <a:p>
            <a:pPr eaLnBrk="1" fontAlgn="t" hangingPunct="1">
              <a:defRPr/>
            </a:pPr>
            <a:r>
              <a:rPr lang="pt-BR" altLang="pt-BR" sz="1800" dirty="0" smtClean="0"/>
              <a:t>Os estudantes expressam, com frequência, uma grande insatisfação com os conteúdos nas disciplinas</a:t>
            </a:r>
          </a:p>
          <a:p>
            <a:pPr eaLnBrk="1" fontAlgn="t" hangingPunct="1">
              <a:defRPr/>
            </a:pPr>
            <a:r>
              <a:rPr lang="pt-BR" altLang="pt-BR" sz="1800" dirty="0" smtClean="0"/>
              <a:t>A grade curricular do curso poderia ser modificada e melhorada</a:t>
            </a:r>
          </a:p>
          <a:p>
            <a:pPr marL="0" indent="0" eaLnBrk="1" fontAlgn="ctr" hangingPunct="1">
              <a:buFont typeface="Arial" pitchFamily="34" charset="0"/>
              <a:buNone/>
              <a:defRPr/>
            </a:pPr>
            <a:endParaRPr lang="pt-BR" altLang="pt-BR" sz="1800" dirty="0" smtClean="0"/>
          </a:p>
          <a:p>
            <a:pPr>
              <a:defRPr/>
            </a:pPr>
            <a:endParaRPr lang="pt-BR" altLang="pt-BR" sz="1800" dirty="0" smtClean="0"/>
          </a:p>
        </p:txBody>
      </p:sp>
    </p:spTree>
    <p:extLst>
      <p:ext uri="{BB962C8B-B14F-4D97-AF65-F5344CB8AC3E}">
        <p14:creationId xmlns:p14="http://schemas.microsoft.com/office/powerpoint/2010/main" val="14751940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ítulo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pt-BR" altLang="pt-BR" smtClean="0"/>
              <a:t>Os docentes ...</a:t>
            </a:r>
          </a:p>
        </p:txBody>
      </p:sp>
      <p:sp>
        <p:nvSpPr>
          <p:cNvPr id="14340" name="Espaço Reservado para Conteúdo 3"/>
          <p:cNvSpPr>
            <a:spLocks noGrp="1"/>
          </p:cNvSpPr>
          <p:nvPr>
            <p:ph idx="4294967295"/>
          </p:nvPr>
        </p:nvSpPr>
        <p:spPr>
          <a:xfrm>
            <a:off x="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eaLnBrk="1" fontAlgn="ctr" hangingPunct="1"/>
            <a:r>
              <a:rPr lang="pt-BR" altLang="pt-BR" sz="1600" smtClean="0"/>
              <a:t>Os planos de ensino apresentados pelos professores contêm os seguintes aspectos: objetivos, método (...)</a:t>
            </a:r>
          </a:p>
          <a:p>
            <a:pPr eaLnBrk="1" fontAlgn="ctr" hangingPunct="1"/>
            <a:r>
              <a:rPr lang="pt-BR" altLang="pt-BR" sz="1600" smtClean="0"/>
              <a:t>Os conteúdos trabalhados pelos professores são coerentes com os que foram apresentados nos planos (...)</a:t>
            </a:r>
          </a:p>
          <a:p>
            <a:pPr eaLnBrk="1" fontAlgn="ctr" hangingPunct="1"/>
            <a:r>
              <a:rPr lang="pt-BR" altLang="pt-BR" sz="1600" smtClean="0"/>
              <a:t>Os professores solicitam em suas disciplinas a realização de atividades de pesquisa?</a:t>
            </a:r>
          </a:p>
          <a:p>
            <a:pPr eaLnBrk="1" fontAlgn="ctr" hangingPunct="1"/>
            <a:r>
              <a:rPr lang="pt-BR" altLang="pt-BR" sz="1600" smtClean="0"/>
              <a:t>Os professores indicam como material de estudo a utilização de livros-texto e/ou manuais?</a:t>
            </a:r>
          </a:p>
          <a:p>
            <a:pPr eaLnBrk="1" fontAlgn="ctr" hangingPunct="1"/>
            <a:r>
              <a:rPr lang="pt-BR" altLang="pt-BR" sz="1600" smtClean="0"/>
              <a:t>Os professores indicam como material de estudo a utilização de artigos de periódicos especializados</a:t>
            </a:r>
          </a:p>
          <a:p>
            <a:pPr eaLnBrk="1" fontAlgn="ctr" hangingPunct="1"/>
            <a:r>
              <a:rPr lang="pt-BR" altLang="pt-BR" sz="1600" smtClean="0"/>
              <a:t>Os professores indicam a utilização em suas disciplinas de materiais elaborados por eles?</a:t>
            </a:r>
          </a:p>
          <a:p>
            <a:pPr eaLnBrk="1" fontAlgn="ctr" hangingPunct="1"/>
            <a:r>
              <a:rPr lang="pt-BR" altLang="pt-BR" sz="1600" smtClean="0"/>
              <a:t>As disciplinas do curso exigem domínio de língua estrangeira?</a:t>
            </a:r>
          </a:p>
          <a:p>
            <a:pPr eaLnBrk="1" fontAlgn="ctr" hangingPunct="1"/>
            <a:r>
              <a:rPr lang="pt-BR" altLang="pt-BR" sz="1600" smtClean="0"/>
              <a:t>Os professores têm disponibilidade para atendimento fora do período de aula?</a:t>
            </a:r>
          </a:p>
          <a:p>
            <a:pPr eaLnBrk="1" fontAlgn="ctr" hangingPunct="1"/>
            <a:r>
              <a:rPr lang="pt-BR" altLang="pt-BR" sz="1600" smtClean="0"/>
              <a:t>Os professores demonstram domínio do conteúdo das disciplinas?</a:t>
            </a:r>
          </a:p>
          <a:p>
            <a:pPr eaLnBrk="1" fontAlgn="ctr" hangingPunct="1"/>
            <a:r>
              <a:rPr lang="pt-BR" altLang="pt-BR" sz="1600" smtClean="0"/>
              <a:t>O curso contextualiza o conhecimento da área (teorias, procedimentos, técnicas, instrumentos, etc.)</a:t>
            </a:r>
          </a:p>
          <a:p>
            <a:pPr eaLnBrk="1" fontAlgn="ctr" hangingPunct="1"/>
            <a:r>
              <a:rPr lang="pt-BR" altLang="pt-BR" sz="1600" smtClean="0"/>
              <a:t> Como você avalia o currículo do seu curso em relação à integração entre os conteúdos das diferentes</a:t>
            </a:r>
          </a:p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9528964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ítulo 5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pt-BR" altLang="pt-BR" smtClean="0"/>
              <a:t>Os docentes ...</a:t>
            </a:r>
          </a:p>
        </p:txBody>
      </p:sp>
      <p:sp>
        <p:nvSpPr>
          <p:cNvPr id="15364" name="Espaço Reservado para Conteúdo 3"/>
          <p:cNvSpPr>
            <a:spLocks noGrp="1"/>
          </p:cNvSpPr>
          <p:nvPr>
            <p:ph idx="4294967295"/>
          </p:nvPr>
        </p:nvSpPr>
        <p:spPr>
          <a:xfrm>
            <a:off x="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eaLnBrk="1" fontAlgn="ctr" hangingPunct="1"/>
            <a:r>
              <a:rPr lang="pt-BR" altLang="pt-BR" sz="1700" smtClean="0"/>
              <a:t>Seu curso oferece atividades complementares?</a:t>
            </a:r>
          </a:p>
          <a:p>
            <a:pPr eaLnBrk="1" fontAlgn="ctr" hangingPunct="1"/>
            <a:r>
              <a:rPr lang="pt-BR" altLang="pt-BR" sz="1700" smtClean="0"/>
              <a:t>Você participou de programas de iniciação científica? Como foi a contribuição para a sua formação?</a:t>
            </a:r>
          </a:p>
          <a:p>
            <a:pPr eaLnBrk="1" fontAlgn="ctr" hangingPunct="1"/>
            <a:r>
              <a:rPr lang="pt-BR" altLang="pt-BR" sz="1700" smtClean="0"/>
              <a:t>Você participou de programas de monitoria? Como foi a contribuição para a sua formação?</a:t>
            </a:r>
          </a:p>
          <a:p>
            <a:pPr eaLnBrk="1" fontAlgn="ctr" hangingPunct="1"/>
            <a:r>
              <a:rPr lang="pt-BR" altLang="pt-BR" sz="1700" smtClean="0"/>
              <a:t>Você participou de programas de extensão? Como foi a contribuição para a sua formação?</a:t>
            </a:r>
          </a:p>
          <a:p>
            <a:pPr eaLnBrk="1" fontAlgn="ctr" hangingPunct="1"/>
            <a:r>
              <a:rPr lang="pt-BR" altLang="pt-BR" sz="1700" smtClean="0"/>
              <a:t>Seu curso apoia financeiramente a participação dos estudantes em eventos (congressos, encontros, se (...)</a:t>
            </a:r>
          </a:p>
          <a:p>
            <a:pPr eaLnBrk="1" fontAlgn="ctr" hangingPunct="1"/>
            <a:r>
              <a:rPr lang="pt-BR" altLang="pt-BR" sz="1700" smtClean="0"/>
              <a:t>Como você avalia o nível de exigência do curso?</a:t>
            </a:r>
          </a:p>
          <a:p>
            <a:pPr eaLnBrk="1" fontAlgn="ctr" hangingPunct="1"/>
            <a:r>
              <a:rPr lang="pt-BR" altLang="pt-BR" sz="1700" smtClean="0"/>
              <a:t>Você considera que seu curso contribui para a aquisição de cultura geral?</a:t>
            </a:r>
          </a:p>
          <a:p>
            <a:pPr eaLnBrk="1" fontAlgn="ctr" hangingPunct="1"/>
            <a:r>
              <a:rPr lang="pt-BR" altLang="pt-BR" sz="1700" smtClean="0"/>
              <a:t>Você considera que seu curso contribui para a aquisição de formação teórica na área?</a:t>
            </a:r>
          </a:p>
          <a:p>
            <a:pPr eaLnBrk="1" fontAlgn="ctr" hangingPunct="1"/>
            <a:r>
              <a:rPr lang="pt-BR" altLang="pt-BR" sz="1700" smtClean="0"/>
              <a:t>Você considera que seu curso contribui para a preparação para o exercício profissional?</a:t>
            </a:r>
          </a:p>
          <a:p>
            <a:pPr eaLnBrk="1" fontAlgn="ctr" hangingPunct="1"/>
            <a:r>
              <a:rPr lang="pt-BR" altLang="pt-BR" sz="1700" smtClean="0"/>
              <a:t>Como você avalia a contribuição do curso para a sua formação?</a:t>
            </a:r>
          </a:p>
          <a:p>
            <a:endParaRPr lang="pt-BR" altLang="pt-BR" sz="1700" smtClean="0"/>
          </a:p>
        </p:txBody>
      </p:sp>
    </p:spTree>
    <p:extLst>
      <p:ext uri="{BB962C8B-B14F-4D97-AF65-F5344CB8AC3E}">
        <p14:creationId xmlns:p14="http://schemas.microsoft.com/office/powerpoint/2010/main" val="32307152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ítulo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pt-BR" altLang="pt-BR" smtClean="0"/>
              <a:t>Os discentes....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idx="4294967295"/>
          </p:nvPr>
        </p:nvSpPr>
        <p:spPr>
          <a:xfrm>
            <a:off x="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marL="0" indent="0" eaLnBrk="1" fontAlgn="t" hangingPunct="1">
              <a:buFont typeface="Arial" pitchFamily="34" charset="0"/>
              <a:buNone/>
              <a:defRPr/>
            </a:pPr>
            <a:r>
              <a:rPr lang="pt-BR" sz="1600" dirty="0"/>
              <a:t>Principal contribuição aos discentes do curso </a:t>
            </a:r>
            <a:endParaRPr lang="pt-BR" sz="1600" dirty="0" smtClean="0"/>
          </a:p>
          <a:p>
            <a:pPr eaLnBrk="1" fontAlgn="t" hangingPunct="1">
              <a:defRPr/>
            </a:pPr>
            <a:r>
              <a:rPr lang="pt-BR" sz="1600" dirty="0" smtClean="0"/>
              <a:t>(...) </a:t>
            </a:r>
            <a:r>
              <a:rPr lang="pt-BR" sz="1600" dirty="0"/>
              <a:t>é atuar eticamente, com responsabilidade social, visando à construção de uma sociedade inclusiva e solidária</a:t>
            </a:r>
          </a:p>
          <a:p>
            <a:pPr eaLnBrk="1" fontAlgn="t" hangingPunct="1">
              <a:defRPr/>
            </a:pPr>
            <a:r>
              <a:rPr lang="pt-BR" sz="1600" dirty="0" smtClean="0"/>
              <a:t>(...) </a:t>
            </a:r>
            <a:r>
              <a:rPr lang="pt-BR" sz="1600" dirty="0"/>
              <a:t>é desenvolvimento de competência para organizar, expressar e comunicar o </a:t>
            </a:r>
            <a:r>
              <a:rPr lang="pt-BR" sz="1600" dirty="0" smtClean="0"/>
              <a:t>pensamento</a:t>
            </a:r>
            <a:endParaRPr lang="pt-BR" sz="1600" dirty="0"/>
          </a:p>
          <a:p>
            <a:pPr eaLnBrk="1" fontAlgn="t" hangingPunct="1">
              <a:defRPr/>
            </a:pPr>
            <a:r>
              <a:rPr lang="pt-BR" sz="1600" dirty="0" smtClean="0"/>
              <a:t>(...) </a:t>
            </a:r>
            <a:r>
              <a:rPr lang="pt-BR" sz="1600" dirty="0"/>
              <a:t>é utilizar o raciocínio lógico e produzir análises </a:t>
            </a:r>
            <a:r>
              <a:rPr lang="pt-BR" sz="1600" dirty="0" smtClean="0"/>
              <a:t>críticas</a:t>
            </a:r>
            <a:endParaRPr lang="pt-BR" sz="1600" dirty="0"/>
          </a:p>
          <a:p>
            <a:pPr eaLnBrk="1" fontAlgn="t" hangingPunct="1">
              <a:defRPr/>
            </a:pPr>
            <a:r>
              <a:rPr lang="pt-BR" sz="1600" dirty="0" smtClean="0"/>
              <a:t>(...) é </a:t>
            </a:r>
            <a:r>
              <a:rPr lang="pt-BR" sz="1600" dirty="0"/>
              <a:t>compreender processos, tomada de decisão e solucionar problemas no âmbito da área de </a:t>
            </a:r>
            <a:r>
              <a:rPr lang="pt-BR" sz="1600" dirty="0" smtClean="0"/>
              <a:t>atuação</a:t>
            </a:r>
            <a:endParaRPr lang="pt-BR" sz="1600" dirty="0"/>
          </a:p>
          <a:p>
            <a:pPr eaLnBrk="1" fontAlgn="t" hangingPunct="1">
              <a:defRPr/>
            </a:pPr>
            <a:r>
              <a:rPr lang="pt-BR" sz="1600" dirty="0" smtClean="0"/>
              <a:t>(...) </a:t>
            </a:r>
            <a:r>
              <a:rPr lang="pt-BR" sz="1600" dirty="0"/>
              <a:t>é a competência para atuar em equipes multidisciplinares, </a:t>
            </a:r>
            <a:r>
              <a:rPr lang="pt-BR" sz="1600" dirty="0" err="1"/>
              <a:t>pluridisciplinares</a:t>
            </a:r>
            <a:r>
              <a:rPr lang="pt-BR" sz="1600" dirty="0"/>
              <a:t> e </a:t>
            </a:r>
            <a:r>
              <a:rPr lang="pt-BR" sz="1600" dirty="0" smtClean="0"/>
              <a:t>interdisciplinares</a:t>
            </a:r>
            <a:endParaRPr lang="pt-BR" sz="1600" dirty="0"/>
          </a:p>
          <a:p>
            <a:pPr eaLnBrk="1" fontAlgn="t" hangingPunct="1">
              <a:defRPr/>
            </a:pPr>
            <a:r>
              <a:rPr lang="pt-BR" sz="1600" dirty="0" smtClean="0"/>
              <a:t>(...) </a:t>
            </a:r>
            <a:r>
              <a:rPr lang="pt-BR" sz="1600" dirty="0"/>
              <a:t>é uma atuação profissional responsável em relação ao meio </a:t>
            </a:r>
            <a:r>
              <a:rPr lang="pt-BR" sz="1600" dirty="0" smtClean="0"/>
              <a:t>ambiente</a:t>
            </a:r>
            <a:endParaRPr lang="pt-BR" sz="1600" dirty="0"/>
          </a:p>
          <a:p>
            <a:pPr eaLnBrk="1" fontAlgn="t" hangingPunct="1">
              <a:defRPr/>
            </a:pPr>
            <a:r>
              <a:rPr lang="pt-BR" sz="1600" dirty="0" smtClean="0"/>
              <a:t>(...) </a:t>
            </a:r>
            <a:r>
              <a:rPr lang="pt-BR" sz="1600" dirty="0"/>
              <a:t>é a competência para observar, interpretar e analisar dados e </a:t>
            </a:r>
            <a:r>
              <a:rPr lang="pt-BR" sz="1600" dirty="0" smtClean="0"/>
              <a:t>informações</a:t>
            </a:r>
            <a:endParaRPr lang="pt-BR" sz="1600" dirty="0"/>
          </a:p>
          <a:p>
            <a:pPr eaLnBrk="1" fontAlgn="t" hangingPunct="1">
              <a:defRPr/>
            </a:pPr>
            <a:r>
              <a:rPr lang="pt-BR" sz="1600" dirty="0" smtClean="0"/>
              <a:t>(...) </a:t>
            </a:r>
            <a:r>
              <a:rPr lang="pt-BR" sz="1600" dirty="0"/>
              <a:t>é a competência para utilizar procedimentos de metodologia científica e de conhecimentos tecnológicos na atuação </a:t>
            </a:r>
            <a:r>
              <a:rPr lang="pt-BR" sz="1600" dirty="0" smtClean="0"/>
              <a:t>profissional</a:t>
            </a:r>
            <a:endParaRPr lang="pt-BR" sz="1600" dirty="0"/>
          </a:p>
          <a:p>
            <a:pPr eaLnBrk="1" fontAlgn="t" hangingPunct="1">
              <a:defRPr/>
            </a:pPr>
            <a:r>
              <a:rPr lang="pt-BR" sz="1600" dirty="0" smtClean="0"/>
              <a:t>(...) </a:t>
            </a:r>
            <a:r>
              <a:rPr lang="pt-BR" sz="1600" dirty="0"/>
              <a:t>é a competência para utilizar recursos de informática necessários para o exercício da </a:t>
            </a:r>
            <a:r>
              <a:rPr lang="pt-BR" sz="1600" dirty="0" err="1" smtClean="0"/>
              <a:t>profissã</a:t>
            </a:r>
            <a:endParaRPr lang="pt-BR" sz="1600" dirty="0"/>
          </a:p>
          <a:p>
            <a:pPr eaLnBrk="1" fontAlgn="t" hangingPunct="1">
              <a:defRPr/>
            </a:pPr>
            <a:r>
              <a:rPr lang="pt-BR" sz="1600" dirty="0" smtClean="0"/>
              <a:t>(...) </a:t>
            </a:r>
            <a:r>
              <a:rPr lang="pt-BR" sz="1600" dirty="0"/>
              <a:t>é a competência para analisar criticamente a assimilação de novos conceitos e novas tecnologias:</a:t>
            </a:r>
          </a:p>
          <a:p>
            <a:pPr>
              <a:defRPr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5296779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165100" y="1987550"/>
          <a:ext cx="4645025" cy="288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4810124" y="1879600"/>
          <a:ext cx="4808538" cy="278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413" name="Título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pt-BR" altLang="pt-BR" smtClean="0"/>
              <a:t>Perfil dos discentes</a:t>
            </a:r>
          </a:p>
        </p:txBody>
      </p:sp>
    </p:spTree>
    <p:extLst>
      <p:ext uri="{BB962C8B-B14F-4D97-AF65-F5344CB8AC3E}">
        <p14:creationId xmlns:p14="http://schemas.microsoft.com/office/powerpoint/2010/main" val="20628750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ítulo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pt-BR" altLang="pt-BR" smtClean="0"/>
              <a:t>Perfil dos discentes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95300" y="1417638"/>
          <a:ext cx="8612716" cy="4614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41941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ítulo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pt-BR" altLang="pt-BR" smtClean="0"/>
              <a:t>Perfil dos discentes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495300" y="1417638"/>
          <a:ext cx="9410700" cy="4726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16873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11 ANOS DE SINAES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6496" y="980728"/>
            <a:ext cx="8915400" cy="4525963"/>
          </a:xfrm>
        </p:spPr>
        <p:txBody>
          <a:bodyPr/>
          <a:lstStyle/>
          <a:p>
            <a:pPr lvl="3"/>
            <a:r>
              <a:rPr lang="pt-BR" sz="2400" dirty="0" smtClean="0"/>
              <a:t>Eixos estruturantes:</a:t>
            </a:r>
          </a:p>
          <a:p>
            <a:pPr lvl="4"/>
            <a:r>
              <a:rPr lang="pt-BR" sz="2400" dirty="0" smtClean="0"/>
              <a:t>Formação de professores (Resolução </a:t>
            </a:r>
            <a:r>
              <a:rPr lang="pt-BR" sz="2400" u="sng" dirty="0" smtClean="0">
                <a:hlinkClick r:id="rId2"/>
              </a:rPr>
              <a:t>CNE/MEC </a:t>
            </a:r>
            <a:r>
              <a:rPr lang="pt-BR" sz="2400" u="sng" dirty="0">
                <a:hlinkClick r:id="rId2"/>
              </a:rPr>
              <a:t>nº 2, de </a:t>
            </a:r>
            <a:r>
              <a:rPr lang="pt-BR" sz="2400" u="sng" dirty="0" smtClean="0">
                <a:hlinkClick r:id="rId2"/>
              </a:rPr>
              <a:t>01/07/2015</a:t>
            </a:r>
            <a:r>
              <a:rPr lang="pt-BR" sz="2400" u="sng" dirty="0" smtClean="0"/>
              <a:t> - </a:t>
            </a:r>
            <a:r>
              <a:rPr lang="pt-BR" sz="2400" dirty="0"/>
              <a:t>Define as Diretrizes Curriculares Nacionais para a formação inicial em nível </a:t>
            </a:r>
            <a:r>
              <a:rPr lang="pt-BR" sz="2400" dirty="0" smtClean="0"/>
              <a:t>superior. </a:t>
            </a:r>
          </a:p>
          <a:p>
            <a:pPr lvl="5"/>
            <a:r>
              <a:rPr lang="pt-BR" sz="2400" i="1" dirty="0" smtClean="0"/>
              <a:t>Art</a:t>
            </a:r>
            <a:r>
              <a:rPr lang="pt-BR" sz="2400" i="1" dirty="0"/>
              <a:t>. 22. Os cursos de formação de professores que se encontram em funcionamento deverão se adaptar a esta Resolução no prazo de 2 (dois) anos, a contar da data de sua publicação. </a:t>
            </a:r>
            <a:endParaRPr lang="pt-BR" sz="2400" i="1" dirty="0" smtClean="0"/>
          </a:p>
          <a:p>
            <a:pPr lvl="5"/>
            <a:r>
              <a:rPr lang="pt-BR" sz="2400" i="1" dirty="0" smtClean="0"/>
              <a:t>Parágrafo </a:t>
            </a:r>
            <a:r>
              <a:rPr lang="pt-BR" sz="2400" i="1" dirty="0"/>
              <a:t>único. Os pedidos de autorização para funcionamento de curso em andamento serão restituídos aos proponentes para que sejam feitas as adequações necessárias.</a:t>
            </a:r>
            <a:endParaRPr lang="pt-BR" sz="2400" i="1" dirty="0" smtClean="0"/>
          </a:p>
          <a:p>
            <a:pPr lvl="4"/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49291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768350" y="274638"/>
            <a:ext cx="9137650" cy="8509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BR" sz="2400" b="1" dirty="0" smtClean="0">
                <a:latin typeface="Baskerville Old Face" pitchFamily="18" charset="0"/>
              </a:rPr>
              <a:t>Sistema Nacional de Avaliação da Educação Superior  - SINAES - Lei. 10861/2004</a:t>
            </a:r>
            <a:endParaRPr lang="pt-BR" sz="2400" b="1" dirty="0">
              <a:latin typeface="Baskerville Old Face" pitchFamily="18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4294967295"/>
          </p:nvPr>
        </p:nvGraphicFramePr>
        <p:xfrm>
          <a:off x="0" y="1500174"/>
          <a:ext cx="3946525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Espaço Reservado para Conteúdo 8"/>
          <p:cNvGraphicFramePr>
            <a:graphicFrameLocks noGrp="1"/>
          </p:cNvGraphicFramePr>
          <p:nvPr>
            <p:ph sz="quarter" idx="4294967295"/>
          </p:nvPr>
        </p:nvGraphicFramePr>
        <p:xfrm>
          <a:off x="4024306" y="1285860"/>
          <a:ext cx="5881694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0242804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11 ANOS DE SINAES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6496" y="1340768"/>
            <a:ext cx="8915400" cy="4896544"/>
          </a:xfrm>
        </p:spPr>
        <p:txBody>
          <a:bodyPr/>
          <a:lstStyle/>
          <a:p>
            <a:pPr lvl="3"/>
            <a:r>
              <a:rPr lang="pt-BR" sz="2800" dirty="0" smtClean="0"/>
              <a:t>Eixos estruturantes:</a:t>
            </a:r>
          </a:p>
          <a:p>
            <a:pPr marL="1371600" lvl="3" indent="0">
              <a:buNone/>
            </a:pPr>
            <a:endParaRPr lang="pt-BR" sz="2800" dirty="0" smtClean="0"/>
          </a:p>
          <a:p>
            <a:pPr lvl="4"/>
            <a:r>
              <a:rPr lang="pt-BR" sz="2400" dirty="0" smtClean="0"/>
              <a:t>DCN - RESOLUÇÃO nº 3, DE 20 DE JUNHO </a:t>
            </a:r>
            <a:r>
              <a:rPr lang="pt-BR" sz="2400" dirty="0"/>
              <a:t>DE 2014 - </a:t>
            </a:r>
            <a:r>
              <a:rPr lang="pt-BR" sz="2400" i="1" dirty="0"/>
              <a:t>Institui Diretrizes Curriculares Nacionais do Curso de Graduação em Medicina e dá outras providências</a:t>
            </a:r>
            <a:r>
              <a:rPr lang="pt-BR" sz="2400" i="1" dirty="0" smtClean="0"/>
              <a:t>.</a:t>
            </a:r>
          </a:p>
          <a:p>
            <a:pPr lvl="4"/>
            <a:endParaRPr lang="pt-BR" sz="2400" i="1" dirty="0" smtClean="0"/>
          </a:p>
          <a:p>
            <a:pPr lvl="5"/>
            <a:r>
              <a:rPr lang="pt-BR" dirty="0"/>
              <a:t>Construção de indicadores do Instrumento de avaliação do </a:t>
            </a:r>
            <a:r>
              <a:rPr lang="pt-BR" dirty="0" smtClean="0"/>
              <a:t>SINAES</a:t>
            </a:r>
          </a:p>
          <a:p>
            <a:pPr lvl="5"/>
            <a:r>
              <a:rPr lang="pt-BR" dirty="0" smtClean="0"/>
              <a:t>Capacitação de avaliadores – Comissões Técnicas por curso</a:t>
            </a:r>
            <a:endParaRPr lang="pt-BR" dirty="0"/>
          </a:p>
          <a:p>
            <a:pPr marL="2286000" lvl="5" indent="0">
              <a:buNone/>
            </a:pPr>
            <a:endParaRPr lang="pt-BR" sz="2800" i="1" dirty="0" smtClean="0"/>
          </a:p>
          <a:p>
            <a:pPr lvl="5"/>
            <a:endParaRPr lang="pt-BR" sz="2800" dirty="0"/>
          </a:p>
          <a:p>
            <a:pPr lvl="5"/>
            <a:endParaRPr lang="pt-BR" sz="2800" dirty="0"/>
          </a:p>
          <a:p>
            <a:endParaRPr lang="pt-BR" sz="2800" b="1" dirty="0"/>
          </a:p>
          <a:p>
            <a:pPr lvl="4"/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3343172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11 ANOS DE SINAES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6496" y="980728"/>
            <a:ext cx="8915400" cy="4896544"/>
          </a:xfrm>
        </p:spPr>
        <p:txBody>
          <a:bodyPr/>
          <a:lstStyle/>
          <a:p>
            <a:pPr lvl="3"/>
            <a:r>
              <a:rPr lang="pt-BR" sz="2800" dirty="0" smtClean="0"/>
              <a:t>Eixos estruturantes:</a:t>
            </a:r>
          </a:p>
          <a:p>
            <a:pPr marL="2286000" lvl="5" indent="0">
              <a:buNone/>
            </a:pPr>
            <a:endParaRPr lang="pt-BR" sz="2800" i="1" dirty="0" smtClean="0"/>
          </a:p>
          <a:p>
            <a:pPr lvl="4"/>
            <a:r>
              <a:rPr lang="pt-BR" sz="2800" dirty="0" smtClean="0"/>
              <a:t>Programa </a:t>
            </a:r>
            <a:r>
              <a:rPr lang="pt-BR" sz="2800" dirty="0"/>
              <a:t>Mais Médicos - Lei N° </a:t>
            </a:r>
            <a:r>
              <a:rPr lang="pt-BR" sz="2800" dirty="0" smtClean="0"/>
              <a:t>12.871/2013</a:t>
            </a:r>
          </a:p>
          <a:p>
            <a:pPr lvl="5"/>
            <a:r>
              <a:rPr lang="pt-BR" sz="2800" i="1" dirty="0"/>
              <a:t>Art. 9º É instituída a avaliação específica para curso de graduação em Medicina, a cada 2 (dois) anos, com instrumentos e métodos que avaliem conhecimentos, habilidades e atitudes, a ser implementada no prazo de 2 (dois) anos, conforme ato do Ministro de Estado da Educação</a:t>
            </a:r>
            <a:r>
              <a:rPr lang="pt-BR" sz="2800" dirty="0" smtClean="0"/>
              <a:t>.</a:t>
            </a:r>
          </a:p>
          <a:p>
            <a:pPr lvl="5"/>
            <a:endParaRPr lang="pt-BR" sz="2800" dirty="0"/>
          </a:p>
          <a:p>
            <a:pPr lvl="5"/>
            <a:endParaRPr lang="pt-BR" sz="2800" dirty="0"/>
          </a:p>
          <a:p>
            <a:endParaRPr lang="pt-BR" sz="2800" b="1" dirty="0"/>
          </a:p>
          <a:p>
            <a:pPr lvl="4"/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398735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11 ANOS DE SINAES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0512" y="1124744"/>
            <a:ext cx="8915400" cy="4525963"/>
          </a:xfrm>
        </p:spPr>
        <p:txBody>
          <a:bodyPr/>
          <a:lstStyle/>
          <a:p>
            <a:r>
              <a:rPr lang="pt-BR" dirty="0" smtClean="0"/>
              <a:t>Fortalecimento do processo avaliativo</a:t>
            </a:r>
          </a:p>
          <a:p>
            <a:pPr lvl="1"/>
            <a:r>
              <a:rPr lang="pt-BR" sz="2400" dirty="0" err="1" smtClean="0"/>
              <a:t>BASis</a:t>
            </a:r>
            <a:r>
              <a:rPr lang="pt-BR" sz="2400" dirty="0" smtClean="0"/>
              <a:t> – Criação do ISA (critérios – formação, experiência</a:t>
            </a:r>
            <a:r>
              <a:rPr lang="pt-BR" sz="2400" dirty="0"/>
              <a:t> </a:t>
            </a:r>
            <a:r>
              <a:rPr lang="pt-BR" sz="2400" dirty="0" smtClean="0"/>
              <a:t>e avaliação) </a:t>
            </a:r>
          </a:p>
          <a:p>
            <a:pPr lvl="1"/>
            <a:r>
              <a:rPr lang="pt-BR" sz="2400" dirty="0" smtClean="0"/>
              <a:t>Permanente discussão dos indicadores de avaliação</a:t>
            </a:r>
          </a:p>
          <a:p>
            <a:pPr lvl="2"/>
            <a:r>
              <a:rPr lang="pt-BR" sz="2000" dirty="0" smtClean="0"/>
              <a:t>Instrumento de avaliação in loco</a:t>
            </a:r>
          </a:p>
          <a:p>
            <a:pPr lvl="3"/>
            <a:r>
              <a:rPr lang="pt-BR" dirty="0" smtClean="0"/>
              <a:t>INTEGRAÇÃO - ENSINO-PESQUISA E EXTENSÃO</a:t>
            </a:r>
          </a:p>
          <a:p>
            <a:pPr lvl="4"/>
            <a:r>
              <a:rPr lang="pt-BR" dirty="0" smtClean="0"/>
              <a:t>Eixos temáticos: </a:t>
            </a:r>
          </a:p>
          <a:p>
            <a:pPr lvl="5"/>
            <a:r>
              <a:rPr lang="pt-BR" dirty="0" smtClean="0"/>
              <a:t>Acessibilidade</a:t>
            </a:r>
          </a:p>
          <a:p>
            <a:pPr lvl="5"/>
            <a:r>
              <a:rPr lang="pt-BR" dirty="0" smtClean="0"/>
              <a:t>Internacionalização</a:t>
            </a:r>
          </a:p>
          <a:p>
            <a:pPr lvl="5"/>
            <a:r>
              <a:rPr lang="pt-BR" dirty="0"/>
              <a:t>I</a:t>
            </a:r>
            <a:r>
              <a:rPr lang="pt-BR" dirty="0" smtClean="0"/>
              <a:t>novação</a:t>
            </a:r>
          </a:p>
          <a:p>
            <a:pPr lvl="5"/>
            <a:r>
              <a:rPr lang="pt-BR" dirty="0" smtClean="0"/>
              <a:t>Políticas - educação ambiental/questões étnico-raciais/inclusão/ responsabilidade social/direitos humanos/egressos</a:t>
            </a:r>
          </a:p>
          <a:p>
            <a:pPr lvl="4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667020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8504" y="260648"/>
            <a:ext cx="8915400" cy="461665"/>
          </a:xfrm>
          <a:solidFill>
            <a:srgbClr val="10253F">
              <a:alpha val="83137"/>
            </a:srgbClr>
          </a:solidFill>
        </p:spPr>
        <p:txBody>
          <a:bodyPr wrap="square" rtlCol="0">
            <a:spAutoFit/>
          </a:bodyPr>
          <a:lstStyle/>
          <a:p>
            <a:r>
              <a:rPr lang="pt-BR" sz="2400" cap="al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ea typeface="+mn-ea"/>
                <a:cs typeface="+mn-cs"/>
              </a:rPr>
              <a:t>INSTRUMENTO DE AVALIAÇÃO – Nota </a:t>
            </a:r>
            <a:r>
              <a:rPr lang="pt-BR" sz="2400" cap="all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ea typeface="+mn-ea"/>
                <a:cs typeface="+mn-cs"/>
              </a:rPr>
              <a:t>tecnica</a:t>
            </a:r>
            <a:r>
              <a:rPr lang="pt-BR" sz="2400" cap="al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ea typeface="+mn-ea"/>
                <a:cs typeface="+mn-cs"/>
              </a:rPr>
              <a:t> nº 08/MAIO/2015</a:t>
            </a:r>
            <a:endParaRPr lang="pt-BR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ea typeface="+mn-ea"/>
              <a:cs typeface="+mn-cs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5300" y="1124745"/>
            <a:ext cx="9138220" cy="5001420"/>
          </a:xfrm>
        </p:spPr>
        <p:txBody>
          <a:bodyPr/>
          <a:lstStyle/>
          <a:p>
            <a:pPr marL="457200" lvl="1" indent="0">
              <a:buNone/>
            </a:pPr>
            <a:r>
              <a:rPr lang="pt-BR" u="sng" cap="small" dirty="0" smtClean="0"/>
              <a:t>Relação entre critérios de análise e requisitos legais de </a:t>
            </a:r>
            <a:r>
              <a:rPr lang="pt-BR" b="1" u="sng" cap="small" dirty="0" smtClean="0"/>
              <a:t>acessibilidade</a:t>
            </a:r>
            <a:r>
              <a:rPr lang="pt-BR" u="sng" cap="small" dirty="0" smtClean="0"/>
              <a:t> nos indicadores:</a:t>
            </a:r>
          </a:p>
          <a:p>
            <a:pPr marL="457200" lvl="1" indent="0">
              <a:buNone/>
            </a:pPr>
            <a:endParaRPr lang="pt-BR" sz="2400" u="sng" cap="small" dirty="0" smtClean="0"/>
          </a:p>
          <a:p>
            <a:pPr lvl="2"/>
            <a:r>
              <a:rPr lang="pt-BR" dirty="0" smtClean="0"/>
              <a:t>1.1 – Contexto Educacional – alterado para contemplar </a:t>
            </a:r>
            <a:r>
              <a:rPr lang="pt-BR" dirty="0"/>
              <a:t>outras dimensões tão relevantes quanto as dimensões de natureza econômica e social</a:t>
            </a:r>
            <a:endParaRPr lang="pt-BR" dirty="0" smtClean="0"/>
          </a:p>
          <a:p>
            <a:pPr lvl="2"/>
            <a:r>
              <a:rPr lang="pt-BR" dirty="0"/>
              <a:t>1.5 – Estrutura </a:t>
            </a:r>
            <a:r>
              <a:rPr lang="pt-BR" dirty="0" smtClean="0"/>
              <a:t>Curricular – adequar o indicador </a:t>
            </a:r>
            <a:r>
              <a:rPr lang="pt-BR" dirty="0"/>
              <a:t>aos requisitos legais e normativos</a:t>
            </a:r>
            <a:endParaRPr lang="pt-BR" dirty="0" smtClean="0"/>
          </a:p>
          <a:p>
            <a:pPr lvl="2"/>
            <a:r>
              <a:rPr lang="pt-BR" dirty="0" smtClean="0"/>
              <a:t>1.6 – Conteúdos Curriculares - adequar </a:t>
            </a:r>
            <a:r>
              <a:rPr lang="pt-BR" dirty="0"/>
              <a:t>o indicador aos requisitos legais e normativos</a:t>
            </a:r>
          </a:p>
          <a:p>
            <a:pPr lvl="2"/>
            <a:r>
              <a:rPr lang="pt-BR" dirty="0" smtClean="0"/>
              <a:t>1.7 – Metodologia - adequar </a:t>
            </a:r>
            <a:r>
              <a:rPr lang="pt-BR" dirty="0"/>
              <a:t>o indicador aos requisitos legais e </a:t>
            </a:r>
            <a:r>
              <a:rPr lang="pt-BR" dirty="0" smtClean="0"/>
              <a:t>normativos</a:t>
            </a:r>
          </a:p>
        </p:txBody>
      </p:sp>
    </p:spTree>
    <p:extLst>
      <p:ext uri="{BB962C8B-B14F-4D97-AF65-F5344CB8AC3E}">
        <p14:creationId xmlns:p14="http://schemas.microsoft.com/office/powerpoint/2010/main" val="314240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8504" y="260648"/>
            <a:ext cx="8915400" cy="461665"/>
          </a:xfrm>
          <a:solidFill>
            <a:srgbClr val="10253F">
              <a:alpha val="83137"/>
            </a:srgbClr>
          </a:solidFill>
        </p:spPr>
        <p:txBody>
          <a:bodyPr wrap="square" rtlCol="0">
            <a:spAutoFit/>
          </a:bodyPr>
          <a:lstStyle/>
          <a:p>
            <a:r>
              <a:rPr lang="pt-BR" sz="2400" cap="all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INSTRUMENTO DE AVALIAÇÃO – Nota </a:t>
            </a:r>
            <a:r>
              <a:rPr lang="pt-BR" sz="2400" cap="all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tecnica</a:t>
            </a:r>
            <a:r>
              <a:rPr lang="pt-BR" sz="2400" cap="all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nº 08/MAIO/2015</a:t>
            </a:r>
            <a:endParaRPr lang="pt-BR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ea typeface="+mn-ea"/>
              <a:cs typeface="+mn-cs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5300" y="1412775"/>
            <a:ext cx="8915400" cy="4713389"/>
          </a:xfrm>
        </p:spPr>
        <p:txBody>
          <a:bodyPr/>
          <a:lstStyle/>
          <a:p>
            <a:pPr marL="457200" lvl="1" indent="0">
              <a:buNone/>
            </a:pPr>
            <a:r>
              <a:rPr lang="pt-BR" u="sng" cap="small" dirty="0" smtClean="0"/>
              <a:t>Relação entre critérios de análise e requisitos legais de </a:t>
            </a:r>
            <a:r>
              <a:rPr lang="pt-BR" b="1" u="sng" cap="small" dirty="0" smtClean="0"/>
              <a:t>acessibilidade</a:t>
            </a:r>
            <a:r>
              <a:rPr lang="pt-BR" u="sng" cap="small" dirty="0" smtClean="0"/>
              <a:t> nos indicadores:</a:t>
            </a:r>
          </a:p>
          <a:p>
            <a:pPr marL="457200" lvl="1" indent="0">
              <a:buNone/>
            </a:pPr>
            <a:endParaRPr lang="pt-BR" u="sng" cap="small" dirty="0" smtClean="0"/>
          </a:p>
          <a:p>
            <a:pPr lvl="2"/>
            <a:r>
              <a:rPr lang="pt-BR" dirty="0" smtClean="0"/>
              <a:t>1.14 – Apoio ao Discente - adequar </a:t>
            </a:r>
            <a:r>
              <a:rPr lang="pt-BR" dirty="0"/>
              <a:t>o indicador aos requisitos legais e normativos</a:t>
            </a:r>
          </a:p>
          <a:p>
            <a:pPr lvl="2"/>
            <a:r>
              <a:rPr lang="pt-BR" dirty="0" smtClean="0"/>
              <a:t>1.17 – Tecnologias de Informação e Comunicação - adequar </a:t>
            </a:r>
            <a:r>
              <a:rPr lang="pt-BR" dirty="0"/>
              <a:t>o indicador aos requisitos legais e normativos</a:t>
            </a:r>
          </a:p>
          <a:p>
            <a:pPr lvl="2"/>
            <a:r>
              <a:rPr lang="pt-BR" dirty="0" smtClean="0"/>
              <a:t>1.18 – Material Didático Institucional -</a:t>
            </a:r>
            <a:r>
              <a:rPr lang="pt-BR" dirty="0"/>
              <a:t>adequar o indicador aos requisitos legais e normativos</a:t>
            </a:r>
          </a:p>
          <a:p>
            <a:pPr lvl="2"/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816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1" nodeType="clickEffect">
                                  <p:stCondLst>
                                    <p:cond delay="2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95300" y="1196752"/>
            <a:ext cx="8915400" cy="4824537"/>
          </a:xfrm>
        </p:spPr>
        <p:txBody>
          <a:bodyPr/>
          <a:lstStyle/>
          <a:p>
            <a:pPr marL="457200" lvl="1" indent="0">
              <a:buNone/>
            </a:pPr>
            <a:r>
              <a:rPr lang="pt-BR" u="sng" cap="small" dirty="0"/>
              <a:t>Inserção de </a:t>
            </a:r>
            <a:r>
              <a:rPr lang="pt-BR" u="sng" cap="small" dirty="0" smtClean="0"/>
              <a:t>indicadores </a:t>
            </a:r>
            <a:r>
              <a:rPr lang="pt-BR" u="sng" cap="small" dirty="0"/>
              <a:t>– Licenciaturas</a:t>
            </a:r>
            <a:r>
              <a:rPr lang="pt-BR" u="sng" cap="small" dirty="0" smtClean="0"/>
              <a:t>*</a:t>
            </a:r>
            <a:r>
              <a:rPr lang="pt-BR" cap="small" dirty="0" smtClean="0"/>
              <a:t>:  </a:t>
            </a:r>
            <a:r>
              <a:rPr lang="pt-BR" dirty="0" smtClean="0"/>
              <a:t>visa contemplar </a:t>
            </a:r>
            <a:r>
              <a:rPr lang="pt-BR" dirty="0"/>
              <a:t>especificidades dos cursos de graduação de </a:t>
            </a:r>
            <a:r>
              <a:rPr lang="pt-BR" dirty="0" smtClean="0"/>
              <a:t>Licenciatura</a:t>
            </a:r>
          </a:p>
          <a:p>
            <a:pPr marL="457200" lvl="1" indent="0">
              <a:buNone/>
            </a:pPr>
            <a:endParaRPr lang="pt-BR" u="sng" cap="small" dirty="0"/>
          </a:p>
          <a:p>
            <a:pPr lvl="2"/>
            <a:r>
              <a:rPr lang="pt-BR" dirty="0"/>
              <a:t>1.9 – Estágio Curricular Supervisionado: relação com a rede de escolas da Educação Básica;</a:t>
            </a:r>
          </a:p>
          <a:p>
            <a:pPr lvl="2"/>
            <a:r>
              <a:rPr lang="pt-BR" dirty="0"/>
              <a:t>1.10 – Estágio Curricular Supervisionado: relação entre </a:t>
            </a:r>
            <a:r>
              <a:rPr lang="pt-BR" dirty="0" err="1"/>
              <a:t>licenciandos</a:t>
            </a:r>
            <a:r>
              <a:rPr lang="pt-BR" dirty="0"/>
              <a:t>, docentes e supervisores da rede de escolas da Educação Básica;</a:t>
            </a:r>
          </a:p>
          <a:p>
            <a:pPr lvl="2"/>
            <a:r>
              <a:rPr lang="pt-BR" dirty="0"/>
              <a:t>1.11 – Estágio Curricular Supervisionado: relação teoria e prática;</a:t>
            </a:r>
          </a:p>
          <a:p>
            <a:pPr lvl="2"/>
            <a:r>
              <a:rPr lang="pt-BR" dirty="0"/>
              <a:t>1.27 – Atividades práticas de ensino para Licenciaturas.</a:t>
            </a:r>
          </a:p>
          <a:p>
            <a:endParaRPr lang="pt-BR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88504" y="260648"/>
            <a:ext cx="8915400" cy="461665"/>
          </a:xfrm>
          <a:prstGeom prst="rect">
            <a:avLst/>
          </a:prstGeom>
          <a:solidFill>
            <a:srgbClr val="10253F">
              <a:alpha val="83137"/>
            </a:srgbClr>
          </a:solidFill>
        </p:spPr>
        <p:txBody>
          <a:bodyPr wrap="square" rtlCol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cap="all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INSTRUMENTO DE AVALIAÇÃO – Nota </a:t>
            </a:r>
            <a:r>
              <a:rPr lang="pt-BR" sz="2400" cap="all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tecnica</a:t>
            </a:r>
            <a:r>
              <a:rPr lang="pt-BR" sz="2400" cap="all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nº 08/MAIO/2015</a:t>
            </a:r>
            <a:endParaRPr lang="pt-BR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9227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128464" y="1196752"/>
            <a:ext cx="9433048" cy="3888433"/>
          </a:xfrm>
        </p:spPr>
        <p:txBody>
          <a:bodyPr/>
          <a:lstStyle/>
          <a:p>
            <a:pPr marL="457200" lvl="1" indent="0">
              <a:buNone/>
            </a:pPr>
            <a:r>
              <a:rPr lang="pt-BR" u="sng" cap="small" dirty="0" smtClean="0"/>
              <a:t>Indicadores específicos da área de </a:t>
            </a:r>
            <a:r>
              <a:rPr lang="pt-BR" b="1" u="sng" cap="small" dirty="0" smtClean="0"/>
              <a:t>Saúde</a:t>
            </a:r>
            <a:r>
              <a:rPr lang="pt-BR" cap="small" dirty="0" smtClean="0"/>
              <a:t>:</a:t>
            </a:r>
          </a:p>
          <a:p>
            <a:pPr marL="457200" lvl="1" indent="0">
              <a:buNone/>
            </a:pPr>
            <a:endParaRPr lang="pt-BR" sz="1800" dirty="0" smtClean="0"/>
          </a:p>
          <a:p>
            <a:pPr marL="628650" lvl="2" indent="-182563"/>
            <a:r>
              <a:rPr lang="pt-BR" sz="2000" dirty="0" smtClean="0"/>
              <a:t>Desmembramento do antigo indicador 1.20 em dois novos indicadores: 1.23 e 1.24 – a fim de avaliar separadamente a </a:t>
            </a:r>
            <a:r>
              <a:rPr lang="pt-BR" sz="2000" dirty="0"/>
              <a:t>relação alunos/docente ou preceptor não professor do curso </a:t>
            </a:r>
            <a:r>
              <a:rPr lang="pt-BR" sz="2000" dirty="0" smtClean="0"/>
              <a:t>da </a:t>
            </a:r>
            <a:r>
              <a:rPr lang="pt-BR" sz="2000" dirty="0"/>
              <a:t>relação </a:t>
            </a:r>
            <a:r>
              <a:rPr lang="pt-BR" sz="2000" dirty="0" smtClean="0"/>
              <a:t>alunos/usuário</a:t>
            </a:r>
          </a:p>
          <a:p>
            <a:pPr marL="628650" lvl="2" indent="-182563"/>
            <a:endParaRPr lang="pt-BR" sz="1000" dirty="0">
              <a:solidFill>
                <a:srgbClr val="FF0000"/>
              </a:solidFill>
            </a:endParaRPr>
          </a:p>
          <a:p>
            <a:pPr marL="628650" lvl="2" indent="-182563"/>
            <a:r>
              <a:rPr lang="pt-BR" sz="2000" dirty="0" smtClean="0"/>
              <a:t>1.23 </a:t>
            </a:r>
            <a:r>
              <a:rPr lang="pt-BR" sz="2000" dirty="0"/>
              <a:t>– </a:t>
            </a:r>
            <a:r>
              <a:rPr lang="pt-BR" sz="2000" dirty="0" smtClean="0"/>
              <a:t>Integração do curso com o sistema local e regional de saúde/SUS – relação </a:t>
            </a:r>
            <a:r>
              <a:rPr lang="pt-BR" sz="2000" b="1" dirty="0" smtClean="0"/>
              <a:t>alunos/docente – alteradas as quantidades estabelecidas nos critérios de análise – máximo de 8 para conceito 3</a:t>
            </a:r>
            <a:r>
              <a:rPr lang="pt-BR" sz="2000" dirty="0" smtClean="0"/>
              <a:t>;</a:t>
            </a:r>
          </a:p>
          <a:p>
            <a:pPr marL="628650" lvl="2" indent="-182563"/>
            <a:endParaRPr lang="pt-BR" sz="1000" dirty="0" smtClean="0"/>
          </a:p>
          <a:p>
            <a:pPr marL="628650" lvl="2" indent="-182563"/>
            <a:r>
              <a:rPr lang="pt-BR" sz="2000" dirty="0" smtClean="0"/>
              <a:t>1.24 </a:t>
            </a:r>
            <a:r>
              <a:rPr lang="pt-BR" sz="2000" dirty="0"/>
              <a:t>– Integração do curso com o sistema local e regional de saúde/SUS – relação </a:t>
            </a:r>
            <a:r>
              <a:rPr lang="pt-BR" sz="2000" b="1" dirty="0" smtClean="0"/>
              <a:t>alunos/usuário</a:t>
            </a:r>
            <a:r>
              <a:rPr lang="pt-BR" sz="2000" dirty="0" smtClean="0"/>
              <a:t>;</a:t>
            </a:r>
          </a:p>
          <a:p>
            <a:pPr marL="628650" lvl="2" indent="-182563"/>
            <a:endParaRPr lang="pt-BR" sz="1000" dirty="0" smtClean="0"/>
          </a:p>
          <a:p>
            <a:pPr marL="628650" lvl="2" indent="-182563"/>
            <a:r>
              <a:rPr lang="pt-BR" sz="2000" dirty="0"/>
              <a:t>Novo indicador: 1.26 – Atividades práticas de ensino para áreas de saúde (indicador 1.25 exclusivo para Medicina).</a:t>
            </a:r>
          </a:p>
          <a:p>
            <a:pPr lvl="2"/>
            <a:endParaRPr lang="pt-BR" dirty="0"/>
          </a:p>
          <a:p>
            <a:pPr lvl="2"/>
            <a:endParaRPr lang="pt-BR" dirty="0" smtClean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88504" y="260648"/>
            <a:ext cx="8915400" cy="461665"/>
          </a:xfrm>
          <a:prstGeom prst="rect">
            <a:avLst/>
          </a:prstGeom>
          <a:solidFill>
            <a:srgbClr val="10253F">
              <a:alpha val="83137"/>
            </a:srgbClr>
          </a:solidFill>
        </p:spPr>
        <p:txBody>
          <a:bodyPr wrap="square" rtlCol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cap="all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INSTRUMENTO DE AVALIAÇÃO – Nota </a:t>
            </a:r>
            <a:r>
              <a:rPr lang="pt-BR" sz="2400" cap="all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tecnica</a:t>
            </a:r>
            <a:r>
              <a:rPr lang="pt-BR" sz="2400" cap="all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nº 08/MAIO/2015</a:t>
            </a:r>
            <a:endParaRPr lang="pt-BR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6280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8504" y="260648"/>
            <a:ext cx="8915400" cy="461665"/>
          </a:xfrm>
          <a:solidFill>
            <a:srgbClr val="10253F">
              <a:alpha val="83137"/>
            </a:srgbClr>
          </a:solidFill>
        </p:spPr>
        <p:txBody>
          <a:bodyPr wrap="square" rtlCol="0">
            <a:spAutoFit/>
          </a:bodyPr>
          <a:lstStyle/>
          <a:p>
            <a:r>
              <a:rPr lang="pt-BR" sz="2400" cap="all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INSTRUMENTO DE AVALIAÇÃO – Nota </a:t>
            </a:r>
            <a:r>
              <a:rPr lang="pt-BR" sz="2400" cap="all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tecnica</a:t>
            </a:r>
            <a:r>
              <a:rPr lang="pt-BR" sz="2400" cap="all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nº 08/MAIO/2015</a:t>
            </a:r>
            <a:endParaRPr lang="pt-BR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ea typeface="+mn-ea"/>
              <a:cs typeface="+mn-cs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5300" y="1196753"/>
            <a:ext cx="8915400" cy="4929412"/>
          </a:xfrm>
        </p:spPr>
        <p:txBody>
          <a:bodyPr/>
          <a:lstStyle/>
          <a:p>
            <a:pPr marL="457200" lvl="1" indent="0">
              <a:buNone/>
            </a:pPr>
            <a:r>
              <a:rPr lang="pt-BR" sz="2400" u="sng" cap="small" dirty="0" smtClean="0"/>
              <a:t>Indicador 2.10 - </a:t>
            </a:r>
            <a:r>
              <a:rPr lang="pt-BR" sz="2400" u="sng" dirty="0" smtClean="0"/>
              <a:t>Experiência no exercício da Docência na Educação Básica</a:t>
            </a:r>
            <a:r>
              <a:rPr lang="pt-BR" sz="2400" u="sng" cap="small" dirty="0" smtClean="0"/>
              <a:t>: </a:t>
            </a:r>
            <a:r>
              <a:rPr lang="pt-BR" sz="2400" dirty="0" smtClean="0"/>
              <a:t>considerar licenciaturas e </a:t>
            </a:r>
            <a:r>
              <a:rPr lang="pt-BR" sz="2400" dirty="0" err="1" smtClean="0"/>
              <a:t>CSTs</a:t>
            </a:r>
            <a:r>
              <a:rPr lang="pt-BR" sz="2400" dirty="0" smtClean="0"/>
              <a:t>.</a:t>
            </a:r>
          </a:p>
          <a:p>
            <a:pPr marL="457200" lvl="1" indent="0">
              <a:buNone/>
            </a:pPr>
            <a:r>
              <a:rPr lang="pt-BR" sz="1800" dirty="0"/>
              <a:t>De acordo com o Documento Orientador acerca das especificidades do instrumento de avaliação de cursos de graduação para a rede federal de educação profissional e tecnológica, os cursos técnicos integrados contemplam o ensino médio com uma única certificação e, portanto, a experiência dos docentes nesses cursos deve ser considerada</a:t>
            </a:r>
            <a:endParaRPr lang="pt-BR" sz="1800" dirty="0" smtClean="0"/>
          </a:p>
          <a:p>
            <a:pPr marL="457200" lvl="1" indent="0">
              <a:buNone/>
            </a:pPr>
            <a:r>
              <a:rPr lang="pt-BR" sz="2400" dirty="0" smtClean="0"/>
              <a:t>Novo Indicador: 2.19 – Responsabilidade docente pela supervisão da assistência odontológica</a:t>
            </a:r>
          </a:p>
          <a:p>
            <a:pPr marL="457200" lvl="1" indent="0">
              <a:buNone/>
            </a:pPr>
            <a:r>
              <a:rPr lang="pt-BR" sz="2400" dirty="0" smtClean="0"/>
              <a:t>Indicador 2.20 - Núcleo </a:t>
            </a:r>
            <a:r>
              <a:rPr lang="pt-BR" sz="2400" dirty="0"/>
              <a:t>de apoio pedagógico e experiência </a:t>
            </a:r>
            <a:r>
              <a:rPr lang="pt-BR" sz="2400" dirty="0" smtClean="0"/>
              <a:t>docente, </a:t>
            </a:r>
            <a:r>
              <a:rPr lang="pt-BR" sz="2400" dirty="0"/>
              <a:t>foi alterada para melhor adequação do indicador ao processo de avaliação e para torná-lo mais abrangente, contemplando todos os cursos da área da saúde, inclusive o curso de Medicina</a:t>
            </a:r>
          </a:p>
          <a:p>
            <a:pPr marL="457200" lvl="1" indent="0">
              <a:buNone/>
            </a:pPr>
            <a:endParaRPr lang="pt-BR" sz="1400" u="sng" cap="small" dirty="0"/>
          </a:p>
          <a:p>
            <a:pPr lvl="2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362145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8504" y="260648"/>
            <a:ext cx="8915400" cy="461665"/>
          </a:xfrm>
          <a:solidFill>
            <a:srgbClr val="10253F">
              <a:alpha val="83137"/>
            </a:srgbClr>
          </a:solidFill>
        </p:spPr>
        <p:txBody>
          <a:bodyPr wrap="square" rtlCol="0">
            <a:spAutoFit/>
          </a:bodyPr>
          <a:lstStyle/>
          <a:p>
            <a:r>
              <a:rPr lang="pt-BR" sz="2400" cap="all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INSTRUMENTO DE AVALIAÇÃO – Nota </a:t>
            </a:r>
            <a:r>
              <a:rPr lang="pt-BR" sz="2400" cap="all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tecnica</a:t>
            </a:r>
            <a:r>
              <a:rPr lang="pt-BR" sz="2400" cap="all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nº 08/MAIO/2015</a:t>
            </a:r>
            <a:endParaRPr lang="pt-BR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ea typeface="+mn-ea"/>
              <a:cs typeface="+mn-cs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4488" y="908720"/>
            <a:ext cx="9289032" cy="5184576"/>
          </a:xfrm>
        </p:spPr>
        <p:txBody>
          <a:bodyPr/>
          <a:lstStyle/>
          <a:p>
            <a:pPr marL="457200" lvl="1" indent="0">
              <a:buNone/>
            </a:pPr>
            <a:endParaRPr lang="pt-BR" sz="1050" b="1" cap="small" dirty="0" smtClean="0"/>
          </a:p>
          <a:p>
            <a:pPr marL="457200" lvl="1" indent="0">
              <a:buNone/>
            </a:pPr>
            <a:r>
              <a:rPr lang="pt-BR" b="1" cap="small" dirty="0" smtClean="0"/>
              <a:t>Laboratórios Didáticos Especializados:</a:t>
            </a:r>
          </a:p>
          <a:p>
            <a:pPr lvl="2"/>
            <a:r>
              <a:rPr lang="pt-BR" dirty="0" smtClean="0"/>
              <a:t>3.9 (Quantidade), 3.10 (Qualidade), 3.11 (Serviços</a:t>
            </a:r>
            <a:r>
              <a:rPr lang="pt-BR" dirty="0"/>
              <a:t>): </a:t>
            </a:r>
            <a:endParaRPr lang="pt-BR" dirty="0" smtClean="0"/>
          </a:p>
          <a:p>
            <a:pPr marL="914400" lvl="2" indent="0">
              <a:buNone/>
            </a:pPr>
            <a:r>
              <a:rPr lang="pt-BR" sz="1800" dirty="0" smtClean="0"/>
              <a:t>Além </a:t>
            </a:r>
            <a:r>
              <a:rPr lang="pt-BR" sz="1800" dirty="0"/>
              <a:t>da obrigatoriedade da Brinquedoteca para a Pedagogia, foi inserida a obrigatoriedade da Farmácia Universitária para os cursos de Farmácia, a obrigatoriedade do Hospital Veterinário e da Fazenda Escola para os cursos de Medicina Veterinária e a obrigatoriedade da Fazenda Escola para os cursos de Agronomia e Zootecnia, atendendo às </a:t>
            </a:r>
            <a:r>
              <a:rPr lang="pt-BR" sz="1800" dirty="0" smtClean="0"/>
              <a:t>legislações e normativas para funcionamento destes </a:t>
            </a:r>
            <a:r>
              <a:rPr lang="pt-BR" sz="1800" dirty="0"/>
              <a:t>cursos de graduação.</a:t>
            </a:r>
            <a:endParaRPr lang="pt-BR" sz="1800" dirty="0" smtClean="0"/>
          </a:p>
          <a:p>
            <a:pPr marL="457200" lvl="1" indent="0">
              <a:buNone/>
            </a:pPr>
            <a:r>
              <a:rPr lang="pt-BR" sz="2400" b="1" u="sng" dirty="0" smtClean="0"/>
              <a:t>Novo indicador: </a:t>
            </a:r>
            <a:r>
              <a:rPr lang="pt-BR" sz="2400" dirty="0" smtClean="0"/>
              <a:t>3.22 – Comitê de Ética na Utilização de Animais (CEUA)</a:t>
            </a:r>
            <a:r>
              <a:rPr lang="pt-BR" sz="1800" dirty="0" smtClean="0"/>
              <a:t> </a:t>
            </a:r>
            <a:r>
              <a:rPr lang="pt-BR" sz="1800" dirty="0"/>
              <a:t>obrigatório para todos os cursos que contemplem no PPC a utilização de animais em suas </a:t>
            </a:r>
            <a:r>
              <a:rPr lang="pt-BR" sz="1800" dirty="0" smtClean="0"/>
              <a:t>pesquisas</a:t>
            </a:r>
            <a:endParaRPr lang="pt-BR" sz="1800" u="sng" dirty="0" smtClean="0"/>
          </a:p>
        </p:txBody>
      </p:sp>
    </p:spTree>
    <p:extLst>
      <p:ext uri="{BB962C8B-B14F-4D97-AF65-F5344CB8AC3E}">
        <p14:creationId xmlns:p14="http://schemas.microsoft.com/office/powerpoint/2010/main" val="1829348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8504" y="260648"/>
            <a:ext cx="8915400" cy="461665"/>
          </a:xfrm>
          <a:solidFill>
            <a:srgbClr val="10253F">
              <a:alpha val="83137"/>
            </a:srgbClr>
          </a:solidFill>
        </p:spPr>
        <p:txBody>
          <a:bodyPr wrap="square" rtlCol="0">
            <a:spAutoFit/>
          </a:bodyPr>
          <a:lstStyle/>
          <a:p>
            <a:r>
              <a:rPr lang="pt-BR" sz="2400" cap="all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INSTRUMENTO DE AVALIAÇÃO – Nota </a:t>
            </a:r>
            <a:r>
              <a:rPr lang="pt-BR" sz="2400" cap="all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tecnica</a:t>
            </a:r>
            <a:r>
              <a:rPr lang="pt-BR" sz="2400" cap="all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nº 08/MAIO/2015</a:t>
            </a:r>
            <a:endParaRPr lang="pt-BR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ea typeface="+mn-ea"/>
              <a:cs typeface="+mn-cs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4488" y="1340768"/>
            <a:ext cx="9289032" cy="4752528"/>
          </a:xfrm>
        </p:spPr>
        <p:txBody>
          <a:bodyPr/>
          <a:lstStyle/>
          <a:p>
            <a:pPr marL="811213" lvl="2" indent="-274638"/>
            <a:r>
              <a:rPr lang="pt-BR" dirty="0" smtClean="0"/>
              <a:t>3.13 </a:t>
            </a:r>
            <a:r>
              <a:rPr lang="pt-BR" dirty="0"/>
              <a:t>(Núcleo de Práticas Jurídicas: atividades básicas</a:t>
            </a:r>
            <a:r>
              <a:rPr lang="pt-BR" dirty="0" smtClean="0"/>
              <a:t>), 3.14 </a:t>
            </a:r>
            <a:r>
              <a:rPr lang="pt-BR" dirty="0"/>
              <a:t>(Núcleo de Práticas Jurídicas: atividades de </a:t>
            </a:r>
            <a:r>
              <a:rPr lang="pt-BR" dirty="0" smtClean="0"/>
              <a:t>arbitragem negociação </a:t>
            </a:r>
            <a:r>
              <a:rPr lang="pt-BR" dirty="0"/>
              <a:t>e mediação</a:t>
            </a:r>
            <a:r>
              <a:rPr lang="pt-BR" dirty="0" smtClean="0"/>
              <a:t>): </a:t>
            </a:r>
            <a:r>
              <a:rPr lang="pt-BR" sz="2000" dirty="0"/>
              <a:t>alterado, excluindo-se “(presencial e a distância)”, já que este é um instrumento matricial que contempla as duas </a:t>
            </a:r>
            <a:r>
              <a:rPr lang="pt-BR" sz="2000" dirty="0" smtClean="0"/>
              <a:t>modalidades</a:t>
            </a:r>
          </a:p>
          <a:p>
            <a:pPr marL="811213" lvl="2" indent="-274638"/>
            <a:endParaRPr lang="pt-BR" sz="1000" dirty="0" smtClean="0"/>
          </a:p>
          <a:p>
            <a:pPr marL="811213" lvl="2" indent="-274638"/>
            <a:r>
              <a:rPr lang="pt-BR" dirty="0"/>
              <a:t>3.15 Unidades hospitalares e complexo assistencial conveniados: </a:t>
            </a:r>
            <a:r>
              <a:rPr lang="pt-BR" sz="2000" dirty="0"/>
              <a:t>alterado de modo a torná-lo mais abrangente, contemplando todos os cursos da área da saúde, inclusive o curso de </a:t>
            </a:r>
            <a:r>
              <a:rPr lang="pt-BR" sz="2000" dirty="0" smtClean="0"/>
              <a:t>Medicina</a:t>
            </a:r>
          </a:p>
          <a:p>
            <a:pPr marL="811213" lvl="2" indent="-274638"/>
            <a:endParaRPr lang="pt-BR" sz="1000" dirty="0" smtClean="0"/>
          </a:p>
          <a:p>
            <a:pPr marL="811213" lvl="2" indent="-274638"/>
            <a:r>
              <a:rPr lang="pt-BR" dirty="0" smtClean="0"/>
              <a:t>3.16 (Sistema </a:t>
            </a:r>
            <a:r>
              <a:rPr lang="pt-BR" dirty="0"/>
              <a:t>de referência e </a:t>
            </a:r>
            <a:r>
              <a:rPr lang="pt-BR" dirty="0" err="1" smtClean="0"/>
              <a:t>contrarreferência</a:t>
            </a:r>
            <a:r>
              <a:rPr lang="pt-BR" dirty="0"/>
              <a:t>)</a:t>
            </a:r>
            <a:r>
              <a:rPr lang="pt-BR" dirty="0" smtClean="0"/>
              <a:t>, 3.17 (Biotérios), 3.18 (Laboratórios </a:t>
            </a:r>
            <a:r>
              <a:rPr lang="pt-BR" dirty="0"/>
              <a:t>de ensino para a área da </a:t>
            </a:r>
            <a:r>
              <a:rPr lang="pt-BR" dirty="0" smtClean="0"/>
              <a:t>saúde), 3.19 (Laboratórios </a:t>
            </a:r>
            <a:r>
              <a:rPr lang="pt-BR" dirty="0"/>
              <a:t>de </a:t>
            </a:r>
            <a:r>
              <a:rPr lang="pt-BR" dirty="0" smtClean="0"/>
              <a:t>habilidades), 3.20 (Protocolos </a:t>
            </a:r>
            <a:r>
              <a:rPr lang="pt-BR" dirty="0"/>
              <a:t>de </a:t>
            </a:r>
            <a:r>
              <a:rPr lang="pt-BR" dirty="0" smtClean="0"/>
              <a:t>experimentos): </a:t>
            </a:r>
            <a:r>
              <a:rPr lang="pt-BR" sz="2000" dirty="0" smtClean="0"/>
              <a:t>alterados  para torná-los </a:t>
            </a:r>
            <a:r>
              <a:rPr lang="pt-BR" sz="2000" dirty="0"/>
              <a:t>mais </a:t>
            </a:r>
            <a:r>
              <a:rPr lang="pt-BR" sz="2000" dirty="0" smtClean="0"/>
              <a:t>claros </a:t>
            </a:r>
            <a:r>
              <a:rPr lang="pt-BR" sz="2000" dirty="0"/>
              <a:t>e </a:t>
            </a:r>
            <a:r>
              <a:rPr lang="pt-BR" sz="2000" dirty="0" smtClean="0"/>
              <a:t>coerentes </a:t>
            </a:r>
            <a:r>
              <a:rPr lang="pt-BR" sz="2000" dirty="0"/>
              <a:t>com o indicador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901702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vre 1"/>
          <p:cNvSpPr/>
          <p:nvPr/>
        </p:nvSpPr>
        <p:spPr>
          <a:xfrm>
            <a:off x="369756" y="476250"/>
            <a:ext cx="8915400" cy="6477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90000" tIns="46800" rIns="90000" bIns="46800" compatLnSpc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latin typeface="Calibri" pitchFamily="34"/>
                <a:ea typeface="Arial" pitchFamily="2"/>
                <a:cs typeface="Arial" pitchFamily="2"/>
              </a:rPr>
              <a:t>Ciclos Avaliativos do Enade</a:t>
            </a:r>
          </a:p>
        </p:txBody>
      </p:sp>
      <p:sp>
        <p:nvSpPr>
          <p:cNvPr id="3" name="Forma livre 2"/>
          <p:cNvSpPr/>
          <p:nvPr/>
        </p:nvSpPr>
        <p:spPr>
          <a:xfrm>
            <a:off x="350837" y="1989138"/>
            <a:ext cx="8915400" cy="439261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90000" tIns="46800" rIns="90000" bIns="46800" compatLnSpc="0"/>
          <a:lstStyle/>
          <a:p>
            <a:pPr fontAlgn="auto">
              <a:spcBef>
                <a:spcPts val="697"/>
              </a:spcBef>
              <a:spcAft>
                <a:spcPts val="0"/>
              </a:spcAft>
              <a:buClr>
                <a:srgbClr val="000066"/>
              </a:buClr>
              <a:buSzPct val="100000"/>
              <a:buFont typeface="Arial" pitchFamily="34"/>
              <a:buChar char="•"/>
              <a:defRPr/>
            </a:pPr>
            <a:endParaRPr lang="pt-BR" sz="2400" dirty="0">
              <a:latin typeface="Calibri" pitchFamily="34"/>
              <a:ea typeface="Arial" pitchFamily="2"/>
              <a:cs typeface="Arial" pitchFamily="2"/>
            </a:endParaRPr>
          </a:p>
        </p:txBody>
      </p:sp>
      <p:sp>
        <p:nvSpPr>
          <p:cNvPr id="5" name="Forma livre 4"/>
          <p:cNvSpPr/>
          <p:nvPr/>
        </p:nvSpPr>
        <p:spPr>
          <a:xfrm>
            <a:off x="484981" y="1341438"/>
            <a:ext cx="8915400" cy="53276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90000" tIns="46800" rIns="90000" bIns="46800" compatLnSpc="0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i="1" dirty="0">
                <a:latin typeface="Calibri" pitchFamily="34"/>
                <a:ea typeface="Arial" pitchFamily="2"/>
                <a:cs typeface="Arial" pitchFamily="2"/>
              </a:rPr>
              <a:t>Portaria 40/2007- republicada em dezembro de 2010</a:t>
            </a:r>
            <a:r>
              <a:rPr lang="pt-BR" sz="2400" b="1" dirty="0">
                <a:latin typeface="Calibri" pitchFamily="34"/>
                <a:ea typeface="Arial" pitchFamily="2"/>
                <a:cs typeface="Arial" pitchFamily="2"/>
              </a:rPr>
              <a:t>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b="1" dirty="0">
              <a:latin typeface="Calibri" pitchFamily="34"/>
              <a:ea typeface="Arial" pitchFamily="2"/>
              <a:cs typeface="Arial" pitchFamily="2"/>
            </a:endParaRPr>
          </a:p>
          <a:p>
            <a:pPr lvl="1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900" b="1" dirty="0">
                <a:latin typeface="Calibri" pitchFamily="34"/>
                <a:ea typeface="Arial" pitchFamily="2"/>
                <a:cs typeface="Arial" pitchFamily="2"/>
              </a:rPr>
              <a:t>Áreas:</a:t>
            </a:r>
          </a:p>
          <a:p>
            <a:pPr lvl="2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900" b="1" dirty="0">
                <a:latin typeface="Calibri" pitchFamily="34"/>
                <a:ea typeface="Arial" pitchFamily="2"/>
                <a:cs typeface="Arial" pitchFamily="2"/>
              </a:rPr>
              <a:t>Ano I - Saúde, Ciências Agrárias e áreas afins.</a:t>
            </a:r>
          </a:p>
          <a:p>
            <a:pPr lvl="2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900" b="1" dirty="0">
                <a:latin typeface="Calibri" pitchFamily="34"/>
                <a:ea typeface="Arial" pitchFamily="2"/>
                <a:cs typeface="Arial" pitchFamily="2"/>
              </a:rPr>
              <a:t>Ano II </a:t>
            </a:r>
            <a:r>
              <a:rPr lang="pt-BR" sz="1900" b="1" dirty="0" smtClean="0">
                <a:latin typeface="Calibri" pitchFamily="34"/>
                <a:ea typeface="Arial" pitchFamily="2"/>
                <a:cs typeface="Arial" pitchFamily="2"/>
              </a:rPr>
              <a:t>- </a:t>
            </a:r>
            <a:r>
              <a:rPr lang="pt-BR" sz="1900" b="1" dirty="0">
                <a:latin typeface="Calibri" pitchFamily="34"/>
                <a:ea typeface="Arial" pitchFamily="2"/>
                <a:cs typeface="Arial" pitchFamily="2"/>
              </a:rPr>
              <a:t>Ciências Exatas, Licenciaturas e áreas afins.</a:t>
            </a:r>
          </a:p>
          <a:p>
            <a:pPr lvl="2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/>
                <a:ea typeface="Arial" pitchFamily="2"/>
                <a:cs typeface="Arial" pitchFamily="2"/>
              </a:rPr>
              <a:t>Ano III - (2006/2009/2012/</a:t>
            </a:r>
            <a:r>
              <a:rPr lang="pt-BR" sz="1900" b="1" dirty="0">
                <a:solidFill>
                  <a:srgbClr val="FF0000"/>
                </a:solidFill>
                <a:latin typeface="Calibri" pitchFamily="34"/>
                <a:ea typeface="Arial" pitchFamily="2"/>
                <a:cs typeface="Arial" pitchFamily="2"/>
              </a:rPr>
              <a:t>2015</a:t>
            </a:r>
            <a:r>
              <a:rPr lang="pt-BR" sz="1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/>
                <a:ea typeface="Arial" pitchFamily="2"/>
                <a:cs typeface="Arial" pitchFamily="2"/>
              </a:rPr>
              <a:t>) </a:t>
            </a:r>
            <a:r>
              <a:rPr lang="pt-BR" sz="1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/>
                <a:ea typeface="Arial" pitchFamily="2"/>
                <a:cs typeface="Arial" pitchFamily="2"/>
              </a:rPr>
              <a:t>Ciências </a:t>
            </a:r>
            <a:r>
              <a:rPr lang="pt-BR" sz="1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/>
                <a:ea typeface="Arial" pitchFamily="2"/>
                <a:cs typeface="Arial" pitchFamily="2"/>
              </a:rPr>
              <a:t>Sociais Aplicadas, Ciências Humanas e áreas afins.</a:t>
            </a:r>
          </a:p>
          <a:p>
            <a:pPr lvl="2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900" b="1" dirty="0">
              <a:latin typeface="Calibri" pitchFamily="34"/>
              <a:ea typeface="Arial" pitchFamily="2"/>
              <a:cs typeface="Arial" pitchFamily="2"/>
            </a:endParaRPr>
          </a:p>
          <a:p>
            <a:pPr lvl="1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900" b="1" dirty="0">
                <a:latin typeface="Calibri" pitchFamily="34"/>
                <a:ea typeface="Arial" pitchFamily="2"/>
                <a:cs typeface="Arial" pitchFamily="2"/>
              </a:rPr>
              <a:t>Eixos Tecnológicos:</a:t>
            </a:r>
          </a:p>
          <a:p>
            <a:pPr lvl="1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900" b="1" dirty="0">
                <a:latin typeface="Calibri" pitchFamily="34"/>
                <a:ea typeface="Arial" pitchFamily="2"/>
                <a:cs typeface="Arial" pitchFamily="2"/>
              </a:rPr>
              <a:t>	Ano I - Ambiente e Saúde, Produção Alimentícia, Recursos Naturais, 	Militar e Segurança.</a:t>
            </a:r>
          </a:p>
          <a:p>
            <a:pPr lvl="1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900" b="1" dirty="0">
                <a:latin typeface="Calibri" pitchFamily="34"/>
                <a:ea typeface="Arial" pitchFamily="2"/>
                <a:cs typeface="Arial" pitchFamily="2"/>
              </a:rPr>
              <a:t>	Ano II </a:t>
            </a:r>
            <a:r>
              <a:rPr lang="pt-BR" sz="1900" b="1" dirty="0" smtClean="0">
                <a:latin typeface="Calibri" pitchFamily="34"/>
                <a:ea typeface="Arial" pitchFamily="2"/>
                <a:cs typeface="Arial" pitchFamily="2"/>
              </a:rPr>
              <a:t>- </a:t>
            </a:r>
            <a:r>
              <a:rPr lang="pt-BR" sz="1900" b="1" dirty="0">
                <a:latin typeface="Calibri" pitchFamily="34"/>
                <a:ea typeface="Arial" pitchFamily="2"/>
                <a:cs typeface="Arial" pitchFamily="2"/>
              </a:rPr>
              <a:t>Controle e Processos Industriais, 	Informação e Comunicação, Infraestrutura, Produção Industrial.</a:t>
            </a:r>
          </a:p>
          <a:p>
            <a:pPr lvl="1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900" b="1" dirty="0">
                <a:latin typeface="Calibri" pitchFamily="34"/>
                <a:ea typeface="Arial" pitchFamily="2"/>
                <a:cs typeface="Arial" pitchFamily="2"/>
              </a:rPr>
              <a:t>	</a:t>
            </a:r>
            <a:r>
              <a:rPr lang="pt-BR" sz="1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/>
                <a:ea typeface="Arial" pitchFamily="2"/>
                <a:cs typeface="Arial" pitchFamily="2"/>
              </a:rPr>
              <a:t>Ano </a:t>
            </a:r>
            <a:r>
              <a:rPr lang="pt-BR" sz="1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/>
                <a:ea typeface="Arial" pitchFamily="2"/>
                <a:cs typeface="Arial" pitchFamily="2"/>
              </a:rPr>
              <a:t>III </a:t>
            </a:r>
            <a:r>
              <a:rPr lang="pt-BR" sz="1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/>
                <a:ea typeface="Arial" pitchFamily="2"/>
                <a:cs typeface="Arial" pitchFamily="2"/>
              </a:rPr>
              <a:t>(</a:t>
            </a:r>
            <a:r>
              <a:rPr lang="pt-BR" sz="1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/>
                <a:ea typeface="Arial" pitchFamily="2"/>
                <a:cs typeface="Arial" pitchFamily="2"/>
              </a:rPr>
              <a:t>2006/2009/2012/</a:t>
            </a:r>
            <a:r>
              <a:rPr lang="pt-BR" sz="1900" b="1" dirty="0" smtClean="0">
                <a:solidFill>
                  <a:srgbClr val="FF0000"/>
                </a:solidFill>
                <a:latin typeface="Calibri" pitchFamily="34"/>
                <a:ea typeface="Arial" pitchFamily="2"/>
                <a:cs typeface="Arial" pitchFamily="2"/>
              </a:rPr>
              <a:t>2015</a:t>
            </a:r>
            <a:r>
              <a:rPr lang="pt-BR" sz="1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/>
                <a:ea typeface="Arial" pitchFamily="2"/>
                <a:cs typeface="Arial" pitchFamily="2"/>
              </a:rPr>
              <a:t>) </a:t>
            </a:r>
            <a:r>
              <a:rPr lang="pt-BR" sz="1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/>
                <a:ea typeface="Arial" pitchFamily="2"/>
                <a:cs typeface="Arial" pitchFamily="2"/>
              </a:rPr>
              <a:t>- Gestão e Negócios, Apoio Escolar, Hospitalidade e Lazer, 	Produção Cultural e Design.</a:t>
            </a:r>
          </a:p>
        </p:txBody>
      </p:sp>
    </p:spTree>
    <p:extLst>
      <p:ext uri="{BB962C8B-B14F-4D97-AF65-F5344CB8AC3E}">
        <p14:creationId xmlns:p14="http://schemas.microsoft.com/office/powerpoint/2010/main" val="4932351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915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pt-BR" dirty="0" smtClean="0">
                <a:latin typeface="+mn-lt"/>
              </a:rPr>
              <a:t>Desafios para a Avaliação</a:t>
            </a:r>
            <a:endParaRPr lang="pt-BR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309530" y="1000108"/>
            <a:ext cx="9239280" cy="507208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pt-BR" sz="2400" dirty="0" smtClean="0">
                <a:latin typeface="+mn-lt"/>
              </a:rPr>
              <a:t>Internacionalização e </a:t>
            </a:r>
            <a:r>
              <a:rPr lang="pt-BR" sz="2400" dirty="0" err="1" smtClean="0">
                <a:latin typeface="+mn-lt"/>
              </a:rPr>
              <a:t>acreditação</a:t>
            </a:r>
            <a:endParaRPr lang="pt-BR" sz="2400" dirty="0" smtClean="0">
              <a:latin typeface="+mn-lt"/>
            </a:endParaRPr>
          </a:p>
          <a:p>
            <a:r>
              <a:rPr lang="pt-BR" sz="2400" dirty="0" smtClean="0">
                <a:latin typeface="+mn-lt"/>
              </a:rPr>
              <a:t>Política de egressos</a:t>
            </a:r>
          </a:p>
          <a:p>
            <a:r>
              <a:rPr lang="pt-BR" sz="2400" dirty="0" smtClean="0">
                <a:latin typeface="+mn-lt"/>
              </a:rPr>
              <a:t>Inovação </a:t>
            </a:r>
          </a:p>
          <a:p>
            <a:r>
              <a:rPr lang="pt-BR" sz="2400" dirty="0" smtClean="0">
                <a:latin typeface="+mn-lt"/>
              </a:rPr>
              <a:t>Educação a distancia</a:t>
            </a:r>
          </a:p>
          <a:p>
            <a:r>
              <a:rPr lang="pt-BR" sz="2400" dirty="0" smtClean="0">
                <a:latin typeface="+mn-lt"/>
              </a:rPr>
              <a:t>Integração entre os instrumentos de avaliação</a:t>
            </a:r>
          </a:p>
          <a:p>
            <a:r>
              <a:rPr lang="pt-BR" sz="2400" dirty="0" smtClean="0">
                <a:latin typeface="+mn-lt"/>
              </a:rPr>
              <a:t>Fortalecimento do ciclo avaliativo</a:t>
            </a:r>
          </a:p>
          <a:p>
            <a:r>
              <a:rPr lang="pt-BR" sz="2400" dirty="0"/>
              <a:t>Aprimoramento tecnológico para aplicação do Enade</a:t>
            </a:r>
          </a:p>
          <a:p>
            <a:r>
              <a:rPr lang="pt-BR" sz="2400" dirty="0" smtClean="0">
                <a:latin typeface="+mn-lt"/>
              </a:rPr>
              <a:t>Consolidar a cultura da avaliação</a:t>
            </a:r>
          </a:p>
          <a:p>
            <a:r>
              <a:rPr lang="es-CL" sz="2400" dirty="0" smtClean="0"/>
              <a:t>Fomentar as bases de dados </a:t>
            </a:r>
            <a:r>
              <a:rPr lang="es-CL" sz="2400" dirty="0" err="1" smtClean="0"/>
              <a:t>internacionais</a:t>
            </a:r>
            <a:r>
              <a:rPr lang="es-CL" sz="2400" dirty="0" smtClean="0"/>
              <a:t>, </a:t>
            </a:r>
            <a:r>
              <a:rPr lang="es-ES" sz="2400" dirty="0" err="1" smtClean="0"/>
              <a:t>nacionais</a:t>
            </a:r>
            <a:r>
              <a:rPr lang="es-ES" sz="2400" dirty="0" smtClean="0"/>
              <a:t> e </a:t>
            </a:r>
            <a:r>
              <a:rPr lang="es-ES" sz="2400" dirty="0" err="1" smtClean="0"/>
              <a:t>institucionais</a:t>
            </a:r>
            <a:endParaRPr lang="es-ES" sz="2400" dirty="0" smtClean="0"/>
          </a:p>
          <a:p>
            <a:r>
              <a:rPr lang="es-ES" sz="2400" dirty="0" smtClean="0"/>
              <a:t>Desenvolver mecanismos de </a:t>
            </a:r>
            <a:r>
              <a:rPr lang="es-ES" sz="2400" dirty="0" err="1" smtClean="0"/>
              <a:t>garantia</a:t>
            </a:r>
            <a:r>
              <a:rPr lang="es-ES" sz="2400" dirty="0" smtClean="0"/>
              <a:t> da </a:t>
            </a:r>
            <a:r>
              <a:rPr lang="es-ES" sz="2400" dirty="0" err="1" smtClean="0"/>
              <a:t>qualidade</a:t>
            </a:r>
            <a:r>
              <a:rPr lang="es-ES" sz="2400" dirty="0" smtClean="0"/>
              <a:t> para medir o impacto real sobre a </a:t>
            </a:r>
            <a:r>
              <a:rPr lang="es-ES" sz="2400" dirty="0" err="1" smtClean="0"/>
              <a:t>qualidade</a:t>
            </a:r>
            <a:r>
              <a:rPr lang="es-ES" sz="2400" dirty="0" smtClean="0"/>
              <a:t> da </a:t>
            </a:r>
            <a:r>
              <a:rPr lang="es-ES" sz="2400" dirty="0" err="1" smtClean="0"/>
              <a:t>gestão</a:t>
            </a:r>
            <a:r>
              <a:rPr lang="es-ES" sz="2400" dirty="0" smtClean="0"/>
              <a:t>, da </a:t>
            </a:r>
            <a:r>
              <a:rPr lang="es-ES" sz="2400" dirty="0" err="1" smtClean="0"/>
              <a:t>informação</a:t>
            </a:r>
            <a:r>
              <a:rPr lang="es-ES" sz="2400" dirty="0" smtClean="0"/>
              <a:t> e da </a:t>
            </a:r>
            <a:r>
              <a:rPr lang="es-ES" sz="2400" dirty="0" err="1" smtClean="0"/>
              <a:t>formação</a:t>
            </a:r>
            <a:r>
              <a:rPr lang="es-ES" sz="2400" dirty="0" smtClean="0"/>
              <a:t> dos </a:t>
            </a:r>
            <a:r>
              <a:rPr lang="es-ES" sz="2400" dirty="0" err="1" smtClean="0"/>
              <a:t>egressos</a:t>
            </a:r>
            <a:r>
              <a:rPr lang="es-ES" sz="2400" dirty="0" smtClean="0"/>
              <a:t>.</a:t>
            </a:r>
          </a:p>
          <a:p>
            <a:endParaRPr lang="pt-BR" sz="2400" dirty="0" smtClean="0">
              <a:latin typeface="+mn-lt"/>
            </a:endParaRPr>
          </a:p>
          <a:p>
            <a:endParaRPr lang="pt-BR" sz="2400" dirty="0" smtClean="0">
              <a:latin typeface="+mn-lt"/>
            </a:endParaRPr>
          </a:p>
          <a:p>
            <a:endParaRPr lang="pt-BR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261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485900" y="4406900"/>
            <a:ext cx="8420100" cy="1362075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pt-BR" dirty="0" smtClean="0"/>
              <a:t>MUITO OBRIGADA!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4294967295"/>
          </p:nvPr>
        </p:nvSpPr>
        <p:spPr>
          <a:xfrm>
            <a:off x="1485900" y="2906713"/>
            <a:ext cx="8420100" cy="1500187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pt-BR" dirty="0" smtClean="0">
                <a:hlinkClick r:id="rId2"/>
              </a:rPr>
              <a:t>Claudia.griboski@inep.gov.br</a:t>
            </a: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Diretora de Avaliação da Educação Superior - INEP/MEC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 idx="4294967295"/>
          </p:nvPr>
        </p:nvSpPr>
        <p:spPr>
          <a:xfrm>
            <a:off x="0" y="115888"/>
            <a:ext cx="8915400" cy="1098534"/>
          </a:xfrm>
          <a:prstGeom prst="rect">
            <a:avLst/>
          </a:prstGeom>
        </p:spPr>
        <p:txBody>
          <a:bodyPr rtlCol="0">
            <a:normAutofit fontScale="90000"/>
          </a:bodyPr>
          <a:lstStyle/>
          <a:p>
            <a:pPr marL="177800" indent="-17780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2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6000" b="1" dirty="0" smtClean="0"/>
              <a:t>ENADE  - </a:t>
            </a:r>
            <a:r>
              <a:rPr lang="pt-PT" sz="6000" b="1" dirty="0" smtClean="0"/>
              <a:t>O QUE É?</a:t>
            </a:r>
            <a:r>
              <a:rPr lang="pt-PT" sz="6000" b="1" dirty="0" smtClean="0">
                <a:ea typeface="Calibri" pitchFamily="34" charset="0"/>
                <a:cs typeface="Calibri" pitchFamily="34" charset="0"/>
              </a:rPr>
              <a:t/>
            </a:r>
            <a:br>
              <a:rPr lang="pt-PT" sz="6000" b="1" dirty="0" smtClean="0">
                <a:ea typeface="Calibri" pitchFamily="34" charset="0"/>
                <a:cs typeface="Calibri" pitchFamily="34" charset="0"/>
              </a:rPr>
            </a:br>
            <a:r>
              <a:rPr lang="pt-PT" sz="2800" b="1" dirty="0" smtClean="0">
                <a:ea typeface="Calibri" pitchFamily="34" charset="0"/>
                <a:cs typeface="Calibri" pitchFamily="34" charset="0"/>
              </a:rPr>
              <a:t/>
            </a:r>
            <a:br>
              <a:rPr lang="pt-PT" sz="2800" b="1" dirty="0" smtClean="0">
                <a:ea typeface="Calibri" pitchFamily="34" charset="0"/>
                <a:cs typeface="Calibri" pitchFamily="34" charset="0"/>
              </a:rPr>
            </a:br>
            <a:r>
              <a:rPr lang="pt-BR" sz="32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2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pt-BR" sz="29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4294967295"/>
          </p:nvPr>
        </p:nvGraphicFramePr>
        <p:xfrm>
          <a:off x="1401631" y="1571626"/>
          <a:ext cx="8504369" cy="3889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193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6500" y="144463"/>
            <a:ext cx="9749500" cy="478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648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09530" y="357167"/>
            <a:ext cx="92869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/>
              <a:t>O </a:t>
            </a:r>
            <a:r>
              <a:rPr lang="pt-BR" sz="2400" b="1" dirty="0" err="1" smtClean="0"/>
              <a:t>Enade</a:t>
            </a:r>
            <a:r>
              <a:rPr lang="pt-BR" sz="2400" b="1" dirty="0" smtClean="0"/>
              <a:t> 2015 será realizado no dia 22/11/2015</a:t>
            </a:r>
            <a:r>
              <a:rPr lang="pt-BR" sz="2400" dirty="0" smtClean="0"/>
              <a:t> e é regulamentado pela </a:t>
            </a:r>
            <a:r>
              <a:rPr lang="pt-BR" sz="2400" dirty="0" smtClean="0">
                <a:hlinkClick r:id="rId2"/>
              </a:rPr>
              <a:t>Portaria nº 3, de 6 de março de 2015</a:t>
            </a:r>
            <a:r>
              <a:rPr lang="pt-BR" sz="2400" dirty="0" smtClean="0"/>
              <a:t>, que determina que sejam avaliados os estudantes dos cursos que:</a:t>
            </a:r>
          </a:p>
          <a:p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- Conferem </a:t>
            </a:r>
            <a:r>
              <a:rPr lang="pt-BR" sz="2400" b="1" dirty="0" smtClean="0"/>
              <a:t>diploma de bacharel </a:t>
            </a:r>
            <a:r>
              <a:rPr lang="pt-BR" sz="2400" dirty="0" smtClean="0"/>
              <a:t>em</a:t>
            </a:r>
          </a:p>
          <a:p>
            <a:r>
              <a:rPr lang="pt-BR" sz="2400" dirty="0" smtClean="0"/>
              <a:t> </a:t>
            </a:r>
            <a:r>
              <a:rPr lang="pt-BR" sz="2400" b="1" dirty="0" smtClean="0"/>
              <a:t>Administração; Administração Pública; </a:t>
            </a:r>
            <a:r>
              <a:rPr lang="pt-BR" sz="2400" dirty="0" smtClean="0"/>
              <a:t>Ciências Contábeis; Ciências Econômicas; Comunicação Social (Jornalismo); Comunicação Social (Publicidade e Propaganda); Design; Direito; Psicologia; Relações Internacionais; Secretariado Executivo; Teologia e Turismo.</a:t>
            </a:r>
          </a:p>
          <a:p>
            <a:endParaRPr lang="pt-BR" sz="2400" dirty="0" smtClean="0"/>
          </a:p>
          <a:p>
            <a:r>
              <a:rPr lang="pt-BR" sz="2400" dirty="0" smtClean="0"/>
              <a:t>- Conferem </a:t>
            </a:r>
            <a:r>
              <a:rPr lang="pt-BR" sz="2400" b="1" dirty="0" smtClean="0"/>
              <a:t>diploma de tecnólogo </a:t>
            </a:r>
            <a:r>
              <a:rPr lang="pt-BR" sz="2400" dirty="0" smtClean="0"/>
              <a:t>em </a:t>
            </a:r>
          </a:p>
          <a:p>
            <a:r>
              <a:rPr lang="pt-BR" sz="2400" dirty="0" smtClean="0"/>
              <a:t>Comércio Exterior; Design de Interiores; Design de Moda; Design Gráfico; Gastronomia; Gestão Comercial; Gestão da Qualidade; Gestão de Recursos Humanos; Gestão Financeira; Gestão Pública; Logística; Marketing e Processos Gerenciais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04065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781175" y="274638"/>
            <a:ext cx="8124825" cy="11430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Plano Nacional de Educação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482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595282" y="1071563"/>
            <a:ext cx="9310718" cy="5410200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pt-BR" sz="1800" dirty="0" smtClean="0"/>
              <a:t>Aprovado o Plano Nacional de Educação - PNE, com vigência por 10 anos, ou seja: até o dia 24 de junho 2024.</a:t>
            </a:r>
          </a:p>
          <a:p>
            <a:pPr algn="just" eaLnBrk="1" hangingPunct="1">
              <a:lnSpc>
                <a:spcPct val="80000"/>
              </a:lnSpc>
            </a:pPr>
            <a:r>
              <a:rPr lang="pt-BR" sz="1800" dirty="0" smtClean="0">
                <a:solidFill>
                  <a:srgbClr val="0070C0"/>
                </a:solidFill>
              </a:rPr>
              <a:t>São Diretrizes do PNE</a:t>
            </a:r>
            <a:r>
              <a:rPr lang="pt-BR" sz="1800" dirty="0" smtClean="0"/>
              <a:t>:</a:t>
            </a:r>
          </a:p>
          <a:p>
            <a:pPr marL="742950" lvl="1" indent="-285750" algn="just" eaLnBrk="1" hangingPunct="1">
              <a:lnSpc>
                <a:spcPct val="80000"/>
              </a:lnSpc>
            </a:pPr>
            <a:r>
              <a:rPr lang="pt-BR" sz="1800" dirty="0" smtClean="0"/>
              <a:t>erradicação do analfabetismo;</a:t>
            </a:r>
          </a:p>
          <a:p>
            <a:pPr marL="742950" lvl="1" indent="-285750" algn="just" eaLnBrk="1" hangingPunct="1">
              <a:lnSpc>
                <a:spcPct val="80000"/>
              </a:lnSpc>
            </a:pPr>
            <a:r>
              <a:rPr lang="pt-BR" sz="1800" dirty="0" smtClean="0"/>
              <a:t>universalização do atendimento escolar;</a:t>
            </a:r>
          </a:p>
          <a:p>
            <a:pPr marL="742950" lvl="1" indent="-285750" algn="just" eaLnBrk="1" hangingPunct="1">
              <a:lnSpc>
                <a:spcPct val="80000"/>
              </a:lnSpc>
            </a:pPr>
            <a:r>
              <a:rPr lang="pt-BR" sz="1800" dirty="0" smtClean="0"/>
              <a:t>superação das desigualdades educacionais, com ênfase na promoção da cidadania e na erradicação de todas as formas de discriminação;</a:t>
            </a:r>
          </a:p>
          <a:p>
            <a:pPr marL="742950" lvl="1" indent="-285750" algn="just" eaLnBrk="1" hangingPunct="1">
              <a:lnSpc>
                <a:spcPct val="80000"/>
              </a:lnSpc>
            </a:pPr>
            <a:r>
              <a:rPr lang="pt-BR" sz="1800" b="1" dirty="0" smtClean="0"/>
              <a:t>melhoria da qualidade da educação;</a:t>
            </a:r>
          </a:p>
          <a:p>
            <a:pPr marL="742950" lvl="1" indent="-285750" algn="just" eaLnBrk="1" hangingPunct="1">
              <a:lnSpc>
                <a:spcPct val="80000"/>
              </a:lnSpc>
            </a:pPr>
            <a:r>
              <a:rPr lang="pt-BR" sz="1800" dirty="0" smtClean="0"/>
              <a:t>formação para o trabalho e para a cidadania, com ênfase nos valores morais e éticos em que se fundamenta a sociedade;</a:t>
            </a:r>
          </a:p>
          <a:p>
            <a:pPr marL="742950" lvl="1" indent="-285750" algn="just" eaLnBrk="1" hangingPunct="1">
              <a:lnSpc>
                <a:spcPct val="80000"/>
              </a:lnSpc>
            </a:pPr>
            <a:r>
              <a:rPr lang="pt-BR" sz="1800" dirty="0" smtClean="0"/>
              <a:t>promoção do princípio da gestão democrática da educação pública;</a:t>
            </a:r>
          </a:p>
          <a:p>
            <a:pPr marL="742950" lvl="1" indent="-285750" algn="just" eaLnBrk="1" hangingPunct="1">
              <a:lnSpc>
                <a:spcPct val="80000"/>
              </a:lnSpc>
            </a:pPr>
            <a:r>
              <a:rPr lang="pt-BR" sz="1800" dirty="0" smtClean="0"/>
              <a:t>promoção humanística, científica, cultural e tecnológica do País;</a:t>
            </a:r>
          </a:p>
          <a:p>
            <a:pPr marL="742950" lvl="1" indent="-285750" algn="just" eaLnBrk="1" hangingPunct="1">
              <a:lnSpc>
                <a:spcPct val="80000"/>
              </a:lnSpc>
            </a:pPr>
            <a:r>
              <a:rPr lang="pt-BR" sz="1800" dirty="0" smtClean="0"/>
              <a:t>estabelecimento de meta de aplicação de recursos públicos em educação como proporção do Produto Interno Bruto - PIB, que assegure atendimento às necessidades de expansão, com padrão de qualidade e equidade;</a:t>
            </a:r>
          </a:p>
          <a:p>
            <a:pPr marL="742950" lvl="1" indent="-285750" algn="just" eaLnBrk="1" hangingPunct="1">
              <a:lnSpc>
                <a:spcPct val="80000"/>
              </a:lnSpc>
            </a:pPr>
            <a:r>
              <a:rPr lang="pt-BR" sz="1800" dirty="0" smtClean="0"/>
              <a:t>valorização dos (as) profissionais da educação;</a:t>
            </a:r>
          </a:p>
          <a:p>
            <a:pPr marL="742950" lvl="1" indent="-285750" algn="just" eaLnBrk="1" hangingPunct="1">
              <a:lnSpc>
                <a:spcPct val="80000"/>
              </a:lnSpc>
            </a:pPr>
            <a:r>
              <a:rPr lang="pt-BR" sz="1800" dirty="0" smtClean="0"/>
              <a:t>promoção dos princípios do respeito aos direitos humanos, à diversidade e à sustentabilidade socioambiental.</a:t>
            </a:r>
          </a:p>
          <a:p>
            <a:pPr eaLnBrk="1" hangingPunct="1">
              <a:lnSpc>
                <a:spcPct val="80000"/>
              </a:lnSpc>
            </a:pPr>
            <a:endParaRPr lang="pt-BR" sz="1800" dirty="0" smtClean="0"/>
          </a:p>
        </p:txBody>
      </p:sp>
    </p:spTree>
    <p:extLst>
      <p:ext uri="{BB962C8B-B14F-4D97-AF65-F5344CB8AC3E}">
        <p14:creationId xmlns:p14="http://schemas.microsoft.com/office/powerpoint/2010/main" val="163869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809596" y="0"/>
            <a:ext cx="8124825" cy="1143000"/>
          </a:xfrm>
          <a:prstGeom prst="rect">
            <a:avLst/>
          </a:prstGeo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t-B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Plano Nacional de Educação  </a:t>
            </a:r>
          </a:p>
        </p:txBody>
      </p:sp>
      <p:sp>
        <p:nvSpPr>
          <p:cNvPr id="24578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380968" y="1447800"/>
            <a:ext cx="8469312" cy="5410200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pt-BR" sz="2400" b="1" dirty="0" smtClean="0"/>
              <a:t>A cada 2 (dois) anos, ao longo do período de vigência deste PNE, o Instituto Nacional de Estudos e Pesquisas Educacionais Anísio Teixeira - INEP publicará estudos para aferir a evolução no cumprimento das metas estabelecidas, com informações organizadas por ente federado e consolidadas em âmbito nacional, tendo como referência seus estudos e pesquisas, sem prejuízo de outras fontes e informações relevantes.</a:t>
            </a:r>
          </a:p>
        </p:txBody>
      </p:sp>
    </p:spTree>
    <p:extLst>
      <p:ext uri="{BB962C8B-B14F-4D97-AF65-F5344CB8AC3E}">
        <p14:creationId xmlns:p14="http://schemas.microsoft.com/office/powerpoint/2010/main" val="207779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32520" y="0"/>
            <a:ext cx="8856984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pt-BR" sz="1400" dirty="0" smtClean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pt-BR" sz="1400" b="1" dirty="0" smtClean="0">
                <a:ea typeface="Calibri"/>
                <a:cs typeface="Times New Roman"/>
              </a:rPr>
              <a:t>PNE </a:t>
            </a:r>
            <a:r>
              <a:rPr lang="pt-BR" sz="1400" b="1" dirty="0">
                <a:ea typeface="Calibri"/>
                <a:cs typeface="Times New Roman"/>
              </a:rPr>
              <a:t>– Plano Nacional da Educação (LEI Nº 13.005, DE 25 DE JUNHO DE 2014</a:t>
            </a:r>
            <a:r>
              <a:rPr lang="pt-BR" sz="1400" b="1" dirty="0" smtClean="0">
                <a:ea typeface="Calibri"/>
                <a:cs typeface="Times New Roman"/>
              </a:rPr>
              <a:t>)</a:t>
            </a:r>
            <a:endParaRPr lang="pt-BR" sz="1400" b="1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pt-BR" sz="1400" b="1" dirty="0">
                <a:ea typeface="Calibri"/>
                <a:cs typeface="Times New Roman"/>
              </a:rPr>
              <a:t>Meta 13: elevar a qualidade da educação superior e ampliar a proporção de mestres e doutores do corpo docente em efetivo exercício no conjunto do sistema de educação superior para 75% (setenta e cinco por cento), sendo, do total, no mínimo, 35% (trinta e cinco por cento) doutores.</a:t>
            </a:r>
          </a:p>
          <a:p>
            <a:pPr>
              <a:spcAft>
                <a:spcPts val="0"/>
              </a:spcAft>
            </a:pPr>
            <a:endParaRPr lang="pt-BR" sz="1400" b="1" dirty="0" smtClean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pt-BR" sz="1400" b="1" dirty="0" smtClean="0">
                <a:ea typeface="Calibri"/>
                <a:cs typeface="Times New Roman"/>
              </a:rPr>
              <a:t>Estratégias:</a:t>
            </a:r>
            <a:endParaRPr lang="pt-BR" sz="1400" b="1" dirty="0"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pt-BR" sz="1400" dirty="0">
                <a:solidFill>
                  <a:srgbClr val="FF0000"/>
                </a:solidFill>
                <a:ea typeface="Calibri"/>
                <a:cs typeface="Times New Roman"/>
              </a:rPr>
              <a:t>13.1) aperfeiçoar o Sistema Nacional de Avaliação da Educação Superior - SINAES, de que trata a Lei no 10.861, de 14 de abril de 2004, fortalecendo as ações de avaliação, regulação e supervisão</a:t>
            </a:r>
            <a:r>
              <a:rPr lang="pt-BR" sz="1400" dirty="0" smtClean="0">
                <a:solidFill>
                  <a:srgbClr val="FF0000"/>
                </a:solidFill>
                <a:ea typeface="Calibri"/>
                <a:cs typeface="Times New Roman"/>
              </a:rPr>
              <a:t>;</a:t>
            </a:r>
          </a:p>
          <a:p>
            <a:pPr algn="just">
              <a:spcAft>
                <a:spcPts val="0"/>
              </a:spcAft>
            </a:pPr>
            <a:endParaRPr lang="pt-BR" sz="1400" dirty="0"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pt-BR" sz="1400" dirty="0">
                <a:solidFill>
                  <a:srgbClr val="FF0000"/>
                </a:solidFill>
                <a:ea typeface="Calibri"/>
                <a:cs typeface="Times New Roman"/>
              </a:rPr>
              <a:t>13.2) ampliar a cobertura do Exame Nacional de Desempenho de Estudantes - ENADE, de modo a ampliar o quantitativo de estudantes e de áreas avaliadas no que diz respeito à aprendizagem resultante da graduação</a:t>
            </a:r>
            <a:r>
              <a:rPr lang="pt-BR" sz="1400" dirty="0" smtClean="0">
                <a:solidFill>
                  <a:srgbClr val="FF0000"/>
                </a:solidFill>
                <a:ea typeface="Calibri"/>
                <a:cs typeface="Times New Roman"/>
              </a:rPr>
              <a:t>;</a:t>
            </a:r>
          </a:p>
          <a:p>
            <a:pPr algn="just">
              <a:spcAft>
                <a:spcPts val="0"/>
              </a:spcAft>
            </a:pPr>
            <a:endParaRPr lang="pt-BR" sz="1400" dirty="0"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pt-BR" sz="1400" dirty="0">
                <a:ea typeface="Calibri"/>
                <a:cs typeface="Times New Roman"/>
              </a:rPr>
              <a:t>13.3) induzir processo contínuo de autoavaliação das instituições de educação superior, fortalecendo a participação das comissões próprias de avaliação, bem como a aplicação de instrumentos de avaliação que orientem as dimensões a serem fortalecidas, destacando-se a qualificação e a dedicação do corpo docente</a:t>
            </a:r>
            <a:r>
              <a:rPr lang="pt-BR" sz="1400" dirty="0" smtClean="0">
                <a:ea typeface="Calibri"/>
                <a:cs typeface="Times New Roman"/>
              </a:rPr>
              <a:t>;</a:t>
            </a:r>
          </a:p>
          <a:p>
            <a:pPr algn="just">
              <a:spcAft>
                <a:spcPts val="0"/>
              </a:spcAft>
            </a:pPr>
            <a:endParaRPr lang="pt-BR" sz="1400" dirty="0"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pt-BR" sz="1400" dirty="0">
                <a:ea typeface="Calibri"/>
                <a:cs typeface="Times New Roman"/>
              </a:rPr>
              <a:t>13.4) promover a melhoria da qualidade dos cursos de pedagogia e licenciaturas, por meio da aplicação de instrumento próprio de avaliação aprovado pela Comissão Nacional de Avaliação da Educação Superior - CONAES, integrando-os às demandas e necessidades das redes de educação básica, de modo a permitir aos graduandos a aquisição das qualificações necessárias a conduzir o processo pedagógico de seus futuros alunos (as), combinando formação geral e específica com a prática didática, além da educação para as relações étnico-raciais, a diversidade e as necessidades das pessoas com deficiência</a:t>
            </a:r>
            <a:r>
              <a:rPr lang="pt-BR" sz="1400" dirty="0" smtClean="0">
                <a:ea typeface="Calibri"/>
                <a:cs typeface="Times New Roman"/>
              </a:rPr>
              <a:t>;</a:t>
            </a:r>
          </a:p>
          <a:p>
            <a:pPr algn="just">
              <a:spcAft>
                <a:spcPts val="0"/>
              </a:spcAft>
            </a:pPr>
            <a:endParaRPr lang="pt-BR" sz="1400" dirty="0"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pt-BR" sz="1400" dirty="0">
                <a:ea typeface="Calibri"/>
                <a:cs typeface="Times New Roman"/>
              </a:rPr>
              <a:t>13.5) elevar o padrão de qualidade das universidades, direcionando sua atividade, de modo que realizem, efetivamente, pesquisa institucionalizada, articulada a programas de pós-graduação stricto sensu;    </a:t>
            </a:r>
            <a:endParaRPr lang="pt-BR" sz="1400" dirty="0" smtClean="0"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endParaRPr lang="pt-BR" sz="1400" dirty="0"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pt-BR" sz="1400" dirty="0">
                <a:solidFill>
                  <a:srgbClr val="FF0000"/>
                </a:solidFill>
                <a:ea typeface="Calibri"/>
                <a:cs typeface="Times New Roman"/>
              </a:rPr>
              <a:t>13.6) substituir o Exame Nacional de Desempenho de Estudantes - ENADE aplicado ao final do primeiro ano do curso de graduação pelo Exame Nacional do Ensino Médio - ENEM, a fim de apurar o valor agregado dos cursos de graduação;</a:t>
            </a:r>
          </a:p>
          <a:p>
            <a:pPr>
              <a:spcAft>
                <a:spcPts val="0"/>
              </a:spcAft>
            </a:pPr>
            <a:r>
              <a:rPr lang="pt-BR" sz="1200" dirty="0"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812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2339</TotalTime>
  <Words>2824</Words>
  <Application>Microsoft Office PowerPoint</Application>
  <PresentationFormat>Papel A4 (210 x 297 mm)</PresentationFormat>
  <Paragraphs>252</Paragraphs>
  <Slides>31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Tema do Office</vt:lpstr>
      <vt:lpstr>Apresentação do PowerPoint</vt:lpstr>
      <vt:lpstr>Sistema Nacional de Avaliação da Educação Superior  - SINAES - Lei. 10861/2004</vt:lpstr>
      <vt:lpstr>Apresentação do PowerPoint</vt:lpstr>
      <vt:lpstr> ENADE  - O QUE É?   </vt:lpstr>
      <vt:lpstr>Apresentação do PowerPoint</vt:lpstr>
      <vt:lpstr>Apresentação do PowerPoint</vt:lpstr>
      <vt:lpstr>Plano Nacional de Educação</vt:lpstr>
      <vt:lpstr>Plano Nacional de Educação  </vt:lpstr>
      <vt:lpstr>Apresentação do PowerPoint</vt:lpstr>
      <vt:lpstr>Questionário do Estudante - ENADE</vt:lpstr>
      <vt:lpstr>A IES...</vt:lpstr>
      <vt:lpstr>O Curso...</vt:lpstr>
      <vt:lpstr>Os docentes ...</vt:lpstr>
      <vt:lpstr>Os docentes ...</vt:lpstr>
      <vt:lpstr>Os discentes....</vt:lpstr>
      <vt:lpstr>Perfil dos discentes</vt:lpstr>
      <vt:lpstr>Perfil dos discentes</vt:lpstr>
      <vt:lpstr>Perfil dos discentes</vt:lpstr>
      <vt:lpstr>11 ANOS DE SINAES</vt:lpstr>
      <vt:lpstr>11 ANOS DE SINAES</vt:lpstr>
      <vt:lpstr>11 ANOS DE SINAES</vt:lpstr>
      <vt:lpstr>11 ANOS DE SINAES</vt:lpstr>
      <vt:lpstr>INSTRUMENTO DE AVALIAÇÃO – Nota tecnica nº 08/MAIO/2015</vt:lpstr>
      <vt:lpstr>INSTRUMENTO DE AVALIAÇÃO – Nota tecnica nº 08/MAIO/2015</vt:lpstr>
      <vt:lpstr>Apresentação do PowerPoint</vt:lpstr>
      <vt:lpstr>Apresentação do PowerPoint</vt:lpstr>
      <vt:lpstr>INSTRUMENTO DE AVALIAÇÃO – Nota tecnica nº 08/MAIO/2015</vt:lpstr>
      <vt:lpstr>INSTRUMENTO DE AVALIAÇÃO – Nota tecnica nº 08/MAIO/2015</vt:lpstr>
      <vt:lpstr>INSTRUMENTO DE AVALIAÇÃO – Nota tecnica nº 08/MAIO/2015</vt:lpstr>
      <vt:lpstr>Desafios para a Avaliação</vt:lpstr>
      <vt:lpstr>MUITO OBRIGADA!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Marcos Alfredo Hartwich</dc:creator>
  <cp:lastModifiedBy>SAV</cp:lastModifiedBy>
  <cp:revision>100</cp:revision>
  <dcterms:created xsi:type="dcterms:W3CDTF">2013-05-10T15:05:36Z</dcterms:created>
  <dcterms:modified xsi:type="dcterms:W3CDTF">2015-09-01T13:54:46Z</dcterms:modified>
</cp:coreProperties>
</file>