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1" r:id="rId1"/>
  </p:sldMasterIdLst>
  <p:notesMasterIdLst>
    <p:notesMasterId r:id="rId43"/>
  </p:notesMasterIdLst>
  <p:sldIdLst>
    <p:sldId id="280" r:id="rId2"/>
    <p:sldId id="454" r:id="rId3"/>
    <p:sldId id="385" r:id="rId4"/>
    <p:sldId id="474" r:id="rId5"/>
    <p:sldId id="475" r:id="rId6"/>
    <p:sldId id="480" r:id="rId7"/>
    <p:sldId id="460" r:id="rId8"/>
    <p:sldId id="455" r:id="rId9"/>
    <p:sldId id="459" r:id="rId10"/>
    <p:sldId id="467" r:id="rId11"/>
    <p:sldId id="468" r:id="rId12"/>
    <p:sldId id="469" r:id="rId13"/>
    <p:sldId id="470" r:id="rId14"/>
    <p:sldId id="471" r:id="rId15"/>
    <p:sldId id="392" r:id="rId16"/>
    <p:sldId id="393" r:id="rId17"/>
    <p:sldId id="394" r:id="rId18"/>
    <p:sldId id="395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10" r:id="rId30"/>
    <p:sldId id="411" r:id="rId31"/>
    <p:sldId id="419" r:id="rId32"/>
    <p:sldId id="420" r:id="rId33"/>
    <p:sldId id="421" r:id="rId34"/>
    <p:sldId id="452" r:id="rId35"/>
    <p:sldId id="453" r:id="rId36"/>
    <p:sldId id="481" r:id="rId37"/>
    <p:sldId id="436" r:id="rId38"/>
    <p:sldId id="438" r:id="rId39"/>
    <p:sldId id="476" r:id="rId40"/>
    <p:sldId id="477" r:id="rId41"/>
    <p:sldId id="479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8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48DBE-7534-487B-92A2-0F70E6C43BBD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03AD4-AB5A-4F34-9583-30F0B8223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64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3AD4-AB5A-4F34-9583-30F0B8223DE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3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fld id="{F368E79A-C96F-466C-9EBB-833786E3279B}" type="datetimeFigureOut">
              <a:rPr lang="pt-BR" smtClean="0"/>
              <a:pPr/>
              <a:t>01/09/2015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68E79A-C96F-466C-9EBB-833786E3279B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EDB975-78DE-41FE-9BE8-516B0B52146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80" y="5875290"/>
            <a:ext cx="5400600" cy="98296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Prof. Flávio Bortolozzi</a:t>
            </a:r>
          </a:p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flavio.bortolozzi.53@unicesumar.org.br</a:t>
            </a:r>
            <a:endParaRPr lang="pt-BR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7554" y="4079294"/>
            <a:ext cx="80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Iniciação Cientifica, grupos de pesquisa e as relações entre a graduação e a </a:t>
            </a: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aixaDeTexto 5"/>
          <p:cNvSpPr txBox="1">
            <a:spLocks noChangeArrowheads="1"/>
          </p:cNvSpPr>
          <p:nvPr/>
        </p:nvSpPr>
        <p:spPr bwMode="auto">
          <a:xfrm>
            <a:off x="765048" y="1628800"/>
            <a:ext cx="7848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Arial Narrow" panose="020B0606020202030204" pitchFamily="34" charset="0"/>
              </a:rPr>
              <a:t>A sistematização da </a:t>
            </a:r>
            <a:r>
              <a:rPr lang="pt-BR" sz="3200" b="1" dirty="0" smtClean="0">
                <a:latin typeface="Arial Narrow" panose="020B0606020202030204" pitchFamily="34" charset="0"/>
              </a:rPr>
              <a:t>pesquisa</a:t>
            </a:r>
          </a:p>
          <a:p>
            <a:pPr>
              <a:defRPr/>
            </a:pPr>
            <a:endParaRPr lang="pt-BR" sz="2800" b="1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400" b="1" u="sng" dirty="0" smtClean="0">
                <a:latin typeface="Arial Narrow" panose="020B0606020202030204" pitchFamily="34" charset="0"/>
              </a:rPr>
              <a:t>Linha </a:t>
            </a:r>
            <a:r>
              <a:rPr lang="pt-BR" sz="2400" b="1" u="sng" dirty="0">
                <a:latin typeface="Arial Narrow" panose="020B0606020202030204" pitchFamily="34" charset="0"/>
              </a:rPr>
              <a:t>de pesquisa</a:t>
            </a:r>
            <a:r>
              <a:rPr lang="pt-BR" sz="2400" b="1" dirty="0">
                <a:latin typeface="Arial Narrow" panose="020B0606020202030204" pitchFamily="34" charset="0"/>
              </a:rPr>
              <a:t>:</a:t>
            </a:r>
            <a:r>
              <a:rPr lang="pt-BR" sz="2400" dirty="0">
                <a:latin typeface="Arial Narrow" panose="020B0606020202030204" pitchFamily="34" charset="0"/>
              </a:rPr>
              <a:t> caracteriza-se por circunscrever </a:t>
            </a:r>
            <a:r>
              <a:rPr lang="pt-BR" sz="2400" b="1" dirty="0">
                <a:latin typeface="Arial Narrow" panose="020B0606020202030204" pitchFamily="34" charset="0"/>
              </a:rPr>
              <a:t>um foco específico de uma área do conhecimento</a:t>
            </a:r>
            <a:r>
              <a:rPr lang="pt-BR" sz="2400" dirty="0">
                <a:latin typeface="Arial Narrow" panose="020B0606020202030204" pitchFamily="34" charset="0"/>
              </a:rPr>
              <a:t>, que aglutina estudos científicos ou tecnológicos a serem desenvolvidos por meio de projetos de pesquisa.</a:t>
            </a:r>
            <a:endParaRPr lang="pt-BR" sz="2400" b="1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pt-BR" sz="24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400" b="1" u="sng" dirty="0">
                <a:latin typeface="Arial Narrow" panose="020B0606020202030204" pitchFamily="34" charset="0"/>
              </a:rPr>
              <a:t>Grupo de pesquisa</a:t>
            </a:r>
            <a:r>
              <a:rPr lang="pt-BR" sz="2400" b="1" dirty="0">
                <a:latin typeface="Arial Narrow" panose="020B0606020202030204" pitchFamily="34" charset="0"/>
              </a:rPr>
              <a:t>:</a:t>
            </a:r>
            <a:r>
              <a:rPr lang="pt-BR" sz="2400" dirty="0">
                <a:latin typeface="Arial Narrow" panose="020B0606020202030204" pitchFamily="34" charset="0"/>
              </a:rPr>
              <a:t> é a denominação atribuída </a:t>
            </a:r>
            <a:r>
              <a:rPr lang="pt-BR" sz="2400" b="1" dirty="0">
                <a:latin typeface="Arial Narrow" panose="020B0606020202030204" pitchFamily="34" charset="0"/>
              </a:rPr>
              <a:t>ao grupo que se organiza em torno de uma ou mais linhas de pesquisa de uma área do conhecimento</a:t>
            </a:r>
            <a:r>
              <a:rPr lang="pt-BR" sz="2400" dirty="0">
                <a:latin typeface="Arial Narrow" panose="020B0606020202030204" pitchFamily="34" charset="0"/>
              </a:rPr>
              <a:t>, com o objetivo de desenvolver pesquisa científica</a:t>
            </a:r>
            <a:r>
              <a:rPr lang="pt-BR" sz="2400" dirty="0" smtClean="0">
                <a:latin typeface="Arial Narrow" panose="020B0606020202030204" pitchFamily="34" charset="0"/>
              </a:rPr>
              <a:t>.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Institucional</a:t>
            </a:r>
            <a:endParaRPr lang="pt-BR" sz="4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aixaDeTexto 5"/>
          <p:cNvSpPr txBox="1">
            <a:spLocks noChangeArrowheads="1"/>
          </p:cNvSpPr>
          <p:nvPr/>
        </p:nvSpPr>
        <p:spPr bwMode="auto">
          <a:xfrm>
            <a:off x="676073" y="1916832"/>
            <a:ext cx="806489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Arial Narrow" panose="020B0606020202030204" pitchFamily="34" charset="0"/>
              </a:rPr>
              <a:t>A sistematização da pesquisa</a:t>
            </a:r>
          </a:p>
          <a:p>
            <a:pPr>
              <a:defRPr/>
            </a:pPr>
            <a:endParaRPr lang="pt-BR" sz="2800" b="1" i="1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400" b="1" u="sng" dirty="0" smtClean="0">
                <a:latin typeface="Arial Narrow" panose="020B0606020202030204" pitchFamily="34" charset="0"/>
              </a:rPr>
              <a:t>Projeto </a:t>
            </a:r>
            <a:r>
              <a:rPr lang="pt-BR" sz="2400" b="1" u="sng" dirty="0">
                <a:latin typeface="Arial Narrow" panose="020B0606020202030204" pitchFamily="34" charset="0"/>
              </a:rPr>
              <a:t>de pesquisa</a:t>
            </a:r>
            <a:r>
              <a:rPr lang="pt-BR" sz="2400" b="1" dirty="0">
                <a:latin typeface="Arial Narrow" panose="020B0606020202030204" pitchFamily="34" charset="0"/>
              </a:rPr>
              <a:t>:</a:t>
            </a:r>
            <a:r>
              <a:rPr lang="pt-BR" sz="2400" dirty="0">
                <a:latin typeface="Arial Narrow" panose="020B0606020202030204" pitchFamily="34" charset="0"/>
              </a:rPr>
              <a:t> caracteriza-se pela investigação em si, com metodologia e duração definidas, fundamentada em objetivos específicos, que visa à obtenção de resultados de causa e efeito, ou colocação de fato novo em evidência. É concretizado por documento que explicite o plano de ações a serem desenvolvidas ao longo do período em que a pesquisa científica está sendo realizada.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2315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aixaDeTexto 5"/>
          <p:cNvSpPr txBox="1">
            <a:spLocks noChangeArrowheads="1"/>
          </p:cNvSpPr>
          <p:nvPr/>
        </p:nvSpPr>
        <p:spPr bwMode="auto">
          <a:xfrm>
            <a:off x="718088" y="1916832"/>
            <a:ext cx="75358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atin typeface="Arial Narrow" panose="020B0606020202030204" pitchFamily="34" charset="0"/>
              </a:rPr>
              <a:t>Sistematização </a:t>
            </a:r>
            <a:r>
              <a:rPr lang="pt-BR" sz="3200" b="1" dirty="0">
                <a:latin typeface="Arial Narrow" panose="020B0606020202030204" pitchFamily="34" charset="0"/>
              </a:rPr>
              <a:t>da pesquisa</a:t>
            </a:r>
          </a:p>
          <a:p>
            <a:pPr>
              <a:defRPr/>
            </a:pPr>
            <a:endParaRPr lang="pt-BR" sz="28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A </a:t>
            </a:r>
            <a:r>
              <a:rPr lang="pt-BR" sz="2400" b="1" dirty="0">
                <a:latin typeface="Arial Narrow" panose="020B0606020202030204" pitchFamily="34" charset="0"/>
              </a:rPr>
              <a:t>pesquisa institucional </a:t>
            </a:r>
            <a:r>
              <a:rPr lang="pt-BR" sz="2400" dirty="0">
                <a:latin typeface="Arial Narrow" panose="020B0606020202030204" pitchFamily="34" charset="0"/>
              </a:rPr>
              <a:t>pode ser organizada em função </a:t>
            </a:r>
            <a:r>
              <a:rPr lang="pt-BR" sz="2400" b="1" dirty="0">
                <a:latin typeface="Arial Narrow" panose="020B0606020202030204" pitchFamily="34" charset="0"/>
              </a:rPr>
              <a:t>dos grupos de pesquisa, da iniciação científica</a:t>
            </a:r>
            <a:r>
              <a:rPr lang="pt-BR" sz="2400" dirty="0">
                <a:latin typeface="Arial Narrow" panose="020B0606020202030204" pitchFamily="34" charset="0"/>
              </a:rPr>
              <a:t>, dos programas regulares de mestrados e </a:t>
            </a:r>
            <a:r>
              <a:rPr lang="pt-BR" sz="2400" dirty="0" smtClean="0">
                <a:latin typeface="Arial Narrow" panose="020B0606020202030204" pitchFamily="34" charset="0"/>
              </a:rPr>
              <a:t>doutorados (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quando existirem</a:t>
            </a:r>
            <a:r>
              <a:rPr lang="pt-BR" sz="2400" dirty="0" smtClean="0">
                <a:latin typeface="Arial Narrow" panose="020B0606020202030204" pitchFamily="34" charset="0"/>
              </a:rPr>
              <a:t>), </a:t>
            </a:r>
            <a:r>
              <a:rPr lang="pt-BR" sz="2400" dirty="0">
                <a:latin typeface="Arial Narrow" panose="020B0606020202030204" pitchFamily="34" charset="0"/>
              </a:rPr>
              <a:t>dos trabalhos de conclusão de curso expressos nas monografias, dissertações, teses, publicações de artigos em revistas científicas, anais de congressos, livros e capítulos de livros, além dos registros de patentes.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2296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 Resultados das Pesquisas</a:t>
            </a:r>
            <a:b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Consolidação da Pesquisa</a:t>
            </a:r>
            <a:endParaRPr lang="pt-BR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5474" name="CaixaDeTexto 5"/>
          <p:cNvSpPr txBox="1">
            <a:spLocks noChangeArrowheads="1"/>
          </p:cNvSpPr>
          <p:nvPr/>
        </p:nvSpPr>
        <p:spPr bwMode="auto">
          <a:xfrm>
            <a:off x="611560" y="1988840"/>
            <a:ext cx="81387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Do </a:t>
            </a:r>
            <a:r>
              <a:rPr lang="pt-BR" sz="2400" dirty="0">
                <a:latin typeface="Arial Narrow" panose="020B0606020202030204" pitchFamily="34" charset="0"/>
              </a:rPr>
              <a:t>ponto de vista da CAPES/CNPq basicamente os resultados  são relacionados a produtividade dos </a:t>
            </a:r>
            <a:r>
              <a:rPr lang="pt-BR" sz="2400" b="1" dirty="0">
                <a:latin typeface="Arial Narrow" panose="020B0606020202030204" pitchFamily="34" charset="0"/>
              </a:rPr>
              <a:t>grupos de pesquisa:</a:t>
            </a:r>
          </a:p>
          <a:p>
            <a:pPr marL="88900">
              <a:defRPr/>
            </a:pPr>
            <a:endParaRPr lang="pt-BR" sz="2400" b="1" dirty="0">
              <a:latin typeface="Arial Narrow" panose="020B0606020202030204" pitchFamily="34" charset="0"/>
            </a:endParaRPr>
          </a:p>
          <a:p>
            <a:pPr marL="1003300" lvl="1" indent="-45720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 Narrow" panose="020B0606020202030204" pitchFamily="34" charset="0"/>
              </a:rPr>
              <a:t>Formação de Recursos Humanos (número de alunos de IC, mestrado e doutorado).</a:t>
            </a:r>
          </a:p>
          <a:p>
            <a:pPr marL="1003300" lvl="1" indent="-457200">
              <a:buFont typeface="Wingdings" panose="05000000000000000000" pitchFamily="2" charset="2"/>
              <a:buChar char="ü"/>
              <a:defRPr/>
            </a:pPr>
            <a:endParaRPr lang="pt-BR" sz="2400" dirty="0">
              <a:latin typeface="Arial Narrow" panose="020B0606020202030204" pitchFamily="34" charset="0"/>
            </a:endParaRPr>
          </a:p>
          <a:p>
            <a:pPr marL="1003300" lvl="1" indent="-45720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 Narrow" panose="020B0606020202030204" pitchFamily="34" charset="0"/>
              </a:rPr>
              <a:t>Publicações – Vide </a:t>
            </a:r>
            <a:r>
              <a:rPr lang="pt-BR" sz="2400" b="1" dirty="0">
                <a:latin typeface="Arial Narrow" panose="020B0606020202030204" pitchFamily="34" charset="0"/>
              </a:rPr>
              <a:t>QUALIS</a:t>
            </a:r>
            <a:r>
              <a:rPr lang="pt-BR" sz="2400" dirty="0">
                <a:latin typeface="Arial Narrow" panose="020B0606020202030204" pitchFamily="34" charset="0"/>
              </a:rPr>
              <a:t>. </a:t>
            </a:r>
          </a:p>
          <a:p>
            <a:pPr marL="546100" lvl="1">
              <a:defRPr/>
            </a:pPr>
            <a:endParaRPr lang="pt-BR" sz="2400" dirty="0">
              <a:latin typeface="Arial Narrow" panose="020B0606020202030204" pitchFamily="34" charset="0"/>
            </a:endParaRPr>
          </a:p>
          <a:p>
            <a:pPr marL="1003300" lvl="1" indent="-45720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 Narrow" panose="020B0606020202030204" pitchFamily="34" charset="0"/>
              </a:rPr>
              <a:t>Patentes</a:t>
            </a:r>
          </a:p>
        </p:txBody>
      </p:sp>
    </p:spTree>
    <p:extLst>
      <p:ext uri="{BB962C8B-B14F-4D97-AF65-F5344CB8AC3E}">
        <p14:creationId xmlns:p14="http://schemas.microsoft.com/office/powerpoint/2010/main" val="33357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70056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Pesquisa e a Pós-Graduação</a:t>
            </a:r>
            <a:endParaRPr lang="pt-BR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348880"/>
            <a:ext cx="7929563" cy="3960440"/>
          </a:xfrm>
        </p:spPr>
        <p:txBody>
          <a:bodyPr/>
          <a:lstStyle/>
          <a:p>
            <a:pPr marL="444500" indent="-444500"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É importante ressaltar que, embora seja possível a existência de pesquisa sem uma pós-graduação instalada,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o contrário é impraticável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.  </a:t>
            </a:r>
          </a:p>
          <a:p>
            <a:pPr marL="444500" indent="-444500"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A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consolidação da pesquisa 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é o primeiro passo para a existência de uma pós-graduação forte e de qualidade, ou seja,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a pesquisa precede a instalação de um programa de pós-graduação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.</a:t>
            </a:r>
            <a:endParaRPr lang="pt-BR" altLang="pt-BR" sz="2800" b="1" dirty="0" smtClean="0">
              <a:latin typeface="Arial Narrow" panose="020B0606020202030204" pitchFamily="34" charset="0"/>
            </a:endParaRPr>
          </a:p>
          <a:p>
            <a:pPr eaLnBrk="1" hangingPunct="1"/>
            <a:endParaRPr lang="pt-BR" altLang="pt-BR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770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Conceitos acerca da Pesquisa</a:t>
            </a:r>
            <a:endParaRPr lang="pt-B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7934325" cy="4032448"/>
          </a:xfrm>
        </p:spPr>
        <p:txBody>
          <a:bodyPr>
            <a:normAutofit/>
          </a:bodyPr>
          <a:lstStyle/>
          <a:p>
            <a:pPr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A palavra pesquisa tem um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sentido muito amplo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. Pode designar desde atividades de levantamento e organização de dados, até procedimentos sistemáticos para compreensão de fenômenos de ordem geral, incluindo sua formulação teórica. </a:t>
            </a:r>
          </a:p>
          <a:p>
            <a:pPr eaLnBrk="1" hangingPunct="1">
              <a:buClrTx/>
              <a:buSzPct val="100000"/>
              <a:buFont typeface="Wingdings" panose="05000000000000000000" pitchFamily="2" charset="2"/>
              <a:buChar char="ü"/>
            </a:pPr>
            <a:endParaRPr lang="pt-BR" altLang="pt-BR" sz="2400" b="1" dirty="0" smtClean="0">
              <a:latin typeface="Arial Narrow" panose="020B0606020202030204" pitchFamily="34" charset="0"/>
            </a:endParaRPr>
          </a:p>
          <a:p>
            <a:pPr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A Instituição deverá, portanto,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definir de maneira clara o que ela entende por pesquisa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em seus diversos níveis de significado e fazer com que as pessoas envolvidas com esta atividade tenham a mesma compreensão quanto ao seu significado.</a:t>
            </a:r>
            <a:endParaRPr lang="pt-BR" altLang="pt-BR" sz="2400" b="1" dirty="0" smtClean="0">
              <a:latin typeface="Arial Narrow" panose="020B0606020202030204" pitchFamily="34" charset="0"/>
            </a:endParaRPr>
          </a:p>
          <a:p>
            <a:pPr eaLnBrk="1" hangingPunct="1">
              <a:buClrTx/>
              <a:buSzPct val="100000"/>
              <a:buFont typeface="Wingdings" panose="05000000000000000000" pitchFamily="2" charset="2"/>
              <a:buChar char="ü"/>
            </a:pPr>
            <a:endParaRPr lang="pt-BR" altLang="pt-BR" sz="24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76872"/>
            <a:ext cx="7862887" cy="34210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t-BR" altLang="pt-BR" sz="2400" dirty="0" smtClean="0">
                <a:latin typeface="Arial Narrow" panose="020B0606020202030204" pitchFamily="34" charset="0"/>
              </a:rPr>
              <a:t>	A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CAPES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 entende apenas a pesquisa original, aquela que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cria conhecimento novo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que faz progredir o conhecimento.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Tudo o mais que não esteja de acordo com esta definição não é pesquisa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. Nesse sentido a pós-graduação </a:t>
            </a:r>
            <a:r>
              <a:rPr lang="pt-BR" altLang="pt-BR" sz="2400" i="1" dirty="0" smtClean="0">
                <a:latin typeface="Arial Narrow" panose="020B0606020202030204" pitchFamily="34" charset="0"/>
              </a:rPr>
              <a:t>stricto sensu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 seria o espaço próprio para a formação de docentes-pesquisadores.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35616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Conceitos acerca da Pesquisa</a:t>
            </a:r>
            <a:endParaRPr lang="pt-B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47688" y="1571625"/>
            <a:ext cx="7696200" cy="5133975"/>
            <a:chOff x="1447800" y="1571625"/>
            <a:chExt cx="7696200" cy="5133975"/>
          </a:xfrm>
        </p:grpSpPr>
        <p:sp>
          <p:nvSpPr>
            <p:cNvPr id="28675" name="Rectangle 4"/>
            <p:cNvSpPr>
              <a:spLocks noChangeArrowheads="1"/>
            </p:cNvSpPr>
            <p:nvPr/>
          </p:nvSpPr>
          <p:spPr bwMode="auto">
            <a:xfrm>
              <a:off x="2627313" y="2636838"/>
              <a:ext cx="5437187" cy="304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sz="2400" b="1">
                <a:latin typeface="Arial Narrow" panose="020B0606020202030204" pitchFamily="34" charset="0"/>
              </a:endParaRPr>
            </a:p>
          </p:txBody>
        </p:sp>
        <p:sp>
          <p:nvSpPr>
            <p:cNvPr id="28676" name="Line 5"/>
            <p:cNvSpPr>
              <a:spLocks noChangeShapeType="1"/>
            </p:cNvSpPr>
            <p:nvPr/>
          </p:nvSpPr>
          <p:spPr bwMode="auto">
            <a:xfrm>
              <a:off x="5292725" y="2636838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28677" name="Line 6"/>
            <p:cNvSpPr>
              <a:spLocks noChangeShapeType="1"/>
            </p:cNvSpPr>
            <p:nvPr/>
          </p:nvSpPr>
          <p:spPr bwMode="auto">
            <a:xfrm>
              <a:off x="2627313" y="4076700"/>
              <a:ext cx="5400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28678" name="Line 7"/>
            <p:cNvSpPr>
              <a:spLocks noChangeShapeType="1"/>
            </p:cNvSpPr>
            <p:nvPr/>
          </p:nvSpPr>
          <p:spPr bwMode="auto">
            <a:xfrm>
              <a:off x="1905000" y="6019800"/>
              <a:ext cx="6477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28679" name="Text Box 8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617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 sz="2400" b="1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447800" y="6248400"/>
              <a:ext cx="6019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400" b="1" dirty="0">
                  <a:latin typeface="Arial Narrow" panose="020B0606020202030204" pitchFamily="34" charset="0"/>
                </a:rPr>
                <a:t>Aplicação Prática</a:t>
              </a: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 flipV="1">
              <a:off x="2057400" y="1981200"/>
              <a:ext cx="0" cy="419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2286000" y="1571625"/>
              <a:ext cx="2141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400" b="1" dirty="0">
                  <a:latin typeface="Arial Narrow" panose="020B0606020202030204" pitchFamily="34" charset="0"/>
                </a:rPr>
                <a:t>Preocupação Teórica</a:t>
              </a:r>
            </a:p>
          </p:txBody>
        </p:sp>
        <p:sp>
          <p:nvSpPr>
            <p:cNvPr id="28683" name="Text Box 12"/>
            <p:cNvSpPr txBox="1">
              <a:spLocks noChangeArrowheads="1"/>
            </p:cNvSpPr>
            <p:nvPr/>
          </p:nvSpPr>
          <p:spPr bwMode="auto">
            <a:xfrm>
              <a:off x="2700338" y="2819400"/>
              <a:ext cx="2447925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 dirty="0">
                  <a:latin typeface="Arial Narrow" panose="020B0606020202030204" pitchFamily="34" charset="0"/>
                </a:rPr>
                <a:t>Pesquisa </a:t>
              </a:r>
              <a:r>
                <a:rPr lang="pt-BR" altLang="pt-BR" sz="2000" b="1" u="sng" dirty="0">
                  <a:latin typeface="Arial Narrow" panose="020B0606020202030204" pitchFamily="34" charset="0"/>
                </a:rPr>
                <a:t>Básica</a:t>
              </a:r>
              <a:r>
                <a:rPr lang="pt-BR" altLang="pt-BR" sz="2000" b="1" dirty="0">
                  <a:latin typeface="Arial Narrow" panose="020B0606020202030204" pitchFamily="34" charset="0"/>
                </a:rPr>
                <a:t> Tradicional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 dirty="0">
                  <a:latin typeface="Arial Narrow" panose="020B0606020202030204" pitchFamily="34" charset="0"/>
                </a:rPr>
                <a:t>(</a:t>
              </a:r>
              <a:r>
                <a:rPr lang="pt-BR" altLang="pt-BR" sz="2000" b="1" dirty="0" err="1">
                  <a:latin typeface="Arial Narrow" panose="020B0606020202030204" pitchFamily="34" charset="0"/>
                </a:rPr>
                <a:t>Mat</a:t>
              </a:r>
              <a:r>
                <a:rPr lang="pt-BR" altLang="pt-BR" sz="2000" b="1" dirty="0">
                  <a:latin typeface="Arial Narrow" panose="020B0606020202030204" pitchFamily="34" charset="0"/>
                </a:rPr>
                <a:t>, </a:t>
              </a:r>
              <a:r>
                <a:rPr lang="pt-BR" altLang="pt-BR" sz="2000" b="1" dirty="0" err="1">
                  <a:latin typeface="Arial Narrow" panose="020B0606020202030204" pitchFamily="34" charset="0"/>
                </a:rPr>
                <a:t>Fis</a:t>
              </a:r>
              <a:r>
                <a:rPr lang="pt-BR" altLang="pt-BR" sz="2000" b="1" dirty="0">
                  <a:latin typeface="Arial Narrow" panose="020B0606020202030204" pitchFamily="34" charset="0"/>
                </a:rPr>
                <a:t>, </a:t>
              </a:r>
              <a:r>
                <a:rPr lang="pt-BR" altLang="pt-BR" sz="2000" b="1" dirty="0" err="1">
                  <a:latin typeface="Arial Narrow" panose="020B0606020202030204" pitchFamily="34" charset="0"/>
                </a:rPr>
                <a:t>Biolo</a:t>
              </a:r>
              <a:r>
                <a:rPr lang="pt-BR" altLang="pt-BR" sz="2000" b="1" dirty="0">
                  <a:latin typeface="Arial Narrow" panose="020B0606020202030204" pitchFamily="34" charset="0"/>
                </a:rPr>
                <a:t>, ...)</a:t>
              </a:r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5435600" y="4191000"/>
              <a:ext cx="242252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 dirty="0">
                  <a:latin typeface="Arial Narrow" panose="020B0606020202030204" pitchFamily="34" charset="0"/>
                </a:rPr>
                <a:t>Pesquisa </a:t>
              </a:r>
              <a:r>
                <a:rPr lang="pt-BR" altLang="pt-BR" sz="2000" b="1" u="sng" dirty="0">
                  <a:latin typeface="Arial Narrow" panose="020B0606020202030204" pitchFamily="34" charset="0"/>
                </a:rPr>
                <a:t>Tecnológica</a:t>
              </a:r>
              <a:r>
                <a:rPr lang="pt-BR" altLang="pt-BR" sz="2000" b="1" dirty="0">
                  <a:latin typeface="Arial Narrow" panose="020B0606020202030204" pitchFamily="34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 dirty="0">
                  <a:latin typeface="Arial Narrow" panose="020B0606020202030204" pitchFamily="34" charset="0"/>
                </a:rPr>
                <a:t>Desenvolvimento Industrial</a:t>
              </a:r>
              <a:endParaRPr lang="pt-BR" altLang="pt-BR" sz="2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5508625" y="2781300"/>
              <a:ext cx="2438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 dirty="0">
                  <a:latin typeface="Arial Narrow" panose="020B0606020202030204" pitchFamily="34" charset="0"/>
                </a:rPr>
                <a:t>Pesquisa </a:t>
              </a:r>
              <a:r>
                <a:rPr lang="pt-BR" altLang="pt-BR" sz="2000" b="1" u="sng" dirty="0">
                  <a:latin typeface="Arial Narrow" panose="020B0606020202030204" pitchFamily="34" charset="0"/>
                </a:rPr>
                <a:t>Aplicada</a:t>
              </a:r>
              <a:r>
                <a:rPr lang="pt-BR" altLang="pt-BR" sz="2000" b="1" dirty="0">
                  <a:latin typeface="Arial Narrow" panose="020B0606020202030204" pitchFamily="34" charset="0"/>
                </a:rPr>
                <a:t> com Fundamentação Teórica</a:t>
              </a:r>
            </a:p>
          </p:txBody>
        </p:sp>
        <p:sp>
          <p:nvSpPr>
            <p:cNvPr id="28686" name="Text Box 15"/>
            <p:cNvSpPr txBox="1">
              <a:spLocks noChangeArrowheads="1"/>
            </p:cNvSpPr>
            <p:nvPr/>
          </p:nvSpPr>
          <p:spPr bwMode="auto">
            <a:xfrm>
              <a:off x="2819400" y="4267200"/>
              <a:ext cx="2286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 dirty="0">
                  <a:latin typeface="Arial Narrow" panose="020B0606020202030204" pitchFamily="34" charset="0"/>
                </a:rPr>
                <a:t>Pesquisa como </a:t>
              </a:r>
              <a:r>
                <a:rPr lang="pt-BR" altLang="pt-BR" sz="2000" b="1" u="sng" dirty="0">
                  <a:latin typeface="Arial Narrow" panose="020B0606020202030204" pitchFamily="34" charset="0"/>
                </a:rPr>
                <a:t>Princípio Educativo</a:t>
              </a:r>
            </a:p>
          </p:txBody>
        </p:sp>
        <p:sp>
          <p:nvSpPr>
            <p:cNvPr id="28687" name="Line 18"/>
            <p:cNvSpPr>
              <a:spLocks noChangeShapeType="1"/>
            </p:cNvSpPr>
            <p:nvPr/>
          </p:nvSpPr>
          <p:spPr bwMode="auto">
            <a:xfrm>
              <a:off x="8316913" y="4076700"/>
              <a:ext cx="827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28688" name="Rectangle 19"/>
            <p:cNvSpPr>
              <a:spLocks noChangeArrowheads="1"/>
            </p:cNvSpPr>
            <p:nvPr/>
          </p:nvSpPr>
          <p:spPr bwMode="auto">
            <a:xfrm>
              <a:off x="8172450" y="2133600"/>
              <a:ext cx="647700" cy="914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b="1" dirty="0" err="1">
                  <a:latin typeface="Arial Narrow" panose="020B0606020202030204" pitchFamily="34" charset="0"/>
                </a:rPr>
                <a:t>Ms</a:t>
              </a:r>
              <a:endParaRPr lang="pt-BR" altLang="pt-BR" b="1" dirty="0">
                <a:latin typeface="Arial Narrow" panose="020B0606020202030204" pitchFamily="34" charset="0"/>
              </a:endParaRPr>
            </a:p>
            <a:p>
              <a:pPr algn="ctr" eaLnBrk="1" hangingPunct="1"/>
              <a:r>
                <a:rPr lang="pt-BR" altLang="pt-BR" b="1" dirty="0">
                  <a:latin typeface="Arial Narrow" panose="020B0606020202030204" pitchFamily="34" charset="0"/>
                </a:rPr>
                <a:t>Dr</a:t>
              </a:r>
            </a:p>
          </p:txBody>
        </p:sp>
        <p:sp>
          <p:nvSpPr>
            <p:cNvPr id="28689" name="AutoShape 20"/>
            <p:cNvSpPr>
              <a:spLocks noChangeArrowheads="1"/>
            </p:cNvSpPr>
            <p:nvPr/>
          </p:nvSpPr>
          <p:spPr bwMode="auto">
            <a:xfrm>
              <a:off x="8243888" y="3213100"/>
              <a:ext cx="485775" cy="64770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pt-BR">
                <a:latin typeface="Arial Narrow" panose="020B0606020202030204" pitchFamily="34" charset="0"/>
              </a:endParaRPr>
            </a:p>
          </p:txBody>
        </p:sp>
        <p:sp>
          <p:nvSpPr>
            <p:cNvPr id="28690" name="AutoShape 21"/>
            <p:cNvSpPr>
              <a:spLocks noChangeArrowheads="1"/>
            </p:cNvSpPr>
            <p:nvPr/>
          </p:nvSpPr>
          <p:spPr bwMode="auto">
            <a:xfrm>
              <a:off x="8243888" y="4149725"/>
              <a:ext cx="485775" cy="64770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pt-BR">
                <a:latin typeface="Arial Narrow" panose="020B0606020202030204" pitchFamily="34" charset="0"/>
              </a:endParaRPr>
            </a:p>
          </p:txBody>
        </p:sp>
        <p:sp>
          <p:nvSpPr>
            <p:cNvPr id="28691" name="Rectangle 22"/>
            <p:cNvSpPr>
              <a:spLocks noChangeArrowheads="1"/>
            </p:cNvSpPr>
            <p:nvPr/>
          </p:nvSpPr>
          <p:spPr bwMode="auto">
            <a:xfrm>
              <a:off x="8243888" y="5013325"/>
              <a:ext cx="649287" cy="914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b="1" dirty="0" err="1">
                  <a:latin typeface="Arial Narrow" panose="020B0606020202030204" pitchFamily="34" charset="0"/>
                </a:rPr>
                <a:t>Grad</a:t>
              </a:r>
              <a:r>
                <a:rPr lang="pt-BR" altLang="pt-BR" b="1" dirty="0">
                  <a:latin typeface="Arial Narrow" panose="020B0606020202030204" pitchFamily="34" charset="0"/>
                </a:rPr>
                <a:t>.</a:t>
              </a:r>
            </a:p>
            <a:p>
              <a:pPr algn="ctr" eaLnBrk="1" hangingPunct="1"/>
              <a:r>
                <a:rPr lang="pt-BR" altLang="pt-BR" b="1" dirty="0">
                  <a:latin typeface="Arial Narrow" panose="020B0606020202030204" pitchFamily="34" charset="0"/>
                </a:rPr>
                <a:t>Inst.</a:t>
              </a:r>
            </a:p>
            <a:p>
              <a:pPr algn="ctr" eaLnBrk="1" hangingPunct="1"/>
              <a:r>
                <a:rPr lang="pt-BR" altLang="pt-BR" b="1" dirty="0">
                  <a:latin typeface="Arial Narrow" panose="020B0606020202030204" pitchFamily="34" charset="0"/>
                </a:rPr>
                <a:t>...</a:t>
              </a:r>
            </a:p>
          </p:txBody>
        </p:sp>
      </p:grp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770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Conceitos acerca da Pesquisa</a:t>
            </a:r>
            <a:endParaRPr lang="pt-B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2289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 </a:t>
            </a:r>
            <a:r>
              <a:rPr lang="en-US" sz="3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Quadrantes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de Pasteur (D. Stokes, 1997)</a:t>
            </a:r>
            <a:endParaRPr lang="pt-BR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1692275" y="2205038"/>
            <a:ext cx="6684963" cy="3856037"/>
            <a:chOff x="416" y="1299"/>
            <a:chExt cx="4211" cy="2429"/>
          </a:xfrm>
        </p:grpSpPr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892" y="1299"/>
              <a:ext cx="3735" cy="2166"/>
              <a:chOff x="1727" y="1392"/>
              <a:chExt cx="3735" cy="2166"/>
            </a:xfrm>
          </p:grpSpPr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>
                <a:off x="1728" y="1392"/>
                <a:ext cx="0" cy="2160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 type="triangle" w="lg" len="lg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n>
                    <a:solidFill>
                      <a:srgbClr val="FF3300"/>
                    </a:solidFill>
                  </a:ln>
                  <a:solidFill>
                    <a:schemeClr val="bg2"/>
                  </a:solidFill>
                  <a:latin typeface="+mn-lt"/>
                </a:endParaRPr>
              </a:p>
            </p:txBody>
          </p:sp>
          <p:sp>
            <p:nvSpPr>
              <p:cNvPr id="29712" name="Line 13"/>
              <p:cNvSpPr>
                <a:spLocks noChangeShapeType="1"/>
              </p:cNvSpPr>
              <p:nvPr/>
            </p:nvSpPr>
            <p:spPr bwMode="auto">
              <a:xfrm rot="5400000">
                <a:off x="3580" y="1676"/>
                <a:ext cx="29" cy="3735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 type="triangle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9704" name="Line 14"/>
            <p:cNvSpPr>
              <a:spLocks noChangeShapeType="1"/>
            </p:cNvSpPr>
            <p:nvPr/>
          </p:nvSpPr>
          <p:spPr bwMode="auto">
            <a:xfrm flipV="1">
              <a:off x="893" y="2417"/>
              <a:ext cx="3689" cy="2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5" name="Line 15"/>
            <p:cNvSpPr>
              <a:spLocks noChangeShapeType="1"/>
            </p:cNvSpPr>
            <p:nvPr/>
          </p:nvSpPr>
          <p:spPr bwMode="auto">
            <a:xfrm>
              <a:off x="2619" y="1389"/>
              <a:ext cx="29" cy="206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3262" y="1704"/>
              <a:ext cx="797" cy="505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Pasteur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(50%)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3207" y="2739"/>
              <a:ext cx="739" cy="505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Edison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(22%)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1432" y="1749"/>
              <a:ext cx="720" cy="505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Arial Narrow" panose="020B0606020202030204" pitchFamily="34" charset="0"/>
                </a:rPr>
                <a:t>Bohr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Arial Narrow" panose="020B0606020202030204" pitchFamily="34" charset="0"/>
                </a:rPr>
                <a:t>(27%)</a:t>
              </a: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1612" y="3475"/>
              <a:ext cx="2482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Relevância</a:t>
              </a:r>
              <a:r>
                <a:rPr lang="en-US" sz="2000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 </a:t>
              </a:r>
              <a:r>
                <a:rPr lang="en-US" sz="2000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para</a:t>
              </a:r>
              <a:r>
                <a:rPr lang="en-US" sz="2000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 </a:t>
              </a:r>
              <a:r>
                <a:rPr lang="en-US" sz="2000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aplicações</a:t>
              </a:r>
              <a:r>
                <a:rPr lang="en-US" sz="2000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 </a:t>
              </a:r>
              <a:r>
                <a:rPr lang="en-US" sz="2000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imediatas</a:t>
              </a:r>
              <a:endParaRPr lang="en-US" sz="2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 rot="16200000">
              <a:off x="-480" y="2283"/>
              <a:ext cx="2202" cy="4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  <a:cs typeface="Arial" pitchFamily="34" charset="0"/>
                </a:rPr>
                <a:t>Relevância</a:t>
              </a: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  <a:cs typeface="Arial" pitchFamily="34" charset="0"/>
                </a:rPr>
                <a:t>para</a:t>
              </a: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  <a:cs typeface="Arial" pitchFamily="34" charset="0"/>
                </a:rPr>
                <a:t> o </a:t>
              </a: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  <a:cs typeface="Arial" pitchFamily="34" charset="0"/>
                </a:rPr>
                <a:t>avanço</a:t>
              </a: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</a:rPr>
                <a:t> do </a:t>
              </a: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latin typeface="Arial Narrow" panose="020B0606020202030204" pitchFamily="34" charset="0"/>
                  <a:cs typeface="Arial" pitchFamily="34" charset="0"/>
                </a:rPr>
                <a:t>conhecimento</a:t>
              </a:r>
              <a:endParaRPr lang="en-US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29700" name="Line 14"/>
          <p:cNvSpPr>
            <a:spLocks noChangeShapeType="1"/>
          </p:cNvSpPr>
          <p:nvPr/>
        </p:nvSpPr>
        <p:spPr bwMode="auto">
          <a:xfrm flipV="1">
            <a:off x="2428875" y="2357438"/>
            <a:ext cx="5857875" cy="46037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1" name="Line 15"/>
          <p:cNvSpPr>
            <a:spLocks noChangeShapeType="1"/>
          </p:cNvSpPr>
          <p:nvPr/>
        </p:nvSpPr>
        <p:spPr bwMode="auto">
          <a:xfrm flipH="1">
            <a:off x="8242300" y="2352675"/>
            <a:ext cx="46038" cy="3290888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2771775" y="4292600"/>
            <a:ext cx="230505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Pesquisa como Princípio Educativo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2289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como Princípio Educativo</a:t>
            </a:r>
            <a:endParaRPr lang="pt-BR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795" name="Retângulo 2"/>
          <p:cNvSpPr>
            <a:spLocks noChangeArrowheads="1"/>
          </p:cNvSpPr>
          <p:nvPr/>
        </p:nvSpPr>
        <p:spPr bwMode="auto">
          <a:xfrm>
            <a:off x="611559" y="2060848"/>
            <a:ext cx="81438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 Narrow" panose="020B0606020202030204" pitchFamily="34" charset="0"/>
              </a:rPr>
              <a:t>Neste grupo situam-se as pesquisas que buscam a </a:t>
            </a:r>
            <a:r>
              <a:rPr lang="pt-BR" altLang="pt-BR" sz="2400" b="1" dirty="0">
                <a:latin typeface="Arial Narrow" panose="020B0606020202030204" pitchFamily="34" charset="0"/>
              </a:rPr>
              <a:t>aplicação de métodos e procedimentos adequados à investigação de um problema</a:t>
            </a:r>
            <a:r>
              <a:rPr lang="pt-BR" altLang="pt-BR" sz="2400" dirty="0">
                <a:latin typeface="Arial Narrow" panose="020B0606020202030204" pitchFamily="34" charset="0"/>
              </a:rPr>
              <a:t>. 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altLang="pt-BR" sz="2400" dirty="0">
              <a:latin typeface="Arial Narrow" panose="020B0606020202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 Narrow" panose="020B0606020202030204" pitchFamily="34" charset="0"/>
              </a:rPr>
              <a:t>Aí se encaixam as </a:t>
            </a:r>
            <a:r>
              <a:rPr lang="pt-BR" altLang="pt-BR" sz="2400" b="1" dirty="0">
                <a:latin typeface="Arial Narrow" panose="020B0606020202030204" pitchFamily="34" charset="0"/>
              </a:rPr>
              <a:t>principais atividades de graduação</a:t>
            </a:r>
            <a:r>
              <a:rPr lang="pt-BR" altLang="pt-BR" sz="2400" dirty="0">
                <a:latin typeface="Arial Narrow" panose="020B0606020202030204" pitchFamily="34" charset="0"/>
              </a:rPr>
              <a:t>, que visam ao desenvolvimento das práticas investigativas, como, por exemplo, nas atividades de </a:t>
            </a:r>
            <a:r>
              <a:rPr lang="pt-BR" altLang="pt-BR" sz="2400" b="1" dirty="0">
                <a:latin typeface="Arial Narrow" panose="020B0606020202030204" pitchFamily="34" charset="0"/>
              </a:rPr>
              <a:t>Iniciação Científica</a:t>
            </a:r>
            <a:r>
              <a:rPr lang="pt-BR" altLang="pt-BR" sz="2400" dirty="0">
                <a:latin typeface="Arial Narrow" panose="020B0606020202030204" pitchFamily="34" charset="0"/>
              </a:rPr>
              <a:t>, pesquisa bibliográfica, estudo de casos, trabalhos de campo sob orientação de docentes, e experiências nos laboratórios, entre outras.</a:t>
            </a:r>
            <a:r>
              <a:rPr lang="pt-BR" altLang="pt-BR" sz="2400" b="1" dirty="0">
                <a:latin typeface="Arial Narrow" panose="020B0606020202030204" pitchFamily="34" charset="0"/>
              </a:rPr>
              <a:t> </a:t>
            </a:r>
            <a:endParaRPr lang="pt-BR" altLang="pt-BR" sz="2400" dirty="0">
              <a:latin typeface="Arial Narrow" panose="020B0606020202030204" pitchFamily="34" charset="0"/>
            </a:endParaRPr>
          </a:p>
          <a:p>
            <a:pPr eaLnBrk="1" hangingPunct="1"/>
            <a:endParaRPr lang="pt-BR" altLang="pt-BR" sz="2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Conhecimento na </a:t>
            </a:r>
            <a:r>
              <a:rPr lang="pt-BR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IES</a:t>
            </a:r>
            <a:endParaRPr lang="pt-BR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45308" y="2204864"/>
            <a:ext cx="7323112" cy="3597452"/>
            <a:chOff x="539552" y="2113369"/>
            <a:chExt cx="7323112" cy="3597452"/>
          </a:xfrm>
        </p:grpSpPr>
        <p:sp>
          <p:nvSpPr>
            <p:cNvPr id="4" name="Retângulo 3"/>
            <p:cNvSpPr/>
            <p:nvPr/>
          </p:nvSpPr>
          <p:spPr>
            <a:xfrm>
              <a:off x="539552" y="2113369"/>
              <a:ext cx="732311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Conhecimento</a:t>
              </a:r>
              <a:endParaRPr lang="pt-BR" sz="32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39552" y="4292365"/>
              <a:ext cx="1994520" cy="1418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Ensino</a:t>
              </a:r>
              <a:endParaRPr lang="pt-BR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pt-BR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Replicar e Socializar o </a:t>
              </a:r>
              <a:r>
                <a:rPr lang="pt-BR" sz="16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Conhecimento</a:t>
              </a:r>
              <a:endParaRPr lang="pt-BR" sz="16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03848" y="4292365"/>
              <a:ext cx="1994520" cy="1418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Pesquisa</a:t>
              </a:r>
              <a:endParaRPr lang="pt-BR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pt-BR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Criar novos </a:t>
              </a:r>
              <a:r>
                <a:rPr lang="pt-BR" sz="16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  <a:r>
                <a:rPr lang="pt-BR" sz="16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onhecimentos</a:t>
              </a:r>
              <a:endParaRPr lang="pt-BR" sz="16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868144" y="4292365"/>
              <a:ext cx="1994520" cy="1418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Extensão</a:t>
              </a:r>
              <a:endParaRPr lang="pt-BR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pt-BR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Disseminar e usar os </a:t>
              </a:r>
              <a:r>
                <a:rPr lang="pt-BR" sz="16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conhecimentos</a:t>
              </a:r>
              <a:r>
                <a:rPr lang="pt-BR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pt-BR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da IES para a Sociedade</a:t>
              </a:r>
              <a:endParaRPr lang="pt-BR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Seta para baixo 5"/>
            <p:cNvSpPr/>
            <p:nvPr/>
          </p:nvSpPr>
          <p:spPr>
            <a:xfrm>
              <a:off x="3958792" y="3130170"/>
              <a:ext cx="484632" cy="11431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baixo 9"/>
            <p:cNvSpPr/>
            <p:nvPr/>
          </p:nvSpPr>
          <p:spPr>
            <a:xfrm>
              <a:off x="6516216" y="3121482"/>
              <a:ext cx="484632" cy="11518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Seta para baixo 10"/>
            <p:cNvSpPr/>
            <p:nvPr/>
          </p:nvSpPr>
          <p:spPr>
            <a:xfrm>
              <a:off x="1294496" y="3121482"/>
              <a:ext cx="484632" cy="11518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874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IC para o CNPq </a:t>
            </a:r>
            <a:endParaRPr lang="pt-B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8153400" cy="39604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altLang="pt-BR" sz="2800" dirty="0" smtClean="0">
                <a:latin typeface="Arial Narrow" panose="020B0606020202030204" pitchFamily="34" charset="0"/>
              </a:rPr>
              <a:t>“... programa centrado na iniciação científica de novos talentos em todas as áreas de conhecimento...” cuja finalidade é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privilegiar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 “...a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participação ativa de bons alunos 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em projetos de pesquisa com qualidade acadêmica, mérito científico e orientação adequada, individual e continuada.”</a:t>
            </a:r>
          </a:p>
          <a:p>
            <a:pPr marL="0" indent="0">
              <a:buNone/>
            </a:pPr>
            <a:endParaRPr lang="pt-BR" altLang="pt-BR" sz="28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9581" y="116632"/>
            <a:ext cx="65055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indução da pesquisa</a:t>
            </a:r>
            <a:endParaRPr lang="pt-B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5474" name="CaixaDeTexto 5"/>
          <p:cNvSpPr txBox="1">
            <a:spLocks noChangeArrowheads="1"/>
          </p:cNvSpPr>
          <p:nvPr/>
        </p:nvSpPr>
        <p:spPr bwMode="auto">
          <a:xfrm>
            <a:off x="539552" y="1916832"/>
            <a:ext cx="79947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61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latin typeface="Arial Narrow" panose="020B0606020202030204" pitchFamily="34" charset="0"/>
              </a:rPr>
              <a:t>A </a:t>
            </a:r>
            <a:r>
              <a:rPr lang="pt-BR" sz="2800" dirty="0">
                <a:latin typeface="Arial Narrow" panose="020B0606020202030204" pitchFamily="34" charset="0"/>
              </a:rPr>
              <a:t>política de indução à pesquisa da Universidade propõe</a:t>
            </a:r>
            <a:r>
              <a:rPr lang="pt-BR" sz="2800" b="1" dirty="0">
                <a:latin typeface="Arial Narrow" panose="020B0606020202030204" pitchFamily="34" charset="0"/>
              </a:rPr>
              <a:t> programas e define os campos temáticos estratégicos, </a:t>
            </a:r>
            <a:r>
              <a:rPr lang="pt-BR" sz="2800" dirty="0">
                <a:latin typeface="Arial Narrow" panose="020B0606020202030204" pitchFamily="34" charset="0"/>
              </a:rPr>
              <a:t>que acelerem a formação de grupos de pesquisa produtivos e competitivos, capazes </a:t>
            </a:r>
            <a:r>
              <a:rPr lang="pt-BR" sz="2800" dirty="0" smtClean="0">
                <a:latin typeface="Arial Narrow" panose="020B0606020202030204" pitchFamily="34" charset="0"/>
              </a:rPr>
              <a:t>de futuramente </a:t>
            </a:r>
            <a:r>
              <a:rPr lang="pt-BR" sz="2800" dirty="0">
                <a:latin typeface="Arial Narrow" panose="020B0606020202030204" pitchFamily="34" charset="0"/>
              </a:rPr>
              <a:t>sustentar o </a:t>
            </a:r>
            <a:r>
              <a:rPr lang="pt-BR" sz="2800" b="1" dirty="0">
                <a:latin typeface="Arial Narrow" panose="020B0606020202030204" pitchFamily="34" charset="0"/>
              </a:rPr>
              <a:t>investimento na pós-graduação stricto sensu.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79132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que significa </a:t>
            </a: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“iniciar cientificamente”</a:t>
            </a:r>
            <a:r>
              <a:rPr lang="pt-B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pt-B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estudante? 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0808"/>
            <a:ext cx="7862887" cy="4824536"/>
          </a:xfrm>
        </p:spPr>
        <p:txBody>
          <a:bodyPr/>
          <a:lstStyle/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Inserir o estudante no processo de pesquisa, capacitando-o a usar o instrumental dessa linha de trabalho nas demais habilidades de formação,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habilitando-o a melhor planejar seus estudos e a conduzir investigações de temas relacionados com o curso de graduação em que está matriculado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. Com isso, cria-se a possibilidade de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formação de colaboradores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 às linhas de pesquisa.</a:t>
            </a:r>
          </a:p>
          <a:p>
            <a:pPr>
              <a:spcAft>
                <a:spcPts val="1200"/>
              </a:spcAft>
              <a:buFont typeface="Wingdings 2" pitchFamily="18" charset="2"/>
              <a:buNone/>
            </a:pPr>
            <a:r>
              <a:rPr lang="pt-BR" altLang="pt-BR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Desperta-se a vocação para cientista?</a:t>
            </a:r>
          </a:p>
          <a:p>
            <a:pPr>
              <a:spcAft>
                <a:spcPts val="1200"/>
              </a:spcAft>
              <a:buFont typeface="Wingdings 2" pitchFamily="18" charset="2"/>
              <a:buNone/>
            </a:pPr>
            <a:r>
              <a:rPr lang="pt-BR" altLang="pt-BR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SIM, mas também...</a:t>
            </a:r>
          </a:p>
          <a:p>
            <a:pPr>
              <a:buFont typeface="Wingdings 2" pitchFamily="18" charset="2"/>
              <a:buNone/>
            </a:pPr>
            <a:r>
              <a:rPr lang="pt-BR" altLang="pt-BR" sz="2400" b="1" i="1" dirty="0" smtClean="0">
                <a:latin typeface="Arial Narrow" panose="020B0606020202030204" pitchFamily="34" charset="0"/>
              </a:rPr>
              <a:t>    ... apresenta-se a METODOLOGIA CIENTÍFICA. </a:t>
            </a:r>
          </a:p>
          <a:p>
            <a:pPr>
              <a:buFont typeface="Wingdings 2" pitchFamily="18" charset="2"/>
              <a:buNone/>
            </a:pPr>
            <a:endParaRPr lang="pt-BR" altLang="pt-BR" sz="20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4845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Metodologia Científica</a:t>
            </a:r>
            <a:endParaRPr lang="pt-BR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>
          <a:xfrm>
            <a:off x="1357313" y="2214563"/>
            <a:ext cx="7286625" cy="3552825"/>
          </a:xfrm>
        </p:spPr>
        <p:txBody>
          <a:bodyPr>
            <a:normAutofit fontScale="92500" lnSpcReduction="10000"/>
          </a:bodyPr>
          <a:lstStyle/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Introdução ao tema de estudo</a:t>
            </a:r>
          </a:p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Objetivo do estudo.</a:t>
            </a:r>
          </a:p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Revisão Bibliográfica.</a:t>
            </a:r>
          </a:p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Procedimento Experimental.</a:t>
            </a:r>
          </a:p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Coleta e descrição de Resultados Experimentais.</a:t>
            </a:r>
          </a:p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Discussão de Resultados.</a:t>
            </a:r>
          </a:p>
          <a:p>
            <a:pPr marL="541338" indent="-541338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Conclusões.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0313" y="214313"/>
            <a:ext cx="5214937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IC nas IES Brasileiras</a:t>
            </a:r>
            <a:endParaRPr lang="pt-BR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075414" cy="4680520"/>
          </a:xfrm>
        </p:spPr>
        <p:txBody>
          <a:bodyPr>
            <a:normAutofit fontScale="92500" lnSpcReduction="10000"/>
          </a:bodyPr>
          <a:lstStyle/>
          <a:p>
            <a:pPr marL="19050" algn="just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I - Este </a:t>
            </a:r>
            <a:r>
              <a:rPr lang="pt-BR" sz="2000" b="1" dirty="0" smtClean="0">
                <a:latin typeface="Arial Narrow" panose="020B0606020202030204" pitchFamily="34" charset="0"/>
              </a:rPr>
              <a:t>processo de formação do aluno, desde que bem planejado, pode </a:t>
            </a:r>
            <a:r>
              <a:rPr lang="pt-BR" sz="2000" dirty="0" smtClean="0">
                <a:latin typeface="Arial Narrow" panose="020B0606020202030204" pitchFamily="34" charset="0"/>
              </a:rPr>
              <a:t>ocorrer através de múltiplas atividades desenvolvidas durante os anos da graduação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marL="19050" algn="just">
              <a:spcBef>
                <a:spcPct val="50000"/>
              </a:spcBef>
              <a:defRPr/>
            </a:pPr>
            <a:endParaRPr lang="pt-BR" sz="800" b="1" dirty="0" smtClean="0">
              <a:latin typeface="Arial Narrow" panose="020B0606020202030204" pitchFamily="34" charset="0"/>
            </a:endParaRP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Aulas teóricas e práticas.</a:t>
            </a: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Palestras.</a:t>
            </a: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Participação em projetos experimentais e de pesquisa.</a:t>
            </a: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Monitorias.</a:t>
            </a: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Elaboração de trabalhos monográficos.</a:t>
            </a: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Estudos individuais e em grupos.</a:t>
            </a:r>
          </a:p>
          <a:p>
            <a:pPr marL="854075" lvl="1" indent="-377825" algn="just">
              <a:spcBef>
                <a:spcPct val="50000"/>
              </a:spcBef>
              <a:buClrTx/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Participação em congressos e eventos científicos, etc.</a:t>
            </a:r>
          </a:p>
          <a:p>
            <a:pPr marL="854075" lvl="1" indent="-377825" algn="just">
              <a:spcBef>
                <a:spcPct val="50000"/>
              </a:spcBef>
              <a:buSzPct val="120000"/>
              <a:buFont typeface="Wingdings" pitchFamily="2" charset="2"/>
              <a:buChar char="ü"/>
              <a:defRPr/>
            </a:pPr>
            <a:endParaRPr lang="pt-BR" sz="900" b="1" dirty="0" smtClean="0">
              <a:latin typeface="Arial Narrow" panose="020B0606020202030204" pitchFamily="34" charset="0"/>
            </a:endParaRPr>
          </a:p>
          <a:p>
            <a:pPr marL="19050" algn="just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II - Estas atividades devem estar alicerçadas em um </a:t>
            </a:r>
            <a:r>
              <a:rPr lang="pt-BR" sz="2000" b="1" u="sng" dirty="0" smtClean="0">
                <a:latin typeface="Arial Narrow" panose="020B0606020202030204" pitchFamily="34" charset="0"/>
              </a:rPr>
              <a:t>projeto pedagógico</a:t>
            </a:r>
            <a:r>
              <a:rPr lang="pt-BR" sz="2000" b="1" dirty="0" smtClean="0"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latin typeface="Arial Narrow" panose="020B0606020202030204" pitchFamily="34" charset="0"/>
              </a:rPr>
              <a:t>e através delas vai sendo construído um determinado perfil profissional.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988840"/>
            <a:ext cx="7499350" cy="4087341"/>
          </a:xfrm>
        </p:spPr>
        <p:txBody>
          <a:bodyPr>
            <a:normAutofit/>
          </a:bodyPr>
          <a:lstStyle/>
          <a:p>
            <a:pPr marL="438150" indent="-34290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latin typeface="Arial Narrow" panose="020B0606020202030204" pitchFamily="34" charset="0"/>
              </a:rPr>
              <a:t> A iniciação científica do aluno </a:t>
            </a:r>
            <a:r>
              <a:rPr lang="pt-BR" sz="2800" b="1" dirty="0" smtClean="0">
                <a:latin typeface="Arial Narrow" panose="020B0606020202030204" pitchFamily="34" charset="0"/>
              </a:rPr>
              <a:t>não existe somente a partir do ensino superior</a:t>
            </a:r>
            <a:r>
              <a:rPr lang="pt-BR" sz="2800" dirty="0" smtClean="0">
                <a:latin typeface="Arial Narrow" panose="020B0606020202030204" pitchFamily="34" charset="0"/>
              </a:rPr>
              <a:t> e nem apenas em um tipo de atividade que é a pesquisa científica da qual ele participa sob orientação de um professor. </a:t>
            </a:r>
          </a:p>
          <a:p>
            <a:pPr marL="438150" indent="-342900">
              <a:spcBef>
                <a:spcPct val="50000"/>
              </a:spcBef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latin typeface="Arial Narrow" panose="020B0606020202030204" pitchFamily="34" charset="0"/>
              </a:rPr>
              <a:t> Ela está </a:t>
            </a:r>
            <a:r>
              <a:rPr lang="pt-BR" sz="2800" b="1" dirty="0" smtClean="0">
                <a:latin typeface="Arial Narrow" panose="020B0606020202030204" pitchFamily="34" charset="0"/>
              </a:rPr>
              <a:t>vinculada a todas as atividades acadêmicas </a:t>
            </a:r>
            <a:r>
              <a:rPr lang="pt-BR" sz="2800" dirty="0" smtClean="0">
                <a:latin typeface="Arial Narrow" panose="020B0606020202030204" pitchFamily="34" charset="0"/>
              </a:rPr>
              <a:t>e começa, em todas as áreas das ciências, muito antes do ensino superior.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00313" y="214313"/>
            <a:ext cx="3943895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IC nas IES Brasileiras</a:t>
            </a:r>
            <a:endParaRPr lang="pt-BR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296144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Iniciação Científica</a:t>
            </a:r>
            <a:r>
              <a:rPr lang="pt-B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</a:t>
            </a: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Estágio</a:t>
            </a:r>
            <a:r>
              <a:rPr lang="pt-B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são atividades complementares na formação do profissional !</a:t>
            </a:r>
            <a:endParaRPr lang="pt-BR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963" name="Espaço Reservado para Conteúdo 3"/>
          <p:cNvSpPr>
            <a:spLocks noGrp="1"/>
          </p:cNvSpPr>
          <p:nvPr>
            <p:ph idx="1"/>
          </p:nvPr>
        </p:nvSpPr>
        <p:spPr>
          <a:xfrm>
            <a:off x="683568" y="2204864"/>
            <a:ext cx="8460432" cy="3877022"/>
          </a:xfrm>
        </p:spPr>
        <p:txBody>
          <a:bodyPr/>
          <a:lstStyle/>
          <a:p>
            <a:pPr marL="444500" indent="-44450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O que eu preciso para fazer iniciação científica?  (</a:t>
            </a:r>
            <a:r>
              <a:rPr lang="pt-BR" altLang="pt-BR" sz="2800" dirty="0" err="1" smtClean="0">
                <a:latin typeface="Arial Narrow" panose="020B0606020202030204" pitchFamily="34" charset="0"/>
              </a:rPr>
              <a:t>PIBIC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)</a:t>
            </a:r>
          </a:p>
          <a:p>
            <a:pPr marL="444500" indent="-44450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Ter disponibilidade de no mínimo de horas semanais para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dedicação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 ao Programa. (</a:t>
            </a:r>
            <a:r>
              <a:rPr lang="pt-BR" altLang="pt-BR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Problema alunos do noturno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)</a:t>
            </a:r>
          </a:p>
          <a:p>
            <a:pPr marL="444500" indent="-44450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</a:rPr>
              <a:t>Ter bom desempenho acadêmico, principalmente nas disciplinas relevantes para a compreensão dos modelos e fenômenos com os quais estará envolvido.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 </a:t>
            </a:r>
          </a:p>
          <a:p>
            <a:pPr marL="444500" indent="-44450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latin typeface="Arial Narrow" panose="020B0606020202030204" pitchFamily="34" charset="0"/>
              </a:rPr>
              <a:t>... o que se espera de um futuro bom profissional</a:t>
            </a:r>
            <a:r>
              <a:rPr lang="pt-BR" altLang="pt-BR" sz="2800" b="1" dirty="0">
                <a:latin typeface="Arial Narrow" panose="020B0606020202030204" pitchFamily="34" charset="0"/>
              </a:rPr>
              <a:t>.</a:t>
            </a:r>
            <a:endParaRPr lang="pt-BR" altLang="pt-BR" sz="2800" b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4519" y="188640"/>
            <a:ext cx="45211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Qual o papel da IC?</a:t>
            </a:r>
            <a:endParaRPr lang="pt-BR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Box 3"/>
          <p:cNvSpPr>
            <a:spLocks noGrp="1" noChangeArrowheads="1"/>
          </p:cNvSpPr>
          <p:nvPr>
            <p:ph idx="1"/>
          </p:nvPr>
        </p:nvSpPr>
        <p:spPr>
          <a:xfrm>
            <a:off x="827584" y="1772816"/>
            <a:ext cx="3779837" cy="4401205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2800" b="1" dirty="0" smtClean="0">
                <a:latin typeface="Arial Narrow" panose="020B0606020202030204" pitchFamily="34" charset="0"/>
                <a:cs typeface="Arial" pitchFamily="34" charset="0"/>
              </a:rPr>
              <a:t>Universidade</a:t>
            </a:r>
            <a:r>
              <a:rPr lang="pt-BR" altLang="pt-BR" sz="2800" dirty="0" smtClean="0"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28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  <a:cs typeface="Arial" pitchFamily="34" charset="0"/>
              </a:rPr>
              <a:t>Auxiliar na formação dos estudantes.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pt-BR" altLang="pt-BR" sz="28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  <a:cs typeface="Arial" pitchFamily="34" charset="0"/>
              </a:rPr>
              <a:t>Incentivar o bom desempenho escolar.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pt-BR" altLang="pt-BR" sz="28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latin typeface="Arial Narrow" panose="020B0606020202030204" pitchFamily="34" charset="0"/>
                <a:cs typeface="Arial" pitchFamily="34" charset="0"/>
              </a:rPr>
              <a:t>Criar novos colaboradores.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6313" y="1772816"/>
            <a:ext cx="41386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atin typeface="Arial Narrow" panose="020B0606020202030204" pitchFamily="34" charset="0"/>
              </a:rPr>
              <a:t>Empresa</a:t>
            </a:r>
            <a:r>
              <a:rPr lang="pt-BR" sz="2800" dirty="0" smtClean="0">
                <a:latin typeface="Arial Narrow" panose="020B0606020202030204" pitchFamily="34" charset="0"/>
              </a:rPr>
              <a:t>:</a:t>
            </a:r>
          </a:p>
          <a:p>
            <a:pPr>
              <a:defRPr/>
            </a:pPr>
            <a:endParaRPr lang="pt-BR" sz="2800" dirty="0">
              <a:latin typeface="Arial Narrow" panose="020B0606020202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latin typeface="Arial Narrow" panose="020B0606020202030204" pitchFamily="34" charset="0"/>
              </a:rPr>
              <a:t>Auxiliar na formação dos futuros </a:t>
            </a:r>
            <a:r>
              <a:rPr lang="pt-BR" sz="2800" dirty="0" smtClean="0">
                <a:latin typeface="Arial Narrow" panose="020B0606020202030204" pitchFamily="34" charset="0"/>
              </a:rPr>
              <a:t>profissionais.</a:t>
            </a:r>
            <a:endParaRPr lang="pt-BR" sz="2800" dirty="0">
              <a:latin typeface="Arial Narrow" panose="020B0606020202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  <a:defRPr/>
            </a:pPr>
            <a:endParaRPr lang="pt-BR" sz="2800" dirty="0">
              <a:latin typeface="Arial Narrow" panose="020B0606020202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latin typeface="Arial Narrow" panose="020B0606020202030204" pitchFamily="34" charset="0"/>
              </a:rPr>
              <a:t>Criar atitudes pró-ativas e </a:t>
            </a:r>
            <a:r>
              <a:rPr lang="pt-BR" sz="2800" dirty="0" smtClean="0">
                <a:latin typeface="Arial Narrow" panose="020B0606020202030204" pitchFamily="34" charset="0"/>
              </a:rPr>
              <a:t>inovadoras.</a:t>
            </a:r>
            <a:endParaRPr lang="pt-BR" sz="2800" dirty="0">
              <a:latin typeface="Arial Narrow" panose="020B0606020202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  <a:defRPr/>
            </a:pPr>
            <a:endParaRPr lang="pt-BR" sz="2800" dirty="0">
              <a:latin typeface="Arial Narrow" panose="020B0606020202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latin typeface="Arial Narrow" panose="020B0606020202030204" pitchFamily="34" charset="0"/>
              </a:rPr>
              <a:t>Aproximar Centros de Pesquisa e </a:t>
            </a:r>
            <a:r>
              <a:rPr lang="pt-BR" sz="2800" dirty="0" smtClean="0">
                <a:latin typeface="Arial Narrow" panose="020B0606020202030204" pitchFamily="34" charset="0"/>
              </a:rPr>
              <a:t>Empresas.</a:t>
            </a:r>
            <a:endParaRPr lang="pt-BR" sz="28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pt-BR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Objetivos da importância da Iniciação Científica para o Ensino da Graduação </a:t>
            </a:r>
            <a:endParaRPr lang="pt-BR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719939" cy="5214937"/>
          </a:xfrm>
        </p:spPr>
        <p:txBody>
          <a:bodyPr>
            <a:noAutofit/>
          </a:bodyPr>
          <a:lstStyle/>
          <a:p>
            <a:pPr marL="571500" indent="-476250"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Perceber</a:t>
            </a:r>
            <a:endParaRPr lang="pt-BR" sz="32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A necessidade de uma </a:t>
            </a:r>
            <a:r>
              <a:rPr lang="pt-BR" sz="2400" b="1" dirty="0" smtClean="0">
                <a:latin typeface="Arial Narrow" panose="020B0606020202030204" pitchFamily="34" charset="0"/>
              </a:rPr>
              <a:t>postura crítica </a:t>
            </a:r>
            <a:r>
              <a:rPr lang="pt-BR" sz="2400" dirty="0" smtClean="0">
                <a:latin typeface="Arial Narrow" panose="020B0606020202030204" pitchFamily="34" charset="0"/>
              </a:rPr>
              <a:t>diante das informações que recebe.</a:t>
            </a: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Por que é necessário </a:t>
            </a:r>
            <a:r>
              <a:rPr lang="pt-BR" sz="2400" b="1" dirty="0" smtClean="0">
                <a:latin typeface="Arial Narrow" panose="020B0606020202030204" pitchFamily="34" charset="0"/>
              </a:rPr>
              <a:t>avaliar</a:t>
            </a:r>
            <a:r>
              <a:rPr lang="pt-BR" sz="2400" dirty="0" smtClean="0">
                <a:latin typeface="Arial Narrow" panose="020B0606020202030204" pitchFamily="34" charset="0"/>
              </a:rPr>
              <a:t> tais informações.</a:t>
            </a: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b="1" dirty="0" smtClean="0">
                <a:latin typeface="Arial Narrow" panose="020B0606020202030204" pitchFamily="34" charset="0"/>
              </a:rPr>
              <a:t>Quem, como e quando </a:t>
            </a:r>
            <a:r>
              <a:rPr lang="pt-BR" sz="2400" dirty="0" smtClean="0">
                <a:latin typeface="Arial Narrow" panose="020B0606020202030204" pitchFamily="34" charset="0"/>
              </a:rPr>
              <a:t>devem ser avaliadas as informações.</a:t>
            </a: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Quais são os </a:t>
            </a:r>
            <a:r>
              <a:rPr lang="pt-BR" sz="2400" b="1" dirty="0" smtClean="0">
                <a:latin typeface="Arial Narrow" panose="020B0606020202030204" pitchFamily="34" charset="0"/>
              </a:rPr>
              <a:t>recursos</a:t>
            </a:r>
            <a:r>
              <a:rPr lang="pt-BR" sz="2400" dirty="0" smtClean="0">
                <a:latin typeface="Arial Narrow" panose="020B0606020202030204" pitchFamily="34" charset="0"/>
              </a:rPr>
              <a:t> disponíveis sobre a avaliação crítica da literatura.</a:t>
            </a: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Como é elaborado um </a:t>
            </a:r>
            <a:r>
              <a:rPr lang="pt-BR" sz="2400" b="1" dirty="0" smtClean="0">
                <a:latin typeface="Arial Narrow" panose="020B0606020202030204" pitchFamily="34" charset="0"/>
              </a:rPr>
              <a:t>plano de intenções </a:t>
            </a:r>
            <a:r>
              <a:rPr lang="pt-BR" sz="2400" dirty="0" smtClean="0">
                <a:latin typeface="Arial Narrow" panose="020B0606020202030204" pitchFamily="34" charset="0"/>
              </a:rPr>
              <a:t>e um projeto de pesquisa.</a:t>
            </a: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Como encontrar a “</a:t>
            </a:r>
            <a:r>
              <a:rPr lang="pt-BR" sz="2400" b="1" dirty="0" smtClean="0">
                <a:latin typeface="Arial Narrow" panose="020B0606020202030204" pitchFamily="34" charset="0"/>
              </a:rPr>
              <a:t>pergunta certa</a:t>
            </a:r>
            <a:r>
              <a:rPr lang="pt-BR" sz="2400" dirty="0" smtClean="0">
                <a:latin typeface="Arial Narrow" panose="020B0606020202030204" pitchFamily="34" charset="0"/>
              </a:rPr>
              <a:t>” para se iniciar uma busca de novo conhecimento.</a:t>
            </a:r>
          </a:p>
          <a:p>
            <a:pPr marL="530225" indent="-5302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lphaLcPeriod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Porque a </a:t>
            </a: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f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ormulação da pergunta </a:t>
            </a:r>
            <a:r>
              <a:rPr lang="pt-BR" sz="2400" dirty="0" smtClean="0">
                <a:latin typeface="Arial Narrow" panose="020B0606020202030204" pitchFamily="34" charset="0"/>
              </a:rPr>
              <a:t>é essencial.</a:t>
            </a:r>
            <a:endParaRPr lang="pt-BR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770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Importância do Programa de Iniciação Científica </a:t>
            </a:r>
            <a:endParaRPr lang="pt-BR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pt-BR" altLang="pt-BR" sz="2800" dirty="0" smtClean="0">
                <a:latin typeface="Arial Narrow" panose="020B0606020202030204" pitchFamily="34" charset="0"/>
              </a:rPr>
              <a:t>  “Outro destaque refere-se ao fato de que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 todos os iniciantes científicos são excelentes fontes de informação para as adequações curriculares de impacto nos cursos de graduação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, podendo ser considerados termômetros muito importantes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da qualidade do curso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, do desempenho dos professores e do conteúdo dos programas, ou seja, são </a:t>
            </a:r>
            <a:r>
              <a:rPr lang="pt-BR" altLang="pt-BR" sz="2800" b="1" dirty="0" smtClean="0">
                <a:latin typeface="Arial Narrow" panose="020B0606020202030204" pitchFamily="34" charset="0"/>
              </a:rPr>
              <a:t>excelentes cooperadores do próprio modelo pedagógico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endParaRPr lang="pt-BR" altLang="pt-BR" sz="32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157535"/>
            <a:ext cx="806380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12648" y="134144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Conhecimento na </a:t>
            </a:r>
            <a:r>
              <a:rPr lang="pt-BR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IES</a:t>
            </a:r>
            <a:endParaRPr lang="pt-BR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2"/>
            <a:ext cx="8150920" cy="4608512"/>
          </a:xfrm>
        </p:spPr>
        <p:txBody>
          <a:bodyPr>
            <a:normAutofit/>
          </a:bodyPr>
          <a:lstStyle/>
          <a:p>
            <a:pPr marL="95250" indent="-95250">
              <a:lnSpc>
                <a:spcPct val="15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pt-BR" altLang="pt-BR" sz="2400" dirty="0" smtClean="0">
                <a:latin typeface="Arial Narrow" panose="020B0606020202030204" pitchFamily="34" charset="0"/>
              </a:rPr>
              <a:t>“A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primeira conquista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de um estudante que faz iniciação científica é a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fuga da rotina e da estrutura curricular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pois agrega-se aos professores e disciplinas com quem tem mais “simpatia” e “paladar”, desenvolvendo capacidades mais diferenciadas nas expressões oral e escrita e nas habilidades manuais.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Os estudantes aprendem a ler bibliografia de forma crítica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.”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770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Importância do Programa de Iniciação Científica </a:t>
            </a:r>
            <a:endParaRPr lang="pt-BR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97415" cy="654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Vantagens e Desvantagens da Pesquisa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040560"/>
          </a:xfrm>
        </p:spPr>
        <p:txBody>
          <a:bodyPr>
            <a:normAutofit fontScale="92500" lnSpcReduction="20000"/>
          </a:bodyPr>
          <a:lstStyle/>
          <a:p>
            <a:pPr marL="177800" indent="0" eaLnBrk="1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pt-BR" altLang="pt-BR" sz="2500" dirty="0" smtClean="0">
                <a:latin typeface="Arial Narrow" panose="020B0606020202030204" pitchFamily="34" charset="0"/>
              </a:rPr>
              <a:t>A </a:t>
            </a:r>
            <a:r>
              <a:rPr lang="pt-BR" altLang="pt-BR" sz="2500" b="1" dirty="0" smtClean="0">
                <a:latin typeface="Arial Narrow" panose="020B0606020202030204" pitchFamily="34" charset="0"/>
              </a:rPr>
              <a:t>pesquisa intelectual e científica 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deve ser incentivada e desenvolvida porque: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pt-BR" altLang="pt-BR" sz="25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500" b="1" dirty="0" smtClean="0">
                <a:latin typeface="Arial Narrow" panose="020B0606020202030204" pitchFamily="34" charset="0"/>
              </a:rPr>
              <a:t>Cria um ambiente acadêmico 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melhor através da curiosidade e da crítica intelectual.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endParaRPr lang="pt-BR" altLang="pt-BR" sz="10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500" b="1" dirty="0" smtClean="0">
                <a:latin typeface="Arial Narrow" panose="020B0606020202030204" pitchFamily="34" charset="0"/>
              </a:rPr>
              <a:t>Gera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 quadros acadêmicos mais competentes e competitivos.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endParaRPr lang="pt-BR" altLang="pt-BR" sz="10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500" dirty="0" smtClean="0">
                <a:latin typeface="Arial Narrow" panose="020B0606020202030204" pitchFamily="34" charset="0"/>
              </a:rPr>
              <a:t>Toma-se um elemento básico de </a:t>
            </a:r>
            <a:r>
              <a:rPr lang="pt-BR" altLang="pt-BR" sz="2500" b="1" dirty="0" smtClean="0">
                <a:latin typeface="Arial Narrow" panose="020B0606020202030204" pitchFamily="34" charset="0"/>
              </a:rPr>
              <a:t>qualidade acadêmica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, sobretudo para as Instituições privadas.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endParaRPr lang="pt-BR" altLang="pt-BR" sz="11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500" b="1" dirty="0" smtClean="0">
                <a:latin typeface="Arial Narrow" panose="020B0606020202030204" pitchFamily="34" charset="0"/>
              </a:rPr>
              <a:t>Atraí os alunos mais criativos 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e futuros intelectuais produtores de ciência, potenciais alunos da pós-graduação (Especialização, Mestrados e Doutorados).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endParaRPr lang="pt-BR" altLang="pt-BR" sz="11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500" b="1" dirty="0" smtClean="0">
                <a:latin typeface="Arial Narrow" panose="020B0606020202030204" pitchFamily="34" charset="0"/>
              </a:rPr>
              <a:t>Gera as bases da Pós-Graduação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060848"/>
            <a:ext cx="7862888" cy="4248472"/>
          </a:xfrm>
        </p:spPr>
        <p:txBody>
          <a:bodyPr>
            <a:normAutofit fontScale="92500" lnSpcReduction="10000"/>
          </a:bodyPr>
          <a:lstStyle/>
          <a:p>
            <a:pPr marL="444500" indent="-444500">
              <a:buClrTx/>
              <a:buSzPct val="100000"/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pt-BR" altLang="pt-BR" sz="2500" b="1" i="1" dirty="0" smtClean="0">
                <a:latin typeface="Arial Narrow" panose="020B0606020202030204" pitchFamily="34" charset="0"/>
              </a:rPr>
              <a:t>Socializa o conhecimento</a:t>
            </a:r>
            <a:r>
              <a:rPr lang="pt-BR" altLang="pt-BR" sz="2500" b="1" dirty="0" smtClean="0">
                <a:latin typeface="Arial Narrow" panose="020B0606020202030204" pitchFamily="34" charset="0"/>
              </a:rPr>
              <a:t> 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em toda a comunidade acadêmica (alunos, professores de graduação e de pós-graduação) e na comunidade externa não acadêmica.</a:t>
            </a:r>
          </a:p>
          <a:p>
            <a:pPr marL="0" indent="0">
              <a:buClrTx/>
              <a:buSzPct val="100000"/>
              <a:buNone/>
              <a:tabLst>
                <a:tab pos="444500" algn="l"/>
              </a:tabLst>
            </a:pPr>
            <a:endParaRPr lang="pt-BR" altLang="pt-BR" sz="2500" dirty="0" smtClean="0">
              <a:latin typeface="Arial Narrow" panose="020B0606020202030204" pitchFamily="34" charset="0"/>
            </a:endParaRPr>
          </a:p>
          <a:p>
            <a:pPr marL="444500" indent="-444500">
              <a:buClrTx/>
              <a:buSzPct val="100000"/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pt-BR" altLang="pt-BR" sz="2500" b="1" i="1" dirty="0" smtClean="0">
                <a:latin typeface="Arial Narrow" panose="020B0606020202030204" pitchFamily="34" charset="0"/>
              </a:rPr>
              <a:t>Diferencia uma Universidade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 de uma Instituição de Ensino.</a:t>
            </a:r>
          </a:p>
          <a:p>
            <a:pPr marL="0" indent="0">
              <a:buClrTx/>
              <a:buSzPct val="100000"/>
              <a:buNone/>
              <a:tabLst>
                <a:tab pos="444500" algn="l"/>
              </a:tabLst>
            </a:pPr>
            <a:endParaRPr lang="pt-BR" altLang="pt-BR" sz="2500" dirty="0" smtClean="0">
              <a:latin typeface="Arial Narrow" panose="020B0606020202030204" pitchFamily="34" charset="0"/>
            </a:endParaRPr>
          </a:p>
          <a:p>
            <a:pPr marL="444500" indent="-444500">
              <a:buClrTx/>
              <a:buSzPct val="100000"/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pt-BR" altLang="pt-BR" sz="2500" dirty="0" smtClean="0">
                <a:latin typeface="Arial Narrow" panose="020B0606020202030204" pitchFamily="34" charset="0"/>
              </a:rPr>
              <a:t>Acaba sendo um </a:t>
            </a:r>
            <a:r>
              <a:rPr lang="pt-BR" altLang="pt-BR" sz="2500" b="1" i="1" dirty="0" smtClean="0">
                <a:latin typeface="Arial Narrow" panose="020B0606020202030204" pitchFamily="34" charset="0"/>
              </a:rPr>
              <a:t>"marketing institucional”. </a:t>
            </a:r>
            <a:r>
              <a:rPr lang="pt-BR" altLang="pt-BR" sz="2500" dirty="0" smtClean="0">
                <a:latin typeface="Arial Narrow" panose="020B0606020202030204" pitchFamily="34" charset="0"/>
              </a:rPr>
              <a:t>Neste sentido, a divulgação da pesquisa pode ser mais atraente do que qualquer peça de propaganda feita para atrair alunos. A pesquisa de qualidade é divulgada nos meios de comunicação qualificados, gratuitamente e confere especial prestígio à Instituição universitária a qual está vinculada.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97415" cy="654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Vantagens e Desvantagens da Pesquisa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582347" cy="4608512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Arial Narrow" panose="020B0606020202030204" pitchFamily="34" charset="0"/>
              </a:rPr>
              <a:t>Não se pode desenvolver pesquisa sem estar ciente dos seus riscos e problemas. A produção intelectual e a pesquisa científica 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são quase sempre deficitárias para uma </a:t>
            </a:r>
            <a:r>
              <a:rPr lang="pt-BR" altLang="pt-BR" sz="2200" b="1" dirty="0" err="1" smtClean="0">
                <a:latin typeface="Arial Narrow" panose="020B0606020202030204" pitchFamily="34" charset="0"/>
              </a:rPr>
              <a:t>IES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, em curto prazo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.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 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Arial Narrow" panose="020B0606020202030204" pitchFamily="34" charset="0"/>
              </a:rPr>
              <a:t>Os recursos que essas ações atraem 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são indiretos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, ou destinam-se a apenas um grupo de pesquisadores. Toda a atividade de pesquisa exige 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maior investimento em estrutura física adequada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e com equipamentos de alta tecnologia como: laboratórios, salas de multimídia, acervos bibliográficos específicos e de consulta limitada aos pesquisadores (atualização em revistas indexadas e obras raras, por exemplo), e outros.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Arial Narrow" panose="020B0606020202030204" pitchFamily="34" charset="0"/>
              </a:rPr>
              <a:t>Além do mais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, a pesquisa científica aumenta a folha de pagamentos da IES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, exigindo funcionamento integral e continuado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.</a:t>
            </a:r>
            <a:endParaRPr lang="pt-BR" altLang="pt-BR" sz="2200" dirty="0" smtClean="0">
              <a:latin typeface="Arial Narrow" panose="020B0606020202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97415" cy="654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Vantagens e Desvantagens da Pesquisa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97415" cy="654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Observações sobre a pesquisa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1700808"/>
            <a:ext cx="8143875" cy="468052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O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dimensionamento dos investimentos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para instalar programas institucionais de pesquisa devem ser claros e realizáveis, tendo-se clareza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na definição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do programa de pesquisa institucional. </a:t>
            </a:r>
          </a:p>
          <a:p>
            <a:pPr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O planejamento financeiro é fundamental, pois em caso de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equívocos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 o retorno a situação anterior quase sempre é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desastroso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tanto internamente quanto externamente à </a:t>
            </a:r>
            <a:r>
              <a:rPr lang="pt-BR" altLang="pt-BR" sz="2400" dirty="0" err="1" smtClean="0">
                <a:latin typeface="Arial Narrow" panose="020B0606020202030204" pitchFamily="34" charset="0"/>
              </a:rPr>
              <a:t>IES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.</a:t>
            </a:r>
          </a:p>
          <a:p>
            <a:pPr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A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pesquisa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para muitos gestores de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universidades privadas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que entendem a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universidade como reprodutora do conhecimento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e não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produtora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é desnecessária. </a:t>
            </a:r>
            <a:endParaRPr lang="pt-BR" altLang="pt-BR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97415" cy="654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Observações sobre a pesquisa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00808"/>
            <a:ext cx="7604323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Esforços de algumas Instituições privadas para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 preservar sua qualidade, sua história, sua missão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frente aos desafios atuais de maior competição com outras instituições privadas.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Instituições que buscam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 diminuir seus custos demitindo professores doutores mais antigos 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com elevada produção e admitindo jovens doutores com produção incipiente.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</a:rPr>
              <a:t>A universidade também pode atuar como uma </a:t>
            </a:r>
            <a:r>
              <a:rPr lang="pt-BR" altLang="pt-BR" sz="2400" b="1" dirty="0" smtClean="0">
                <a:latin typeface="Arial Narrow" panose="020B0606020202030204" pitchFamily="34" charset="0"/>
              </a:rPr>
              <a:t>grande empresa de consultoria</a:t>
            </a:r>
            <a:r>
              <a:rPr lang="pt-BR" altLang="pt-BR" sz="2400" dirty="0" smtClean="0">
                <a:latin typeface="Arial Narrow" panose="020B0606020202030204" pitchFamily="34" charset="0"/>
              </a:rPr>
              <a:t>, uma vez que tem número significativo de profissionais especializados em diferentes áreas 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27791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3096344" cy="990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Pesquisa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006903" cy="4248472"/>
          </a:xfrm>
        </p:spPr>
        <p:txBody>
          <a:bodyPr/>
          <a:lstStyle/>
          <a:p>
            <a:pPr marL="457200" indent="-457200" algn="ctr">
              <a:buFont typeface="Wingdings 2" pitchFamily="18" charset="2"/>
              <a:buNone/>
            </a:pPr>
            <a:r>
              <a:rPr lang="pt-BR" altLang="pt-BR" sz="3000" b="1" dirty="0" smtClean="0">
                <a:latin typeface="Arial Narrow" panose="020B0606020202030204" pitchFamily="34" charset="0"/>
                <a:cs typeface="Times New Roman" pitchFamily="18" charset="0"/>
              </a:rPr>
              <a:t>Premissas Básicas</a:t>
            </a:r>
          </a:p>
          <a:p>
            <a:pPr marL="457200" indent="-457200" algn="ctr"/>
            <a:endParaRPr lang="pt-BR" altLang="pt-BR" sz="13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latin typeface="Arial Narrow" panose="020B0606020202030204" pitchFamily="34" charset="0"/>
                <a:cs typeface="Times New Roman" pitchFamily="18" charset="0"/>
              </a:rPr>
              <a:t>A consolidação da pesquisa </a:t>
            </a:r>
            <a:r>
              <a:rPr lang="pt-BR" altLang="pt-BR" sz="2400" dirty="0" smtClean="0">
                <a:latin typeface="Arial Narrow" panose="020B0606020202030204" pitchFamily="34" charset="0"/>
                <a:cs typeface="Times New Roman" pitchFamily="18" charset="0"/>
              </a:rPr>
              <a:t>é o primeiro passo para a existência de uma pós-graduação forte e de qualidade. </a:t>
            </a:r>
            <a:endParaRPr lang="pt-BR" altLang="pt-BR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  <a:cs typeface="Times New Roman" pitchFamily="18" charset="0"/>
              </a:rPr>
              <a:t>A pesquisa </a:t>
            </a:r>
            <a:r>
              <a:rPr lang="pt-BR" altLang="pt-BR" sz="2400" b="1" dirty="0" smtClean="0">
                <a:latin typeface="Arial Narrow" panose="020B0606020202030204" pitchFamily="34" charset="0"/>
                <a:cs typeface="Times New Roman" pitchFamily="18" charset="0"/>
              </a:rPr>
              <a:t>precede</a:t>
            </a:r>
            <a:r>
              <a:rPr lang="pt-BR" altLang="pt-BR" sz="2400" dirty="0" smtClean="0">
                <a:latin typeface="Arial Narrow" panose="020B0606020202030204" pitchFamily="34" charset="0"/>
                <a:cs typeface="Times New Roman" pitchFamily="18" charset="0"/>
              </a:rPr>
              <a:t>, portanto, a instalação de um programa de pós-graduação. </a:t>
            </a:r>
            <a:endParaRPr lang="pt-BR" altLang="pt-BR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Narrow" panose="020B0606020202030204" pitchFamily="34" charset="0"/>
                <a:cs typeface="Times New Roman" pitchFamily="18" charset="0"/>
              </a:rPr>
              <a:t>O planejamento da pesquisa e o da pós-graduação, tanto no âmbito das instituições como em âmbito </a:t>
            </a:r>
            <a:r>
              <a:rPr lang="pt-BR" altLang="pt-BR" sz="2400" b="1" dirty="0" smtClean="0">
                <a:latin typeface="Arial Narrow" panose="020B0606020202030204" pitchFamily="34" charset="0"/>
                <a:cs typeface="Times New Roman" pitchFamily="18" charset="0"/>
              </a:rPr>
              <a:t>estadual, regional e nacional, não pode ser pensado separadamente.</a:t>
            </a:r>
            <a:r>
              <a:rPr lang="pt-BR" altLang="pt-BR" sz="2300" b="1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6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9592" y="836712"/>
            <a:ext cx="7572375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pt-BR" sz="2800" b="1" dirty="0">
                <a:latin typeface="Arial Narrow" panose="020B0606020202030204" pitchFamily="34" charset="0"/>
              </a:rPr>
              <a:t>Reflexões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pt-BR" sz="2800" i="1" dirty="0" smtClean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pt-BR" sz="2800" i="1" dirty="0" smtClean="0">
                <a:latin typeface="Arial Narrow" panose="020B0606020202030204" pitchFamily="34" charset="0"/>
              </a:rPr>
              <a:t>“</a:t>
            </a:r>
            <a:r>
              <a:rPr lang="pt-BR" sz="2800" i="1" dirty="0">
                <a:latin typeface="Arial Narrow" panose="020B0606020202030204" pitchFamily="34" charset="0"/>
              </a:rPr>
              <a:t>Não são as espécies mais fortes e nem as mais inteligentes que sobrevivem, mas sim aquelas que melhor respondem </a:t>
            </a:r>
            <a:r>
              <a:rPr lang="pt-BR" sz="2800" b="1" i="1" dirty="0">
                <a:latin typeface="Arial Narrow" panose="020B0606020202030204" pitchFamily="34" charset="0"/>
              </a:rPr>
              <a:t>às mudanças</a:t>
            </a:r>
            <a:r>
              <a:rPr lang="pt-BR" sz="2800" i="1" dirty="0">
                <a:latin typeface="Arial Narrow" panose="020B0606020202030204" pitchFamily="34" charset="0"/>
              </a:rPr>
              <a:t>”</a:t>
            </a:r>
            <a:r>
              <a:rPr lang="pt-BR" sz="2800" dirty="0">
                <a:latin typeface="Arial Narrow" panose="020B0606020202030204" pitchFamily="34" charset="0"/>
              </a:rPr>
              <a:t/>
            </a:r>
            <a:br>
              <a:rPr lang="pt-BR" sz="2800" dirty="0">
                <a:latin typeface="Arial Narrow" panose="020B0606020202030204" pitchFamily="34" charset="0"/>
              </a:rPr>
            </a:br>
            <a:endParaRPr lang="pt-BR" sz="2800" dirty="0">
              <a:latin typeface="Arial Narrow" panose="020B0606020202030204" pitchFamily="34" charset="0"/>
            </a:endParaRPr>
          </a:p>
          <a:p>
            <a:pPr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pt-BR" sz="2800" b="1" dirty="0" smtClean="0">
                <a:latin typeface="Arial Narrow" panose="020B0606020202030204" pitchFamily="34" charset="0"/>
              </a:rPr>
              <a:t>                       </a:t>
            </a:r>
            <a:r>
              <a:rPr lang="pt-BR" sz="2800" b="1" dirty="0">
                <a:latin typeface="Arial Narrow" panose="020B0606020202030204" pitchFamily="34" charset="0"/>
              </a:rPr>
              <a:t>Charles Darwin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645024"/>
            <a:ext cx="261619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1484784"/>
            <a:ext cx="914228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17071" y="332656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Reflexões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B4A30B-0EF7-448A-8500-5FB180D0D7C3}" type="slidenum">
              <a:rPr lang="pt-BR" altLang="pt-BR" smtClean="0"/>
              <a:pPr eaLnBrk="1" hangingPunct="1"/>
              <a:t>39</a:t>
            </a:fld>
            <a:endParaRPr lang="pt-BR" altLang="pt-BR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88640"/>
            <a:ext cx="259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Reflexões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" y="1484784"/>
            <a:ext cx="914316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8668"/>
            <a:ext cx="3995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anose="020B0606020202030204" pitchFamily="34" charset="0"/>
              </a:rPr>
              <a:t>http://www.maxwell.vrac.puc-rio.br/14922/14922_4.PDF</a:t>
            </a:r>
          </a:p>
        </p:txBody>
      </p:sp>
      <p:sp>
        <p:nvSpPr>
          <p:cNvPr id="6" name="Retângulo 5"/>
          <p:cNvSpPr/>
          <p:nvPr/>
        </p:nvSpPr>
        <p:spPr>
          <a:xfrm>
            <a:off x="7276242" y="6518023"/>
            <a:ext cx="1867758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>
              <a:lnSpc>
                <a:spcPct val="115000"/>
              </a:lnSpc>
              <a:spcAft>
                <a:spcPts val="0"/>
              </a:spcAft>
            </a:pPr>
            <a:r>
              <a:rPr lang="pt-BR" sz="1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Fonte</a:t>
            </a:r>
            <a:r>
              <a:rPr lang="pt-BR" sz="1200" dirty="0">
                <a:latin typeface="Arial Narrow" panose="020B0606020202030204" pitchFamily="34" charset="0"/>
                <a:ea typeface="Times New Roman"/>
                <a:cs typeface="Times New Roman"/>
              </a:rPr>
              <a:t>: </a:t>
            </a:r>
            <a:r>
              <a:rPr lang="pt-BR" sz="1200" dirty="0" err="1">
                <a:latin typeface="Arial Narrow" panose="020B0606020202030204" pitchFamily="34" charset="0"/>
                <a:ea typeface="Times New Roman"/>
                <a:cs typeface="Times New Roman"/>
              </a:rPr>
              <a:t>IESALC</a:t>
            </a:r>
            <a:r>
              <a:rPr lang="pt-BR" sz="1200" dirty="0">
                <a:latin typeface="Arial Narrow" panose="020B0606020202030204" pitchFamily="34" charset="0"/>
                <a:ea typeface="Times New Roman"/>
                <a:cs typeface="Times New Roman"/>
              </a:rPr>
              <a:t> (2002).</a:t>
            </a:r>
            <a:endParaRPr lang="pt-BR" sz="1200" dirty="0">
              <a:effectLst/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75656" y="112618"/>
            <a:ext cx="5989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 Narrow" panose="020B0606020202030204" pitchFamily="34" charset="0"/>
              </a:rPr>
              <a:t>Educação </a:t>
            </a:r>
            <a:r>
              <a:rPr lang="pt-BR" sz="3200" b="1" dirty="0">
                <a:latin typeface="Arial Narrow" panose="020B0606020202030204" pitchFamily="34" charset="0"/>
              </a:rPr>
              <a:t>Superior: cursos e níveis, diplomas e certificados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1" y="1949450"/>
            <a:ext cx="8229799" cy="42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88640"/>
            <a:ext cx="259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Reflexões</a:t>
            </a:r>
          </a:p>
        </p:txBody>
      </p:sp>
      <p:sp>
        <p:nvSpPr>
          <p:cNvPr id="7987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7EA5D5-60E9-45E0-BC1C-C01B1269A933}" type="slidenum">
              <a:rPr lang="pt-BR" altLang="pt-BR" smtClean="0"/>
              <a:pPr eaLnBrk="1" hangingPunct="1"/>
              <a:t>40</a:t>
            </a:fld>
            <a:endParaRPr lang="pt-BR" altLang="pt-BR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4048" y="4390504"/>
            <a:ext cx="389996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indent="-282575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800" b="1" i="1" dirty="0">
                <a:latin typeface="Arial Narrow" panose="020B0606020202030204" pitchFamily="34" charset="0"/>
              </a:rPr>
              <a:t>“Nunca penso no futuro, ele chega rápido demais.“ </a:t>
            </a:r>
          </a:p>
          <a:p>
            <a:pPr marL="365125" indent="-282575" algn="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 smtClean="0">
                <a:latin typeface="Arial Narrow" panose="020B0606020202030204" pitchFamily="34" charset="0"/>
              </a:rPr>
              <a:t>Albert </a:t>
            </a:r>
            <a:r>
              <a:rPr lang="pt-BR" sz="2400" b="1" dirty="0">
                <a:latin typeface="Arial Narrow" panose="020B0606020202030204" pitchFamily="34" charset="0"/>
              </a:rPr>
              <a:t>Einstein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AutoShape 4" descr="Resultado de imagem para imagens de eins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0343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00500"/>
            <a:ext cx="449999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88640"/>
            <a:ext cx="259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Reflexões</a:t>
            </a:r>
          </a:p>
        </p:txBody>
      </p:sp>
      <p:sp>
        <p:nvSpPr>
          <p:cNvPr id="7987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7EA5D5-60E9-45E0-BC1C-C01B1269A933}" type="slidenum">
              <a:rPr lang="pt-BR" altLang="pt-BR" smtClean="0"/>
              <a:pPr eaLnBrk="1" hangingPunct="1"/>
              <a:t>41</a:t>
            </a:fld>
            <a:endParaRPr lang="pt-BR" altLang="pt-BR" smtClean="0"/>
          </a:p>
        </p:txBody>
      </p:sp>
      <p:sp>
        <p:nvSpPr>
          <p:cNvPr id="2" name="AutoShape 4" descr="Resultado de imagem para imagens de eins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97415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pesquisa</a:t>
            </a:r>
            <a:endParaRPr lang="pt-BR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3" y="1484784"/>
            <a:ext cx="7848871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ClrTx/>
              <a:buSzPct val="100000"/>
              <a:buNone/>
            </a:pPr>
            <a:r>
              <a:rPr lang="pt-BR" altLang="pt-BR" sz="2800" b="1" dirty="0">
                <a:latin typeface="Arial Narrow" panose="020B0606020202030204" pitchFamily="34" charset="0"/>
                <a:cs typeface="Times New Roman" pitchFamily="18" charset="0"/>
              </a:rPr>
              <a:t>Premissas </a:t>
            </a:r>
            <a:r>
              <a:rPr lang="pt-BR" altLang="pt-BR" sz="2800" b="1" dirty="0" smtClean="0">
                <a:latin typeface="Arial Narrow" panose="020B0606020202030204" pitchFamily="34" charset="0"/>
                <a:cs typeface="Times New Roman" pitchFamily="18" charset="0"/>
              </a:rPr>
              <a:t>Básicas</a:t>
            </a:r>
            <a:endParaRPr lang="pt-BR" altLang="pt-BR" sz="2400" dirty="0" smtClean="0"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Arial Narrow" panose="020B0606020202030204" pitchFamily="34" charset="0"/>
              </a:rPr>
              <a:t>Quem deve realmente desenvolver atividade de pesquisa sob a ótica da legislação brasileira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 ? Universidades, Centros Universitários e Faculdades. </a:t>
            </a:r>
          </a:p>
          <a:p>
            <a:pPr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Arial Narrow" panose="020B0606020202030204" pitchFamily="34" charset="0"/>
              </a:rPr>
              <a:t>A IES deve ter clareza quanto ao compromisso que representa em desenvolver atividades de pesquisa nas suas diversas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dimensões: programas de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iniciação científica,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pesquisa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institucional (linhas, grupos e projetos de pesquisa), programas de mestrado/doutorado, etc...).</a:t>
            </a:r>
          </a:p>
          <a:p>
            <a:pPr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Arial Narrow" panose="020B0606020202030204" pitchFamily="34" charset="0"/>
              </a:rPr>
              <a:t>Se a IES define no</a:t>
            </a:r>
            <a:r>
              <a:rPr lang="pt-BR" altLang="pt-BR" sz="2200" b="1" dirty="0">
                <a:latin typeface="Arial Narrow" panose="020B0606020202030204" pitchFamily="34" charset="0"/>
              </a:rPr>
              <a:t> PPDI/PPI </a:t>
            </a:r>
            <a:r>
              <a:rPr lang="pt-BR" altLang="pt-BR" sz="2200" b="1" dirty="0" smtClean="0">
                <a:latin typeface="Arial Narrow" panose="020B0606020202030204" pitchFamily="34" charset="0"/>
              </a:rPr>
              <a:t>/PPC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a </a:t>
            </a:r>
            <a:r>
              <a:rPr lang="pt-BR" altLang="pt-BR" sz="2200" dirty="0">
                <a:latin typeface="Arial Narrow" panose="020B0606020202030204" pitchFamily="34" charset="0"/>
              </a:rPr>
              <a:t>introdução da pesquisa como atividade acadêmico-cientifica, então ele deve </a:t>
            </a:r>
            <a:r>
              <a:rPr lang="pt-BR" altLang="pt-BR" sz="2200" b="1" dirty="0">
                <a:latin typeface="Arial Narrow" panose="020B0606020202030204" pitchFamily="34" charset="0"/>
              </a:rPr>
              <a:t>institucionalizar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.</a:t>
            </a:r>
            <a:endParaRPr lang="pt-BR" altLang="pt-B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079593" y="2732673"/>
            <a:ext cx="2683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1600" b="1" dirty="0"/>
              <a:t>Como operacionalizar ?</a:t>
            </a:r>
          </a:p>
        </p:txBody>
      </p: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315912" y="151905"/>
            <a:ext cx="8674101" cy="6809520"/>
            <a:chOff x="305" y="39"/>
            <a:chExt cx="5464" cy="4281"/>
          </a:xfrm>
        </p:grpSpPr>
        <p:grpSp>
          <p:nvGrpSpPr>
            <p:cNvPr id="41998" name="Group 14"/>
            <p:cNvGrpSpPr>
              <a:grpSpLocks/>
            </p:cNvGrpSpPr>
            <p:nvPr/>
          </p:nvGrpSpPr>
          <p:grpSpPr bwMode="auto">
            <a:xfrm>
              <a:off x="305" y="576"/>
              <a:ext cx="1498" cy="1200"/>
              <a:chOff x="175" y="192"/>
              <a:chExt cx="1234" cy="1104"/>
            </a:xfrm>
          </p:grpSpPr>
          <p:sp>
            <p:nvSpPr>
              <p:cNvPr id="41986" name="AutoShape 2"/>
              <p:cNvSpPr>
                <a:spLocks noChangeArrowheads="1"/>
              </p:cNvSpPr>
              <p:nvPr/>
            </p:nvSpPr>
            <p:spPr bwMode="auto">
              <a:xfrm>
                <a:off x="175" y="192"/>
                <a:ext cx="1234" cy="1104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997" name="Group 13"/>
              <p:cNvGrpSpPr>
                <a:grpSpLocks/>
              </p:cNvGrpSpPr>
              <p:nvPr/>
            </p:nvGrpSpPr>
            <p:grpSpPr bwMode="auto">
              <a:xfrm>
                <a:off x="384" y="480"/>
                <a:ext cx="816" cy="772"/>
                <a:chOff x="288" y="480"/>
                <a:chExt cx="816" cy="772"/>
              </a:xfrm>
            </p:grpSpPr>
            <p:sp>
              <p:nvSpPr>
                <p:cNvPr id="4198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88" y="480"/>
                  <a:ext cx="816" cy="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pt-BR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Missão</a:t>
                  </a:r>
                </a:p>
              </p:txBody>
            </p:sp>
            <p:sp>
              <p:nvSpPr>
                <p:cNvPr id="4198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88" y="624"/>
                  <a:ext cx="816" cy="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pt-BR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Vocação</a:t>
                  </a:r>
                </a:p>
              </p:txBody>
            </p:sp>
            <p:sp>
              <p:nvSpPr>
                <p:cNvPr id="4198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88" y="768"/>
                  <a:ext cx="816" cy="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pt-BR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Objetivos</a:t>
                  </a:r>
                </a:p>
              </p:txBody>
            </p:sp>
            <p:sp>
              <p:nvSpPr>
                <p:cNvPr id="419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8" y="912"/>
                  <a:ext cx="816" cy="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pt-B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Princípios</a:t>
                  </a:r>
                </a:p>
              </p:txBody>
            </p:sp>
            <p:sp>
              <p:nvSpPr>
                <p:cNvPr id="419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8" y="1056"/>
                  <a:ext cx="816" cy="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pt-BR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Diretrizes</a:t>
                  </a:r>
                </a:p>
              </p:txBody>
            </p:sp>
          </p:grpSp>
        </p:grpSp>
        <p:grpSp>
          <p:nvGrpSpPr>
            <p:cNvPr id="41996" name="Group 12"/>
            <p:cNvGrpSpPr>
              <a:grpSpLocks/>
            </p:cNvGrpSpPr>
            <p:nvPr/>
          </p:nvGrpSpPr>
          <p:grpSpPr bwMode="auto">
            <a:xfrm>
              <a:off x="1647" y="1488"/>
              <a:ext cx="1785" cy="1200"/>
              <a:chOff x="2895" y="144"/>
              <a:chExt cx="1785" cy="1200"/>
            </a:xfrm>
          </p:grpSpPr>
          <p:sp>
            <p:nvSpPr>
              <p:cNvPr id="41993" name="AutoShape 9"/>
              <p:cNvSpPr>
                <a:spLocks noChangeArrowheads="1"/>
              </p:cNvSpPr>
              <p:nvPr/>
            </p:nvSpPr>
            <p:spPr bwMode="auto">
              <a:xfrm>
                <a:off x="2895" y="144"/>
                <a:ext cx="1785" cy="120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92" name="Text Box 8"/>
              <p:cNvSpPr txBox="1">
                <a:spLocks noChangeArrowheads="1"/>
              </p:cNvSpPr>
              <p:nvPr/>
            </p:nvSpPr>
            <p:spPr bwMode="auto">
              <a:xfrm>
                <a:off x="3840" y="192"/>
                <a:ext cx="38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pt-B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PPI</a:t>
                </a:r>
              </a:p>
            </p:txBody>
          </p:sp>
          <p:sp>
            <p:nvSpPr>
              <p:cNvPr id="41994" name="Text Box 10"/>
              <p:cNvSpPr txBox="1">
                <a:spLocks noChangeArrowheads="1"/>
              </p:cNvSpPr>
              <p:nvPr/>
            </p:nvSpPr>
            <p:spPr bwMode="auto">
              <a:xfrm>
                <a:off x="2901" y="496"/>
                <a:ext cx="1417" cy="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pt-BR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Documento central  que estabelece as políticas para o fazer acadêmico fiel à filosofia institucional </a:t>
                </a:r>
              </a:p>
            </p:txBody>
          </p:sp>
        </p:grp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2421" y="679"/>
              <a:ext cx="1872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Como construir o arcabouço institucional a partir das afirmações de intencionalidade?</a:t>
              </a:r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621" y="576"/>
              <a:ext cx="1121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Propósitos</a:t>
              </a:r>
            </a:p>
            <a:p>
              <a:pPr>
                <a:lnSpc>
                  <a:spcPts val="1800"/>
                </a:lnSpc>
              </a:pPr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Institucionais</a:t>
              </a:r>
              <a:endParaRPr lang="pt-B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1" name="AutoShape 17"/>
            <p:cNvSpPr>
              <a:spLocks noChangeArrowheads="1"/>
            </p:cNvSpPr>
            <p:nvPr/>
          </p:nvSpPr>
          <p:spPr bwMode="auto">
            <a:xfrm>
              <a:off x="3357" y="2232"/>
              <a:ext cx="2412" cy="1392"/>
            </a:xfrm>
            <a:prstGeom prst="cube">
              <a:avLst>
                <a:gd name="adj" fmla="val 25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3432" y="2624"/>
              <a:ext cx="2088" cy="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Instrumento de alavancagem institucional, norteado pelas políticas estabelecidas no PPI, utilizando como referências o diagnóstico situacional e a </a:t>
              </a:r>
              <a:endParaRPr lang="pt-BR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visão </a:t>
              </a: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 futuro da IES.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4152" y="2254"/>
              <a:ext cx="4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sz="1600" b="1">
                  <a:latin typeface="Arial" panose="020B0604020202020204" pitchFamily="34" charset="0"/>
                  <a:cs typeface="Arial" panose="020B0604020202020204" pitchFamily="34" charset="0"/>
                </a:rPr>
                <a:t>PDI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1742" y="1272"/>
              <a:ext cx="528" cy="48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5" name="AutoShape 21"/>
            <p:cNvSpPr>
              <a:spLocks noChangeArrowheads="1"/>
            </p:cNvSpPr>
            <p:nvPr/>
          </p:nvSpPr>
          <p:spPr bwMode="auto">
            <a:xfrm>
              <a:off x="3282" y="2048"/>
              <a:ext cx="528" cy="48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591" y="3827"/>
              <a:ext cx="4929" cy="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É contextualizado no </a:t>
              </a:r>
              <a:r>
                <a:rPr lang="pt-B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PPI, 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porque o planejamento institucional deve estabelecer ações para dar cumprimento às políticas expressas no PPI.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480" y="39"/>
              <a:ext cx="504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Articulação entre documentos e instrumentos de gestão (ensino, pesquisa e </a:t>
              </a:r>
              <a:r>
                <a:rPr lang="pt-BR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extens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ã</a:t>
              </a:r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o)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500285" y="4599449"/>
            <a:ext cx="2733229" cy="126419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19038" y="4599449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800" b="1" dirty="0" smtClean="0"/>
              <a:t>PPC</a:t>
            </a:r>
            <a:endParaRPr lang="pt-BR" sz="1800" b="1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016250" y="4365504"/>
            <a:ext cx="1051694" cy="60065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42001" idx="2"/>
          </p:cNvCxnSpPr>
          <p:nvPr/>
        </p:nvCxnSpPr>
        <p:spPr>
          <a:xfrm flipH="1">
            <a:off x="3168651" y="5024028"/>
            <a:ext cx="1992312" cy="35942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951256" y="5025780"/>
            <a:ext cx="16430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pt-BR" sz="1800" b="1" dirty="0"/>
              <a:t>Documento central  </a:t>
            </a:r>
            <a:r>
              <a:rPr lang="pt-BR" sz="1800" b="1" dirty="0" smtClean="0"/>
              <a:t>do Curso. (Bíblia)</a:t>
            </a:r>
            <a:endParaRPr lang="pt-BR" sz="1800" b="1" dirty="0"/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4251325" y="5427828"/>
            <a:ext cx="909637" cy="74941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Institucional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72816"/>
            <a:ext cx="8072437" cy="45365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altLang="pt-BR" b="1" dirty="0" smtClean="0">
                <a:latin typeface="Arial Narrow" panose="020B0606020202030204" pitchFamily="34" charset="0"/>
              </a:rPr>
              <a:t>Perguntas Básicas que devemos fazer.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 b="1" dirty="0" smtClean="0">
              <a:latin typeface="Arial Narrow" panose="020B0606020202030204" pitchFamily="34" charset="0"/>
            </a:endParaRPr>
          </a:p>
          <a:p>
            <a:pPr marL="541338" indent="-452438" eaLnBrk="1" hangingPunct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600" dirty="0" smtClean="0">
                <a:latin typeface="Arial Narrow" panose="020B0606020202030204" pitchFamily="34" charset="0"/>
              </a:rPr>
              <a:t>Quais as </a:t>
            </a:r>
            <a:r>
              <a:rPr lang="pt-BR" altLang="pt-BR" sz="2600" b="1" dirty="0" smtClean="0">
                <a:latin typeface="Arial Narrow" panose="020B0606020202030204" pitchFamily="34" charset="0"/>
              </a:rPr>
              <a:t>necessidades</a:t>
            </a:r>
            <a:r>
              <a:rPr lang="pt-BR" altLang="pt-BR" sz="2600" dirty="0" smtClean="0">
                <a:latin typeface="Arial Narrow" panose="020B0606020202030204" pitchFamily="34" charset="0"/>
              </a:rPr>
              <a:t> sociais e tecnológicas na sua inserção regional e no Estado?</a:t>
            </a:r>
            <a:endParaRPr lang="pt-BR" altLang="pt-BR" sz="1000" dirty="0" smtClean="0">
              <a:latin typeface="Arial Narrow" panose="020B0606020202030204" pitchFamily="34" charset="0"/>
            </a:endParaRPr>
          </a:p>
          <a:p>
            <a:pPr marL="541338" indent="-452438" eaLnBrk="1" hangingPunct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600" dirty="0" smtClean="0">
                <a:latin typeface="Arial Narrow" panose="020B0606020202030204" pitchFamily="34" charset="0"/>
              </a:rPr>
              <a:t>Em que </a:t>
            </a:r>
            <a:r>
              <a:rPr lang="pt-BR" altLang="pt-BR" sz="2600" b="1" dirty="0" smtClean="0">
                <a:latin typeface="Arial Narrow" panose="020B0606020202030204" pitchFamily="34" charset="0"/>
              </a:rPr>
              <a:t>áreas</a:t>
            </a:r>
            <a:r>
              <a:rPr lang="pt-BR" altLang="pt-BR" sz="2600" dirty="0" smtClean="0">
                <a:latin typeface="Arial Narrow" panose="020B0606020202030204" pitchFamily="34" charset="0"/>
              </a:rPr>
              <a:t> queremos avançar?</a:t>
            </a:r>
          </a:p>
          <a:p>
            <a:pPr marL="541338" indent="-452438" eaLnBrk="1" hangingPunct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600" dirty="0" smtClean="0">
                <a:latin typeface="Arial Narrow" panose="020B0606020202030204" pitchFamily="34" charset="0"/>
              </a:rPr>
              <a:t>Quais as </a:t>
            </a:r>
            <a:r>
              <a:rPr lang="pt-BR" altLang="pt-BR" sz="2600" b="1" dirty="0" smtClean="0">
                <a:latin typeface="Arial Narrow" panose="020B0606020202030204" pitchFamily="34" charset="0"/>
              </a:rPr>
              <a:t>potencialidades</a:t>
            </a:r>
            <a:r>
              <a:rPr lang="pt-BR" altLang="pt-BR" sz="2600" dirty="0" smtClean="0">
                <a:latin typeface="Arial Narrow" panose="020B0606020202030204" pitchFamily="34" charset="0"/>
              </a:rPr>
              <a:t> que temos? </a:t>
            </a:r>
            <a:endParaRPr lang="pt-BR" altLang="pt-BR" sz="1000" dirty="0" smtClean="0">
              <a:latin typeface="Arial Narrow" panose="020B0606020202030204" pitchFamily="34" charset="0"/>
            </a:endParaRPr>
          </a:p>
          <a:p>
            <a:pPr marL="541338" indent="-452438" eaLnBrk="1" hangingPunct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600" dirty="0" smtClean="0">
                <a:latin typeface="Arial Narrow" panose="020B0606020202030204" pitchFamily="34" charset="0"/>
              </a:rPr>
              <a:t>Qual </a:t>
            </a:r>
            <a:r>
              <a:rPr lang="pt-BR" altLang="pt-BR" sz="2600" b="1" dirty="0" smtClean="0">
                <a:latin typeface="Arial Narrow" panose="020B0606020202030204" pitchFamily="34" charset="0"/>
              </a:rPr>
              <a:t>excelência</a:t>
            </a:r>
            <a:r>
              <a:rPr lang="pt-BR" altLang="pt-BR" sz="2600" dirty="0" smtClean="0">
                <a:latin typeface="Arial Narrow" panose="020B0606020202030204" pitchFamily="34" charset="0"/>
              </a:rPr>
              <a:t> queremos alcançar? </a:t>
            </a:r>
            <a:endParaRPr lang="pt-BR" altLang="pt-BR" sz="1000" dirty="0" smtClean="0">
              <a:latin typeface="Arial Narrow" panose="020B0606020202030204" pitchFamily="34" charset="0"/>
            </a:endParaRPr>
          </a:p>
          <a:p>
            <a:pPr marL="541338" indent="-452438" eaLnBrk="1" hangingPunct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pt-BR" altLang="pt-BR" sz="2600" dirty="0" smtClean="0">
                <a:latin typeface="Arial Narrow" panose="020B0606020202030204" pitchFamily="34" charset="0"/>
              </a:rPr>
              <a:t>Que </a:t>
            </a:r>
            <a:r>
              <a:rPr lang="pt-BR" altLang="pt-BR" sz="2600" b="1" dirty="0" smtClean="0">
                <a:latin typeface="Arial Narrow" panose="020B0606020202030204" pitchFamily="34" charset="0"/>
              </a:rPr>
              <a:t>interações e parcerias </a:t>
            </a:r>
            <a:r>
              <a:rPr lang="pt-BR" altLang="pt-BR" sz="2600" dirty="0" smtClean="0">
                <a:latin typeface="Arial Narrow" panose="020B0606020202030204" pitchFamily="34" charset="0"/>
              </a:rPr>
              <a:t>podemos construir?</a:t>
            </a:r>
          </a:p>
        </p:txBody>
      </p:sp>
    </p:spTree>
    <p:extLst>
      <p:ext uri="{BB962C8B-B14F-4D97-AF65-F5344CB8AC3E}">
        <p14:creationId xmlns:p14="http://schemas.microsoft.com/office/powerpoint/2010/main" val="23977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Institucional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916832"/>
            <a:ext cx="83529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400" b="1" kern="0" dirty="0" smtClean="0">
                <a:latin typeface="Arial Narrow" panose="020B0606020202030204" pitchFamily="34" charset="0"/>
                <a:cs typeface="Arial"/>
              </a:rPr>
              <a:t>Diretrizes Gerais -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A IES que elegem a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pesquisa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como atividade devem institucionalizar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o compromisso com:</a:t>
            </a:r>
          </a:p>
          <a:p>
            <a:pPr marL="896938" indent="-54133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os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grupos de pesquisa cadastrados no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CNPq;</a:t>
            </a:r>
            <a:endParaRPr lang="pt-BR" sz="2400" spc="-25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896938" lvl="0" indent="-54133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a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inter-relação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pesquisa-ensino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 na promoção da permanente qualidade, melhoria e inovação do ensino de graduação e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pós-graduação;</a:t>
            </a:r>
            <a:endParaRPr lang="pt-BR" sz="2400" spc="-25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896938" lvl="0" indent="-54133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a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inter-relação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pesquisa-extensão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 no sentido de utilizar a segunda como indutora da reflexão crítica de renovação e, quando couber, viabilizar a primeira como estimuladora de ações junto à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comunidade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218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Pesquisa Institucional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556792"/>
            <a:ext cx="87849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t-BR" sz="2400" b="1" kern="0" dirty="0" smtClean="0">
                <a:latin typeface="Arial Narrow" panose="020B0606020202030204" pitchFamily="34" charset="0"/>
                <a:cs typeface="Arial"/>
              </a:rPr>
              <a:t>Diretrizes Gerais –</a:t>
            </a:r>
            <a:r>
              <a:rPr lang="pt-BR" sz="2400" b="1" dirty="0" smtClean="0">
                <a:latin typeface="Arial Narrow" panose="020B0606020202030204" pitchFamily="34" charset="0"/>
              </a:rPr>
              <a:t> continuação...</a:t>
            </a:r>
          </a:p>
          <a:p>
            <a:pPr marL="542925" indent="-454025"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os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enfoques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interdisciplinares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multidisciplinares e </a:t>
            </a:r>
            <a:r>
              <a:rPr lang="pt-BR" sz="2400" b="1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interprofissionais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;</a:t>
            </a:r>
            <a:endParaRPr lang="pt-BR" sz="2400" spc="-25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42925" lvl="0" indent="-45402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a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atuação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conjunta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 com outras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IES,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centros de pesquisa nacionais e internacionais e demais instituições que comunguem com seus objetivos e/ou estejam dispostas a formar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parcerias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 para implementação de projetos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específicos;</a:t>
            </a:r>
            <a:endParaRPr lang="pt-BR" sz="2400" spc="-25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42925" lvl="0" indent="-45402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a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formação e o bem estar do homem, a preservação do meio ambiente, orientando-se por procedimentos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éticos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, e ciente da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responsabilidade social 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do </a:t>
            </a: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pesquisador; e</a:t>
            </a:r>
            <a:endParaRPr lang="pt-BR" sz="2400" spc="-25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42925" lvl="0" indent="-45402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spc="-25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o </a:t>
            </a:r>
            <a:r>
              <a:rPr lang="pt-BR" sz="2400" b="1" spc="-25" dirty="0">
                <a:latin typeface="Arial Narrow" panose="020B0606020202030204" pitchFamily="34" charset="0"/>
                <a:ea typeface="Times New Roman"/>
                <a:cs typeface="Times New Roman"/>
              </a:rPr>
              <a:t>desenvolvimento local/regional</a:t>
            </a:r>
            <a:r>
              <a:rPr lang="pt-BR" sz="2400" spc="-25" dirty="0">
                <a:latin typeface="Arial Narrow" panose="020B0606020202030204" pitchFamily="34" charset="0"/>
                <a:ea typeface="Times New Roman"/>
                <a:cs typeface="Times New Roman"/>
              </a:rPr>
              <a:t>.</a:t>
            </a:r>
            <a:endParaRPr lang="pt-BR" sz="2400" spc="-25" dirty="0">
              <a:effectLst/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876</TotalTime>
  <Words>2323</Words>
  <Application>Microsoft Office PowerPoint</Application>
  <PresentationFormat>Apresentação na tela (4:3)</PresentationFormat>
  <Paragraphs>233</Paragraphs>
  <Slides>41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Mediano</vt:lpstr>
      <vt:lpstr>Apresentação do PowerPoint</vt:lpstr>
      <vt:lpstr>O Conhecimento na IES</vt:lpstr>
      <vt:lpstr>Apresentação do PowerPoint</vt:lpstr>
      <vt:lpstr>Apresentação do PowerPoint</vt:lpstr>
      <vt:lpstr>A pesquisa</vt:lpstr>
      <vt:lpstr>Apresentação do PowerPoint</vt:lpstr>
      <vt:lpstr>Pesquisa Institucional</vt:lpstr>
      <vt:lpstr>Pesquisa Institucional</vt:lpstr>
      <vt:lpstr>Pesquisa Institucional</vt:lpstr>
      <vt:lpstr>Apresentação do PowerPoint</vt:lpstr>
      <vt:lpstr>Pesquisa Institucional</vt:lpstr>
      <vt:lpstr>Pesquisa Institucional</vt:lpstr>
      <vt:lpstr>Os Resultados das Pesquisas Consolidação da Pesquisa</vt:lpstr>
      <vt:lpstr>A Pesquisa e a Pós-Graduação</vt:lpstr>
      <vt:lpstr>Conceitos acerca da Pesquisa</vt:lpstr>
      <vt:lpstr>Conceitos acerca da Pesquisa</vt:lpstr>
      <vt:lpstr>Conceitos acerca da Pesquisa</vt:lpstr>
      <vt:lpstr>Os Quadrantes de Pasteur (D. Stokes, 1997)</vt:lpstr>
      <vt:lpstr>Pesquisa como Princípio Educativo</vt:lpstr>
      <vt:lpstr>IC para o CNPq </vt:lpstr>
      <vt:lpstr>A indução da pesquisa</vt:lpstr>
      <vt:lpstr>O que significa “iniciar cientificamente”  o estudante? </vt:lpstr>
      <vt:lpstr>Metodologia Científica</vt:lpstr>
      <vt:lpstr>A IC nas IES Brasileiras</vt:lpstr>
      <vt:lpstr>A IC nas IES Brasileiras</vt:lpstr>
      <vt:lpstr>Iniciação Científica e Estágio são atividades complementares na formação do profissional !</vt:lpstr>
      <vt:lpstr>Qual o papel da IC?</vt:lpstr>
      <vt:lpstr>Objetivos da importância da Iniciação Científica para o Ensino da Graduação </vt:lpstr>
      <vt:lpstr>Importância do Programa de Iniciação Científica </vt:lpstr>
      <vt:lpstr>Importância do Programa de Iniciação Científica </vt:lpstr>
      <vt:lpstr>Vantagens e Desvantagens da Pesquisa</vt:lpstr>
      <vt:lpstr>Vantagens e Desvantagens da Pesquisa</vt:lpstr>
      <vt:lpstr>Vantagens e Desvantagens da Pesquisa</vt:lpstr>
      <vt:lpstr>Observações sobre a pesquisa</vt:lpstr>
      <vt:lpstr>Observações sobre a pesquisa</vt:lpstr>
      <vt:lpstr>A Pesquisa</vt:lpstr>
      <vt:lpstr>Apresentação do PowerPoint</vt:lpstr>
      <vt:lpstr>Apresentação do PowerPoint</vt:lpstr>
      <vt:lpstr>Reflexões</vt:lpstr>
      <vt:lpstr>Reflexões</vt:lpstr>
      <vt:lpstr>Reflexões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Extensão Universitária</dc:title>
  <dc:creator>FBorto</dc:creator>
  <cp:lastModifiedBy>MARIA DA CONCEIÇÃO TAVARES DE OLIVEIRA</cp:lastModifiedBy>
  <cp:revision>125</cp:revision>
  <dcterms:created xsi:type="dcterms:W3CDTF">2015-02-23T21:00:49Z</dcterms:created>
  <dcterms:modified xsi:type="dcterms:W3CDTF">2015-09-01T15:06:03Z</dcterms:modified>
</cp:coreProperties>
</file>