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61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-1024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0B0289B6-9801-4FB2-BA95-4FCC297326D1}" type="datetimeFigureOut">
              <a:rPr lang="pt-BR" smtClean="0"/>
              <a:t>31/08/15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861A054-9940-4EBC-A960-971E95E8A34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4276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89B6-9801-4FB2-BA95-4FCC297326D1}" type="datetimeFigureOut">
              <a:rPr lang="pt-BR" smtClean="0"/>
              <a:t>31/08/15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1A054-9940-4EBC-A960-971E95E8A34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3145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89B6-9801-4FB2-BA95-4FCC297326D1}" type="datetimeFigureOut">
              <a:rPr lang="pt-BR" smtClean="0"/>
              <a:t>31/08/15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1A054-9940-4EBC-A960-971E95E8A34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4923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89B6-9801-4FB2-BA95-4FCC297326D1}" type="datetimeFigureOut">
              <a:rPr lang="pt-BR" smtClean="0"/>
              <a:t>31/08/15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1A054-9940-4EBC-A960-971E95E8A34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2805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89B6-9801-4FB2-BA95-4FCC297326D1}" type="datetimeFigureOut">
              <a:rPr lang="pt-BR" smtClean="0"/>
              <a:t>31/08/15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1A054-9940-4EBC-A960-971E95E8A34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4587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89B6-9801-4FB2-BA95-4FCC297326D1}" type="datetimeFigureOut">
              <a:rPr lang="pt-BR" smtClean="0"/>
              <a:t>31/08/15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1A054-9940-4EBC-A960-971E95E8A34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98564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89B6-9801-4FB2-BA95-4FCC297326D1}" type="datetimeFigureOut">
              <a:rPr lang="pt-BR" smtClean="0"/>
              <a:t>31/08/15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1A054-9940-4EBC-A960-971E95E8A34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70499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0B0289B6-9801-4FB2-BA95-4FCC297326D1}" type="datetimeFigureOut">
              <a:rPr lang="pt-BR" smtClean="0"/>
              <a:t>31/08/15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1A054-9940-4EBC-A960-971E95E8A34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05773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0B0289B6-9801-4FB2-BA95-4FCC297326D1}" type="datetimeFigureOut">
              <a:rPr lang="pt-BR" smtClean="0"/>
              <a:t>31/08/15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1A054-9940-4EBC-A960-971E95E8A34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0627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89B6-9801-4FB2-BA95-4FCC297326D1}" type="datetimeFigureOut">
              <a:rPr lang="pt-BR" smtClean="0"/>
              <a:t>31/08/15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1A054-9940-4EBC-A960-971E95E8A34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181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89B6-9801-4FB2-BA95-4FCC297326D1}" type="datetimeFigureOut">
              <a:rPr lang="pt-BR" smtClean="0"/>
              <a:t>31/08/15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1A054-9940-4EBC-A960-971E95E8A34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5946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89B6-9801-4FB2-BA95-4FCC297326D1}" type="datetimeFigureOut">
              <a:rPr lang="pt-BR" smtClean="0"/>
              <a:t>31/08/15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1A054-9940-4EBC-A960-971E95E8A34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478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89B6-9801-4FB2-BA95-4FCC297326D1}" type="datetimeFigureOut">
              <a:rPr lang="pt-BR" smtClean="0"/>
              <a:t>31/08/15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1A054-9940-4EBC-A960-971E95E8A34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2910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89B6-9801-4FB2-BA95-4FCC297326D1}" type="datetimeFigureOut">
              <a:rPr lang="pt-BR" smtClean="0"/>
              <a:t>31/08/15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1A054-9940-4EBC-A960-971E95E8A34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8050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89B6-9801-4FB2-BA95-4FCC297326D1}" type="datetimeFigureOut">
              <a:rPr lang="pt-BR" smtClean="0"/>
              <a:t>31/08/15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1A054-9940-4EBC-A960-971E95E8A34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3887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89B6-9801-4FB2-BA95-4FCC297326D1}" type="datetimeFigureOut">
              <a:rPr lang="pt-BR" smtClean="0"/>
              <a:t>31/08/15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1A054-9940-4EBC-A960-971E95E8A34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6008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89B6-9801-4FB2-BA95-4FCC297326D1}" type="datetimeFigureOut">
              <a:rPr lang="pt-BR" smtClean="0"/>
              <a:t>31/08/15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1A054-9940-4EBC-A960-971E95E8A34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6273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B0289B6-9801-4FB2-BA95-4FCC297326D1}" type="datetimeFigureOut">
              <a:rPr lang="pt-BR" smtClean="0"/>
              <a:t>31/08/15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861A054-9940-4EBC-A960-971E95E8A34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560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  <p:sldLayoutId id="214748374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4" y="1196788"/>
            <a:ext cx="8761413" cy="672352"/>
          </a:xfrm>
        </p:spPr>
        <p:txBody>
          <a:bodyPr>
            <a:noAutofit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pt-BR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XII Encontro Nacional de Dirigentes de Graduação</a:t>
            </a:r>
            <a:endParaRPr lang="pt-BR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060619"/>
            <a:ext cx="8843184" cy="4353059"/>
          </a:xfrm>
        </p:spPr>
        <p:txBody>
          <a:bodyPr>
            <a:normAutofit lnSpcReduction="10000"/>
          </a:bodyPr>
          <a:lstStyle/>
          <a:p>
            <a:pPr marL="400050" lvl="1" indent="0" algn="ctr">
              <a:buNone/>
            </a:pPr>
            <a:endParaRPr lang="pt-BR" sz="2600" b="1" dirty="0" smtClean="0"/>
          </a:p>
          <a:p>
            <a:pPr marL="400050" lvl="1" indent="0" algn="ctr">
              <a:buNone/>
            </a:pPr>
            <a:endParaRPr lang="pt-BR" sz="2600" b="1" dirty="0"/>
          </a:p>
          <a:p>
            <a:pPr marL="400050" lvl="1" indent="0" algn="ctr">
              <a:buNone/>
            </a:pPr>
            <a:endParaRPr lang="pt-BR" sz="2600" b="1" dirty="0" smtClean="0"/>
          </a:p>
          <a:p>
            <a:pPr marL="400050" lvl="1" indent="0" algn="ctr">
              <a:buNone/>
            </a:pPr>
            <a:r>
              <a:rPr lang="pt-BR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Formação inicial e continuada das / dos Profissionais do Magistério da Educação Básica</a:t>
            </a:r>
            <a:endParaRPr lang="pt-BR" sz="2600" b="1" dirty="0">
              <a:solidFill>
                <a:schemeClr val="tx1"/>
              </a:solidFill>
            </a:endParaRPr>
          </a:p>
          <a:p>
            <a:pPr marL="400050" lvl="1" indent="0" algn="ctr">
              <a:buNone/>
            </a:pPr>
            <a:endParaRPr lang="pt-BR" sz="2600" b="1" dirty="0" smtClean="0"/>
          </a:p>
          <a:p>
            <a:pPr marL="400050" lvl="1" indent="0" algn="ctr">
              <a:buNone/>
            </a:pPr>
            <a:endParaRPr lang="pt-BR" sz="2600" b="1" dirty="0"/>
          </a:p>
          <a:p>
            <a:pPr marL="400050" lvl="1" indent="0" algn="ctr">
              <a:buNone/>
            </a:pPr>
            <a:r>
              <a:rPr lang="pt-BR" sz="2600" b="1" dirty="0" smtClean="0"/>
              <a:t>Luiz Dourado</a:t>
            </a:r>
          </a:p>
          <a:p>
            <a:pPr marL="400050" lvl="1" indent="0" algn="ctr">
              <a:buNone/>
            </a:pPr>
            <a:r>
              <a:rPr lang="pt-BR" sz="2600" b="1" dirty="0" smtClean="0"/>
              <a:t>CNE/UFG</a:t>
            </a:r>
          </a:p>
        </p:txBody>
      </p:sp>
    </p:spTree>
    <p:extLst>
      <p:ext uri="{BB962C8B-B14F-4D97-AF65-F5344CB8AC3E}">
        <p14:creationId xmlns:p14="http://schemas.microsoft.com/office/powerpoint/2010/main" val="3791295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/>
              <a:t>DCNs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54954" y="2326341"/>
            <a:ext cx="8825659" cy="4235824"/>
          </a:xfrm>
        </p:spPr>
        <p:txBody>
          <a:bodyPr/>
          <a:lstStyle/>
          <a:p>
            <a:r>
              <a:rPr lang="pt-BR" dirty="0"/>
              <a:t>VIII - a equidade no acesso à formação inicial e continuada, contribuindo para a redução das desigualdades sociais, regionais e locais</a:t>
            </a:r>
            <a:r>
              <a:rPr lang="pt-BR" dirty="0" smtClean="0"/>
              <a:t>;</a:t>
            </a:r>
          </a:p>
          <a:p>
            <a:r>
              <a:rPr lang="pt-BR" dirty="0" smtClean="0"/>
              <a:t> </a:t>
            </a:r>
            <a:r>
              <a:rPr lang="pt-BR" dirty="0"/>
              <a:t>IX - a articulação entre formação inicial e formação continuada, bem como entre os diferentes níveis e modalidades de educação básica; </a:t>
            </a:r>
            <a:endParaRPr lang="pt-BR" dirty="0" smtClean="0"/>
          </a:p>
          <a:p>
            <a:r>
              <a:rPr lang="pt-BR" dirty="0" smtClean="0"/>
              <a:t>X </a:t>
            </a:r>
            <a:r>
              <a:rPr lang="pt-BR" dirty="0"/>
              <a:t>- a formação continuada entendida como componente essencial da profissionalização docente, devendo integrar-se ao cotidiano da instituição educativa e considerar os diferentes saberes e a experiência docente, bem como o projeto pedagógico da instituição de educação básica; </a:t>
            </a:r>
            <a:endParaRPr lang="pt-BR" dirty="0" smtClean="0"/>
          </a:p>
          <a:p>
            <a:r>
              <a:rPr lang="pt-BR" dirty="0" smtClean="0"/>
              <a:t>XI </a:t>
            </a:r>
            <a:r>
              <a:rPr lang="pt-BR" dirty="0"/>
              <a:t>- a compreensão dos profissionais do magistério como agentes formativos de cultura e, como tal, da necessidade de seu acesso permanente a informações, vivência e atualização culturais.</a:t>
            </a:r>
          </a:p>
        </p:txBody>
      </p:sp>
    </p:spTree>
    <p:extLst>
      <p:ext uri="{BB962C8B-B14F-4D97-AF65-F5344CB8AC3E}">
        <p14:creationId xmlns:p14="http://schemas.microsoft.com/office/powerpoint/2010/main" val="2531494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/>
              <a:t>DCNs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54954" y="2286000"/>
            <a:ext cx="8825659" cy="4450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/>
              <a:t>A </a:t>
            </a:r>
            <a:r>
              <a:rPr lang="pt-BR" b="1" dirty="0"/>
              <a:t>formação inicial e continuada deve contemplar</a:t>
            </a:r>
            <a:r>
              <a:rPr lang="pt-BR" b="1" dirty="0" smtClean="0"/>
              <a:t>:</a:t>
            </a:r>
          </a:p>
          <a:p>
            <a:r>
              <a:rPr lang="pt-BR" dirty="0" smtClean="0"/>
              <a:t> </a:t>
            </a:r>
            <a:r>
              <a:rPr lang="pt-BR" dirty="0"/>
              <a:t>I - sólida formação teórica e interdisciplinar dos profissionais; </a:t>
            </a:r>
            <a:endParaRPr lang="pt-BR" dirty="0" smtClean="0"/>
          </a:p>
          <a:p>
            <a:r>
              <a:rPr lang="pt-BR" dirty="0" smtClean="0"/>
              <a:t>II </a:t>
            </a:r>
            <a:r>
              <a:rPr lang="pt-BR" dirty="0"/>
              <a:t>- a inserção dos estudantes de licenciatura nas instituições de educação básica da rede pública de ensino, espaço privilegiado da práxis docente</a:t>
            </a:r>
            <a:r>
              <a:rPr lang="pt-BR" dirty="0" smtClean="0"/>
              <a:t>;</a:t>
            </a:r>
          </a:p>
          <a:p>
            <a:r>
              <a:rPr lang="pt-BR" dirty="0"/>
              <a:t>III - o contexto educacional da região onde será desenvolvido</a:t>
            </a:r>
            <a:r>
              <a:rPr lang="pt-BR" dirty="0" smtClean="0"/>
              <a:t>;</a:t>
            </a:r>
          </a:p>
          <a:p>
            <a:r>
              <a:rPr lang="pt-BR" dirty="0" smtClean="0"/>
              <a:t> </a:t>
            </a:r>
            <a:r>
              <a:rPr lang="pt-BR" dirty="0"/>
              <a:t>IV - atividades de socialização e avaliação dos impactos; </a:t>
            </a:r>
            <a:endParaRPr lang="pt-BR" dirty="0" smtClean="0"/>
          </a:p>
          <a:p>
            <a:r>
              <a:rPr lang="pt-BR" dirty="0" smtClean="0"/>
              <a:t>V </a:t>
            </a:r>
            <a:r>
              <a:rPr lang="pt-BR" dirty="0"/>
              <a:t>- aspectos relacionados à ampliação e ao aperfeiçoamento do uso da língua portuguesa e à capacidade comunicativa, oral e escrita, como elementos fundamentais da formação dos professores e à aprendizagem de Libras; </a:t>
            </a:r>
            <a:endParaRPr lang="pt-BR" dirty="0" smtClean="0"/>
          </a:p>
          <a:p>
            <a:r>
              <a:rPr lang="pt-BR" dirty="0" smtClean="0"/>
              <a:t>VI </a:t>
            </a:r>
            <a:r>
              <a:rPr lang="pt-BR" dirty="0"/>
              <a:t>- questões socioambientais, éticas, estéticas e relativas a diversidade étnico-racial, de gênero, sexual, religiosa, de faixa geracional e sociocultural como princípios de equidade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422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/>
              <a:t>DCNs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Formação inicial do magistério da educação básica em nível </a:t>
            </a:r>
            <a:r>
              <a:rPr lang="pt-BR" b="1" dirty="0" smtClean="0"/>
              <a:t>superior</a:t>
            </a:r>
            <a:r>
              <a:rPr lang="pt-BR" dirty="0" smtClean="0"/>
              <a:t> </a:t>
            </a:r>
            <a:r>
              <a:rPr lang="pt-BR" b="1" dirty="0" smtClean="0"/>
              <a:t>compreende: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r>
              <a:rPr lang="pt-BR" sz="2800" dirty="0" smtClean="0"/>
              <a:t> I </a:t>
            </a:r>
            <a:r>
              <a:rPr lang="pt-BR" sz="2800" dirty="0"/>
              <a:t>- cursos de graduação de licenciatura</a:t>
            </a:r>
            <a:r>
              <a:rPr lang="pt-BR" sz="2800" dirty="0" smtClean="0"/>
              <a:t>;</a:t>
            </a:r>
          </a:p>
          <a:p>
            <a:pPr marL="0" indent="0">
              <a:buNone/>
            </a:pPr>
            <a:r>
              <a:rPr lang="pt-BR" sz="2800" dirty="0" smtClean="0"/>
              <a:t> </a:t>
            </a:r>
            <a:r>
              <a:rPr lang="pt-BR" sz="2800" dirty="0"/>
              <a:t>II - cursos de formação pedagógica para graduados não licenciados</a:t>
            </a:r>
            <a:r>
              <a:rPr lang="pt-BR" sz="2800" dirty="0" smtClean="0"/>
              <a:t>;</a:t>
            </a:r>
          </a:p>
          <a:p>
            <a:pPr marL="0" indent="0">
              <a:buNone/>
            </a:pPr>
            <a:r>
              <a:rPr lang="pt-BR" sz="2800" dirty="0" smtClean="0"/>
              <a:t> </a:t>
            </a:r>
            <a:r>
              <a:rPr lang="pt-BR" sz="2800" dirty="0"/>
              <a:t>III - cursos de segunda </a:t>
            </a:r>
            <a:r>
              <a:rPr lang="pt-BR" sz="2800" dirty="0" smtClean="0"/>
              <a:t>licenciatura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1473846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/>
              <a:t>DCNs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54954" y="2366681"/>
            <a:ext cx="8825659" cy="4195483"/>
          </a:xfrm>
        </p:spPr>
        <p:txBody>
          <a:bodyPr>
            <a:normAutofit/>
          </a:bodyPr>
          <a:lstStyle/>
          <a:p>
            <a:r>
              <a:rPr lang="pt-BR" sz="2000" dirty="0" smtClean="0"/>
              <a:t>A </a:t>
            </a:r>
            <a:r>
              <a:rPr lang="pt-BR" sz="2000" dirty="0"/>
              <a:t>formação inicial </a:t>
            </a:r>
            <a:r>
              <a:rPr lang="pt-BR" sz="2000" dirty="0" smtClean="0"/>
              <a:t>deve capacitar o profissional </a:t>
            </a:r>
            <a:r>
              <a:rPr lang="pt-BR" sz="2000" dirty="0"/>
              <a:t>para o </a:t>
            </a:r>
            <a:r>
              <a:rPr lang="pt-BR" sz="2000" b="1" dirty="0"/>
              <a:t>exercício da docência e da gestão educacional e escolar na educação básica</a:t>
            </a:r>
            <a:r>
              <a:rPr lang="pt-BR" sz="2000" dirty="0"/>
              <a:t>, </a:t>
            </a:r>
            <a:r>
              <a:rPr lang="pt-BR" sz="2000" dirty="0" smtClean="0"/>
              <a:t>bem </a:t>
            </a:r>
            <a:r>
              <a:rPr lang="pt-BR" sz="2000" dirty="0"/>
              <a:t>como formação pedagógica para o exercício da gestão e coordenação pedagógica e atividades afins. </a:t>
            </a:r>
            <a:endParaRPr lang="pt-BR" sz="2000" dirty="0" smtClean="0"/>
          </a:p>
          <a:p>
            <a:r>
              <a:rPr lang="pt-BR" sz="2000" dirty="0" smtClean="0"/>
              <a:t>A </a:t>
            </a:r>
            <a:r>
              <a:rPr lang="pt-BR" sz="2000" dirty="0"/>
              <a:t>formação inicial de profissionais do magistério será ofertada, preferencialmente, de forma presencial, com elevado padrão acadêmico, científico e tecnológico e cultural</a:t>
            </a:r>
            <a:r>
              <a:rPr lang="pt-BR" sz="2000" dirty="0" smtClean="0"/>
              <a:t>.</a:t>
            </a:r>
          </a:p>
          <a:p>
            <a:r>
              <a:rPr lang="pt-BR" sz="2000" dirty="0"/>
              <a:t>as atividades do magistério também compreendem a atuação e participação na organização e gestão de sistemas de educação básica e suas instituições de </a:t>
            </a:r>
            <a:r>
              <a:rPr lang="pt-BR" sz="2000" dirty="0" smtClean="0"/>
              <a:t>ensino.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240212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/>
              <a:t>DCNs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54954" y="2326341"/>
            <a:ext cx="8825659" cy="4276165"/>
          </a:xfrm>
        </p:spPr>
        <p:txBody>
          <a:bodyPr/>
          <a:lstStyle/>
          <a:p>
            <a:pPr marL="0" indent="0">
              <a:buNone/>
            </a:pPr>
            <a:r>
              <a:rPr lang="pt-BR" b="1" dirty="0" smtClean="0"/>
              <a:t>Os </a:t>
            </a:r>
            <a:r>
              <a:rPr lang="pt-BR" b="1" dirty="0"/>
              <a:t>cursos de formação inicial, respeitadas a diversidade nacional e a autonomia pedagógica das instituições, constituir-se-ão dos seguintes núcleos</a:t>
            </a:r>
            <a:r>
              <a:rPr lang="pt-BR" b="1" dirty="0" smtClean="0"/>
              <a:t>:</a:t>
            </a:r>
          </a:p>
          <a:p>
            <a:r>
              <a:rPr lang="pt-BR" dirty="0" smtClean="0"/>
              <a:t> </a:t>
            </a:r>
            <a:r>
              <a:rPr lang="pt-BR" dirty="0"/>
              <a:t>I - núcleo de estudos de formação geral, das áreas específicas e interdisciplinares, e do campo educacional, seus fundamentos e metodologias, e das diversas realidades educacionais</a:t>
            </a:r>
            <a:r>
              <a:rPr lang="pt-BR" dirty="0" smtClean="0"/>
              <a:t>,</a:t>
            </a:r>
          </a:p>
          <a:p>
            <a:r>
              <a:rPr lang="pt-BR" dirty="0"/>
              <a:t>II - núcleo de aprofundamento e diversificação de estudos das áreas de atuação profissional, incluindo os conteúdos específicos e pedagógicos e a pesquisa priorizadas pelo projeto pedagógico das instituições, em sintonia com os sistemas de ensino, que, atendendo às demandas </a:t>
            </a:r>
            <a:r>
              <a:rPr lang="pt-BR" dirty="0" smtClean="0"/>
              <a:t>sociais.</a:t>
            </a:r>
          </a:p>
          <a:p>
            <a:r>
              <a:rPr lang="pt-BR" dirty="0"/>
              <a:t>III - núcleo de estudos integradores para enriquecimento curricular </a:t>
            </a:r>
          </a:p>
        </p:txBody>
      </p:sp>
    </p:spTree>
    <p:extLst>
      <p:ext uri="{BB962C8B-B14F-4D97-AF65-F5344CB8AC3E}">
        <p14:creationId xmlns:p14="http://schemas.microsoft.com/office/powerpoint/2010/main" val="1555529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/>
              <a:t>DCNs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54954" y="2326341"/>
            <a:ext cx="8825659" cy="40879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/>
              <a:t>Formação inicial do magistério da educação básica em nível superior: estrutura e </a:t>
            </a:r>
            <a:r>
              <a:rPr lang="pt-BR" b="1" dirty="0" smtClean="0"/>
              <a:t>currículo</a:t>
            </a:r>
          </a:p>
          <a:p>
            <a:r>
              <a:rPr lang="pt-BR" b="1" dirty="0" smtClean="0"/>
              <a:t> </a:t>
            </a:r>
            <a:r>
              <a:rPr lang="pt-BR" b="1" dirty="0"/>
              <a:t>a) cursos de formação inicial de professores para a educação básica em nível superior, em cursos de licenciatura, organizados em áreas especializadas, por componente curricular ou por campo de conhecimento e/ou </a:t>
            </a:r>
            <a:r>
              <a:rPr lang="pt-BR" b="1" dirty="0" smtClean="0"/>
              <a:t>interdisciplinar</a:t>
            </a:r>
          </a:p>
          <a:p>
            <a:r>
              <a:rPr lang="pt-BR" dirty="0" smtClean="0"/>
              <a:t>mínimo</a:t>
            </a:r>
            <a:r>
              <a:rPr lang="pt-BR" dirty="0"/>
              <a:t>, 3.200 (três mil e duzentas) horas de efetivo trabalho acadêmico, </a:t>
            </a:r>
            <a:r>
              <a:rPr lang="pt-BR" dirty="0" smtClean="0"/>
              <a:t>cursos </a:t>
            </a:r>
            <a:r>
              <a:rPr lang="pt-BR" dirty="0"/>
              <a:t>com duração de, no mínimo, 8 (oito) semestres ou 4 (quatro) anos, compreendendo</a:t>
            </a:r>
            <a:r>
              <a:rPr lang="pt-BR" dirty="0" smtClean="0"/>
              <a:t>: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4272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/>
              <a:t>DCNs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 a) </a:t>
            </a:r>
            <a:r>
              <a:rPr lang="pt-BR" b="1" dirty="0"/>
              <a:t>400 (quatrocentas) horas de prática </a:t>
            </a:r>
            <a:r>
              <a:rPr lang="pt-BR" dirty="0"/>
              <a:t>como componente curricular, distribuídas ao longo do processo formativo;</a:t>
            </a:r>
          </a:p>
          <a:p>
            <a:r>
              <a:rPr lang="pt-BR" dirty="0"/>
              <a:t> b) </a:t>
            </a:r>
            <a:r>
              <a:rPr lang="pt-BR" b="1" dirty="0"/>
              <a:t>400 (quatrocentas) horas dedicadas ao estágio supervisionado</a:t>
            </a:r>
            <a:r>
              <a:rPr lang="pt-BR" dirty="0"/>
              <a:t>, na área de formação e atuação na educação básica, contemplando também outras áreas específicas, se for o caso, conforme o projeto de curso da instituição;</a:t>
            </a:r>
          </a:p>
          <a:p>
            <a:r>
              <a:rPr lang="pt-BR" dirty="0"/>
              <a:t> c)</a:t>
            </a:r>
            <a:r>
              <a:rPr lang="pt-BR" b="1" dirty="0"/>
              <a:t> pelo menos 2.200 (duas mil e duzentas) horas dedicadas às atividades formativas estruturadas pelos núcleos I e II</a:t>
            </a:r>
            <a:r>
              <a:rPr lang="pt-BR" dirty="0"/>
              <a:t>, conforme o projeto de curso da instituição;</a:t>
            </a:r>
          </a:p>
          <a:p>
            <a:r>
              <a:rPr lang="pt-BR" dirty="0"/>
              <a:t> d) </a:t>
            </a:r>
            <a:r>
              <a:rPr lang="pt-BR" b="1" dirty="0"/>
              <a:t>200 (duzentas) horas de atividades teórico-práticas de aprofundamento em áreas específicas de interesse dos estudantes, como definido no núcleo III</a:t>
            </a:r>
            <a:r>
              <a:rPr lang="pt-BR" dirty="0"/>
              <a:t>, por meio da iniciação científica, da iniciação à docência, da extensão e da monitoria, entre outras, conforme o projeto de curso da instituição.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978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/>
              <a:t>DCNs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b) Cursos de formação pedagógica para graduados não licenciados, de caráter emergencial e </a:t>
            </a:r>
            <a:r>
              <a:rPr lang="pt-BR" b="1" dirty="0" smtClean="0"/>
              <a:t>provisório</a:t>
            </a:r>
          </a:p>
          <a:p>
            <a:endParaRPr lang="pt-BR" b="1" dirty="0"/>
          </a:p>
          <a:p>
            <a:r>
              <a:rPr lang="pt-BR" sz="2800" dirty="0"/>
              <a:t>carga horária mínima variável de 1.000 (mil) a 1.400 (mil e quatrocentas) horas de efetivo trabalho acadêmico, dependendo da equivalência entre o curso de origem e a formação pedagógica pretendida. 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1244689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/>
              <a:t>DCNs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54954" y="2259106"/>
            <a:ext cx="8825659" cy="4598894"/>
          </a:xfrm>
        </p:spPr>
        <p:txBody>
          <a:bodyPr>
            <a:normAutofit lnSpcReduction="10000"/>
          </a:bodyPr>
          <a:lstStyle/>
          <a:p>
            <a:r>
              <a:rPr lang="pt-BR" dirty="0"/>
              <a:t>I - quando o curso de formação pedagógica pertencer à mesma área do curso de origem, a carga horária deverá ter, no mínimo, 1.000 (mil) horas; </a:t>
            </a:r>
            <a:endParaRPr lang="pt-BR" dirty="0" smtClean="0"/>
          </a:p>
          <a:p>
            <a:r>
              <a:rPr lang="pt-BR" dirty="0" smtClean="0"/>
              <a:t>II </a:t>
            </a:r>
            <a:r>
              <a:rPr lang="pt-BR" dirty="0"/>
              <a:t>- quando o curso de formação pedagógica pertencer a uma área diferente da do curso de origem, a carga horária deverá ter, no mínimo, 1.400 (mil e quatrocentas) horas; </a:t>
            </a:r>
            <a:endParaRPr lang="pt-BR" dirty="0" smtClean="0"/>
          </a:p>
          <a:p>
            <a:r>
              <a:rPr lang="pt-BR" dirty="0" smtClean="0"/>
              <a:t>III </a:t>
            </a:r>
            <a:r>
              <a:rPr lang="pt-BR" dirty="0"/>
              <a:t>- a carga horária do estágio curricular supervisionado é de 300 (trezentas) horas</a:t>
            </a:r>
            <a:r>
              <a:rPr lang="pt-BR" dirty="0" smtClean="0"/>
              <a:t>;</a:t>
            </a:r>
          </a:p>
          <a:p>
            <a:r>
              <a:rPr lang="pt-BR" dirty="0" smtClean="0"/>
              <a:t> </a:t>
            </a:r>
            <a:r>
              <a:rPr lang="pt-BR" dirty="0"/>
              <a:t>IV - deverá haver 500 (quinhentas) horas dedicadas às atividades formativas referentes ao inciso I, estruturadas pelos núcleos I e II, conforme o projeto de curso da instituição</a:t>
            </a:r>
            <a:r>
              <a:rPr lang="pt-BR" dirty="0" smtClean="0"/>
              <a:t>;</a:t>
            </a:r>
          </a:p>
          <a:p>
            <a:r>
              <a:rPr lang="pt-BR" dirty="0"/>
              <a:t>V - deverá haver 900 (novecentas) horas dedicadas às atividades formativas referentes ao inciso II, estruturadas pelos núcleos I e II, conforme o projeto de curso da instituição; VI - deverá haver 200 (duzentas) horas de atividades teórico-práticas de aprofundamento em áreas específicas de interesse dos alunos, como definido no núcleo III, conforme o projeto de curso da </a:t>
            </a:r>
            <a:r>
              <a:rPr lang="pt-BR" dirty="0" smtClean="0"/>
              <a:t>instituição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2680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/>
              <a:t>DCNs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Cursos de </a:t>
            </a:r>
            <a:r>
              <a:rPr lang="pt-BR" b="1" dirty="0" smtClean="0"/>
              <a:t>segunda licenciatura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r>
              <a:rPr lang="pt-BR" dirty="0"/>
              <a:t>I - quando o curso de segunda licenciatura pertencer à mesma área do curso de origem, a carga horária deverá ter, no mínimo, 800 (oitocentas) horas</a:t>
            </a:r>
            <a:r>
              <a:rPr lang="pt-BR" dirty="0" smtClean="0"/>
              <a:t>;</a:t>
            </a:r>
          </a:p>
          <a:p>
            <a:pPr marL="0" indent="0">
              <a:buNone/>
            </a:pPr>
            <a:r>
              <a:rPr lang="pt-BR" dirty="0" smtClean="0"/>
              <a:t> </a:t>
            </a:r>
            <a:r>
              <a:rPr lang="pt-BR" dirty="0"/>
              <a:t>II - quando o curso de segunda licenciatura pertencer a uma área diferente da do curso de origem, a carga horária deverá ter, no mínimo, 1.200 (mil e duzentas) horas</a:t>
            </a:r>
            <a:r>
              <a:rPr lang="pt-BR" dirty="0" smtClean="0"/>
              <a:t>;</a:t>
            </a:r>
          </a:p>
          <a:p>
            <a:pPr marL="0" indent="0">
              <a:buNone/>
            </a:pPr>
            <a:r>
              <a:rPr lang="pt-BR" dirty="0" smtClean="0"/>
              <a:t> </a:t>
            </a:r>
            <a:r>
              <a:rPr lang="pt-BR" dirty="0"/>
              <a:t>III - a carga horária do estágio curricular supervisionado é de 300 (trezentas) horas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081125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882026"/>
          </a:xfrm>
        </p:spPr>
        <p:txBody>
          <a:bodyPr/>
          <a:lstStyle/>
          <a:p>
            <a:pPr algn="r"/>
            <a:r>
              <a:rPr lang="pt-BR" sz="2800" dirty="0" err="1" smtClean="0"/>
              <a:t>DCNs</a:t>
            </a:r>
            <a:r>
              <a:rPr lang="pt-BR" sz="2800" dirty="0" smtClean="0"/>
              <a:t> para a Formação Inicial e Continuada dos Profissionais do Magistério da Educação Básica</a:t>
            </a:r>
            <a:br>
              <a:rPr lang="pt-BR" sz="2800" dirty="0" smtClean="0"/>
            </a:br>
            <a:r>
              <a:rPr lang="pt-BR" sz="2000" dirty="0"/>
              <a:t>Parecer CNE/CP nº </a:t>
            </a:r>
            <a:r>
              <a:rPr lang="pt-BR" sz="2000" dirty="0" smtClean="0"/>
              <a:t>2/2015</a:t>
            </a:r>
            <a:br>
              <a:rPr lang="pt-BR" sz="2000" dirty="0" smtClean="0"/>
            </a:br>
            <a:r>
              <a:rPr lang="pt-BR" sz="2000" dirty="0" smtClean="0"/>
              <a:t> 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b="1" dirty="0" smtClean="0"/>
              <a:t>Define as Diretrizes Curriculares nacionais para a formação continuada em nível superior (cursos de licenciatura, cursos de formação pedagógica para graduandos e cursos de segunda licenciatura) e para a formação continuada.</a:t>
            </a:r>
          </a:p>
          <a:p>
            <a:pPr algn="just"/>
            <a:endParaRPr lang="pt-BR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854684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/>
              <a:t>DCNs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 smtClean="0"/>
              <a:t>Formação Continuada</a:t>
            </a:r>
          </a:p>
          <a:p>
            <a:r>
              <a:rPr lang="pt-BR" sz="2000" dirty="0"/>
              <a:t>A formação continuada compreende dimensões coletivas, organizacionais e profissionais, bem como o repensar do processo pedagógico, dos saberes e valores, e envolve atividades de extensão, grupos de estudos, reuniões pedagógicas, cursos, programas e ações para além da formação mínima exigida ao exercício do magistério na educação básica, tendo como principal finalidade a reflexão sobre a prática educacional e a busca de aperfeiçoamento técnico, pedagógico, ético e político do profissional docente</a:t>
            </a:r>
            <a:r>
              <a:rPr lang="pt-BR" dirty="0"/>
              <a:t>.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346985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/>
              <a:t>DCNs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54954" y="2326341"/>
            <a:ext cx="8825659" cy="42627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/>
              <a:t>A </a:t>
            </a:r>
            <a:r>
              <a:rPr lang="pt-BR" b="1" dirty="0"/>
              <a:t>formação continuada envolve</a:t>
            </a:r>
            <a:r>
              <a:rPr lang="pt-BR" dirty="0" smtClean="0"/>
              <a:t>:</a:t>
            </a:r>
          </a:p>
          <a:p>
            <a:pPr marL="0" indent="0">
              <a:buNone/>
            </a:pPr>
            <a:r>
              <a:rPr lang="pt-BR" sz="2000" dirty="0" smtClean="0"/>
              <a:t> </a:t>
            </a:r>
            <a:r>
              <a:rPr lang="pt-BR" sz="2000" dirty="0"/>
              <a:t>I - atividades formativas organizadas pelos sistemas, redes e instituições de educação básica incluindo desenvolvimento de projetos, inovações pedagógicas, entre outros</a:t>
            </a:r>
            <a:r>
              <a:rPr lang="pt-BR" sz="2000" dirty="0" smtClean="0"/>
              <a:t>;</a:t>
            </a:r>
          </a:p>
          <a:p>
            <a:pPr marL="0" indent="0">
              <a:buNone/>
            </a:pPr>
            <a:r>
              <a:rPr lang="pt-BR" sz="2000" dirty="0" smtClean="0"/>
              <a:t>II </a:t>
            </a:r>
            <a:r>
              <a:rPr lang="pt-BR" sz="2000" dirty="0"/>
              <a:t>- atividades e/ou cursos de </a:t>
            </a:r>
            <a:r>
              <a:rPr lang="pt-BR" sz="2000" dirty="0" smtClean="0"/>
              <a:t>atualização;</a:t>
            </a:r>
          </a:p>
          <a:p>
            <a:pPr marL="0" indent="0">
              <a:buNone/>
            </a:pPr>
            <a:r>
              <a:rPr lang="pt-BR" sz="2000" dirty="0" smtClean="0"/>
              <a:t> </a:t>
            </a:r>
            <a:r>
              <a:rPr lang="pt-BR" sz="2000" dirty="0"/>
              <a:t>III - atividades e/ou cursos de </a:t>
            </a:r>
            <a:r>
              <a:rPr lang="pt-BR" sz="2000" dirty="0" smtClean="0"/>
              <a:t>extensão</a:t>
            </a:r>
          </a:p>
          <a:p>
            <a:pPr marL="0" indent="0">
              <a:buNone/>
            </a:pPr>
            <a:r>
              <a:rPr lang="pt-BR" sz="2000" dirty="0" smtClean="0"/>
              <a:t>IV </a:t>
            </a:r>
            <a:r>
              <a:rPr lang="pt-BR" sz="2000" dirty="0"/>
              <a:t>- cursos de aperfeiçoamento </a:t>
            </a:r>
            <a:endParaRPr lang="pt-BR" sz="2000" dirty="0" smtClean="0"/>
          </a:p>
          <a:p>
            <a:pPr marL="0" indent="0">
              <a:buNone/>
            </a:pPr>
            <a:r>
              <a:rPr lang="pt-BR" sz="2000" dirty="0" smtClean="0"/>
              <a:t>V </a:t>
            </a:r>
            <a:r>
              <a:rPr lang="pt-BR" sz="2000" dirty="0"/>
              <a:t>- cursos de especialização lato sensu </a:t>
            </a:r>
            <a:endParaRPr lang="pt-BR" sz="2000" dirty="0" smtClean="0"/>
          </a:p>
          <a:p>
            <a:pPr marL="0" indent="0">
              <a:buNone/>
            </a:pPr>
            <a:r>
              <a:rPr lang="pt-BR" sz="2000" dirty="0" smtClean="0"/>
              <a:t>VI </a:t>
            </a:r>
            <a:r>
              <a:rPr lang="pt-BR" sz="2000" dirty="0"/>
              <a:t>- cursos ou programas de mestrado acadêmico ou </a:t>
            </a:r>
            <a:r>
              <a:rPr lang="pt-BR" sz="2000" dirty="0" smtClean="0"/>
              <a:t>profissional </a:t>
            </a:r>
            <a:r>
              <a:rPr lang="pt-BR" sz="2000" dirty="0"/>
              <a:t>VII - cursos ou programas de doutorado</a:t>
            </a:r>
          </a:p>
        </p:txBody>
      </p:sp>
    </p:spTree>
    <p:extLst>
      <p:ext uri="{BB962C8B-B14F-4D97-AF65-F5344CB8AC3E}">
        <p14:creationId xmlns:p14="http://schemas.microsoft.com/office/powerpoint/2010/main" val="1579051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/>
              <a:t>DCNs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3931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/>
              <a:t>Valorização dos Profissionais da Educação</a:t>
            </a:r>
          </a:p>
          <a:p>
            <a:pPr marL="0" indent="0">
              <a:buNone/>
            </a:pPr>
            <a:r>
              <a:rPr lang="pt-BR" sz="2000" dirty="0" smtClean="0"/>
              <a:t>Os </a:t>
            </a:r>
            <a:r>
              <a:rPr lang="pt-BR" sz="2000" dirty="0"/>
              <a:t>profissionais do magistério da educação básica compreendem aqueles que exercem atividades de docência e de gestão educacional dos sistemas de ensino e das unidades escolares de educação básica, nas diversas etapas e modalidades de educação (educação infantil, ensino fundamental, ensino médio, educação de jovens e adultos, educação especial, educação profissional e técnica de nível médio, educação escolar indígena, educação do campo, educação escolar quilombola e educação a distância), e possuem a formação mínima exigida pela legislação federal das Diretrizes e Bases da Educação Nacional.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4083663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/>
              <a:t>DCNs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A valorização desses profissionais compreende a articulação entre formação inicial, formação continuada, carreira, salários e condições de trabalho. </a:t>
            </a:r>
            <a:endParaRPr lang="pt-BR" dirty="0" smtClean="0"/>
          </a:p>
          <a:p>
            <a:r>
              <a:rPr lang="pt-BR" dirty="0"/>
              <a:t>A valorização do magistério e dos demais profissionais da educação deve ser entendida como uma dimensão constitutiva e constituinte de sua formação inicial e continuada, incluindo, entre outros, a garantia de construção, definição coletiva e aprovação de planos de carreira e salário, com condições que assegurem jornada de trabalho com dedicação exclusiva ou tempo integral a ser cumprida em um único estabelecimento de ensino e a destinação de 1/3 (um terço) da carga horária de trabalho a outras atividades pedagógicas inerentes ao exercício do magistério</a:t>
            </a:r>
          </a:p>
        </p:txBody>
      </p:sp>
    </p:spTree>
    <p:extLst>
      <p:ext uri="{BB962C8B-B14F-4D97-AF65-F5344CB8AC3E}">
        <p14:creationId xmlns:p14="http://schemas.microsoft.com/office/powerpoint/2010/main" val="3979049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200" b="1" dirty="0" smtClean="0"/>
              <a:t>Criação no CNE de Comissão Bicameral para desenvolver estudos e estabelecer as </a:t>
            </a:r>
            <a:r>
              <a:rPr lang="pt-BR" sz="2200" b="1" dirty="0" err="1" smtClean="0"/>
              <a:t>DCNs</a:t>
            </a:r>
            <a:r>
              <a:rPr lang="pt-BR" sz="2200" b="1" dirty="0" smtClean="0"/>
              <a:t> para a formação dos profissionais do magistério para a educação básica e sua valorização profissional – 2004; 2007; 2008; 2009; 2010;2012; 2014</a:t>
            </a:r>
          </a:p>
          <a:p>
            <a:r>
              <a:rPr lang="pt-BR" sz="2200" b="1" dirty="0" smtClean="0"/>
              <a:t>Aprofundamento de estudos e discussões</a:t>
            </a:r>
          </a:p>
          <a:p>
            <a:r>
              <a:rPr lang="pt-BR" sz="2200" b="1" dirty="0" smtClean="0"/>
              <a:t>Elaboração de documento preliminar e aprovação pela Comissão</a:t>
            </a:r>
          </a:p>
          <a:p>
            <a:r>
              <a:rPr lang="pt-BR" sz="2200" b="1" dirty="0" smtClean="0"/>
              <a:t>Apresentação do documento preliminar ao crivo de especialistas, entidades da área, secretarias do MEC, Capes, Inep, entre outros</a:t>
            </a:r>
          </a:p>
          <a:p>
            <a:r>
              <a:rPr lang="pt-BR" sz="2200" b="1" dirty="0" smtClean="0"/>
              <a:t>Estruturação de minuta base de Resolução</a:t>
            </a:r>
          </a:p>
          <a:p>
            <a:r>
              <a:rPr lang="pt-BR" sz="2200" b="1" dirty="0" smtClean="0"/>
              <a:t>Discussão ampliada do documento</a:t>
            </a:r>
          </a:p>
          <a:p>
            <a:endParaRPr lang="pt-BR" b="1" dirty="0" smtClean="0"/>
          </a:p>
          <a:p>
            <a:endParaRPr lang="pt-BR" b="1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Processo de definição das </a:t>
            </a:r>
            <a:r>
              <a:rPr lang="pt-BR" dirty="0" err="1" smtClean="0"/>
              <a:t>DCNs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8654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Processo de definição das </a:t>
            </a:r>
            <a:r>
              <a:rPr lang="pt-BR" dirty="0" err="1"/>
              <a:t>DCNs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 smtClean="0"/>
              <a:t>Discussão pública, reuniões ampliadas, debates e participação em eventos sobre a temática envolvendo as Secretarias do MEC – </a:t>
            </a:r>
            <a:r>
              <a:rPr lang="pt-BR" b="1" dirty="0" err="1" smtClean="0"/>
              <a:t>Sase</a:t>
            </a:r>
            <a:r>
              <a:rPr lang="pt-BR" b="1" dirty="0" smtClean="0"/>
              <a:t>, </a:t>
            </a:r>
            <a:r>
              <a:rPr lang="pt-BR" b="1" dirty="0" err="1" smtClean="0"/>
              <a:t>SESu</a:t>
            </a:r>
            <a:r>
              <a:rPr lang="pt-BR" b="1" dirty="0" smtClean="0"/>
              <a:t>, SEB, </a:t>
            </a:r>
            <a:r>
              <a:rPr lang="pt-BR" b="1" dirty="0" err="1" smtClean="0"/>
              <a:t>Setec</a:t>
            </a:r>
            <a:r>
              <a:rPr lang="pt-BR" b="1" dirty="0" smtClean="0"/>
              <a:t>, </a:t>
            </a:r>
            <a:r>
              <a:rPr lang="pt-BR" b="1" dirty="0" err="1" smtClean="0"/>
              <a:t>Secadi</a:t>
            </a:r>
            <a:r>
              <a:rPr lang="pt-BR" b="1" dirty="0" smtClean="0"/>
              <a:t>, Seres – Capes, Inep, </a:t>
            </a:r>
            <a:r>
              <a:rPr lang="pt-BR" b="1" dirty="0" err="1" smtClean="0"/>
              <a:t>Consed</a:t>
            </a:r>
            <a:r>
              <a:rPr lang="pt-BR" b="1" dirty="0" smtClean="0"/>
              <a:t>, </a:t>
            </a:r>
            <a:r>
              <a:rPr lang="pt-BR" b="1" dirty="0" err="1" smtClean="0"/>
              <a:t>Undime</a:t>
            </a:r>
            <a:r>
              <a:rPr lang="pt-BR" b="1" dirty="0" smtClean="0"/>
              <a:t>, Fórum Ampliado de Conselhos, Associações acadêmico-científicas e sindicais, Instituições de Educação Superior, Fóruns, Especialistas, Pesquisadores e Estudantes</a:t>
            </a:r>
          </a:p>
          <a:p>
            <a:r>
              <a:rPr lang="pt-BR" b="1" dirty="0" smtClean="0"/>
              <a:t>Participação de membros da Comissão nas Conferências municipais, estaduais e nacional – Eixo 4 dos documentos da CONAE 2014</a:t>
            </a:r>
          </a:p>
          <a:p>
            <a:r>
              <a:rPr lang="pt-BR" b="1" dirty="0" smtClean="0"/>
              <a:t>Disponibilização da proposta de </a:t>
            </a:r>
            <a:r>
              <a:rPr lang="pt-BR" b="1" dirty="0" err="1" smtClean="0"/>
              <a:t>DCNs</a:t>
            </a:r>
            <a:r>
              <a:rPr lang="pt-BR" b="1" dirty="0" smtClean="0"/>
              <a:t> para audiência pública -6/04/2015, em reunião específica do CNE, em Recife</a:t>
            </a:r>
          </a:p>
          <a:p>
            <a:r>
              <a:rPr lang="pt-BR" b="1" dirty="0" smtClean="0"/>
              <a:t>Incorporação das contribuições da audiência pública e de outros documentos e sugestões recebidas</a:t>
            </a:r>
          </a:p>
          <a:p>
            <a:endParaRPr lang="pt-BR" b="1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6614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Processo de definição das </a:t>
            </a:r>
            <a:r>
              <a:rPr lang="pt-BR" dirty="0" err="1"/>
              <a:t>DCNs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/>
              <a:t>Aprovação do texto na Comissão, por unanimidade, em 4/05/2015, para apresentação, discussão e deliberação do Conselho Pleno do CNE</a:t>
            </a:r>
          </a:p>
          <a:p>
            <a:r>
              <a:rPr lang="pt-BR" sz="2400" b="1" dirty="0" smtClean="0"/>
              <a:t>Discussão e aprovação das minutas de Parecer e Resolução no CP/CNE, em 9/06/2015</a:t>
            </a:r>
          </a:p>
          <a:p>
            <a:r>
              <a:rPr lang="pt-BR" sz="2400" b="1" dirty="0" smtClean="0"/>
              <a:t>Homologação das </a:t>
            </a:r>
            <a:r>
              <a:rPr lang="pt-BR" sz="2400" b="1" dirty="0" err="1" smtClean="0"/>
              <a:t>DCNs</a:t>
            </a:r>
            <a:r>
              <a:rPr lang="pt-BR" sz="2400" b="1" dirty="0" smtClean="0"/>
              <a:t> pelo Ministro da Educação em 25/06/2015 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1514935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/>
              <a:t>DCNs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sz="2400" b="1" dirty="0" smtClean="0"/>
              <a:t>Concepção de docência</a:t>
            </a:r>
          </a:p>
          <a:p>
            <a:pPr marL="0" indent="0" algn="just">
              <a:buNone/>
            </a:pPr>
            <a:r>
              <a:rPr lang="pt-BR" sz="2400" dirty="0" smtClean="0"/>
              <a:t>“ação </a:t>
            </a:r>
            <a:r>
              <a:rPr lang="pt-BR" sz="2400" dirty="0"/>
              <a:t>educativa e processo pedagógico metódico e intencional, construído em relações sociais, </a:t>
            </a:r>
            <a:r>
              <a:rPr lang="pt-BR" sz="2400" dirty="0" err="1"/>
              <a:t>étnicoraciais</a:t>
            </a:r>
            <a:r>
              <a:rPr lang="pt-BR" sz="2400" dirty="0"/>
              <a:t> e produtivas, as quais influenciam conceitos, princípios e objetivos da Pedagogia, desenvolvendo-se na articulação entre conhecimentos científicos e culturais, valores éticos e estéticos inerentes a processos de aprendizagem, de socialização e de construção do conhecimento, no âmbito do diálogo entre diferentes visões de mundo”. </a:t>
            </a:r>
          </a:p>
        </p:txBody>
      </p:sp>
    </p:spTree>
    <p:extLst>
      <p:ext uri="{BB962C8B-B14F-4D97-AF65-F5344CB8AC3E}">
        <p14:creationId xmlns:p14="http://schemas.microsoft.com/office/powerpoint/2010/main" val="1151321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/>
              <a:t>DCNs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54954" y="2563159"/>
            <a:ext cx="8825659" cy="3416300"/>
          </a:xfrm>
        </p:spPr>
        <p:txBody>
          <a:bodyPr>
            <a:normAutofit/>
          </a:bodyPr>
          <a:lstStyle/>
          <a:p>
            <a:r>
              <a:rPr lang="pt-BR" sz="2400" dirty="0" smtClean="0"/>
              <a:t>(...) o </a:t>
            </a:r>
            <a:r>
              <a:rPr lang="pt-BR" sz="2400" dirty="0"/>
              <a:t>reconhecimento e a valorização das diferenças, nas suas diversas dimensões – e especialmente no que se refere à diversidade étnico-racial, sexual, de gênero e identidade de gênero, geracional, cultural e regional, além das diferenças cognitivas e físicas – não se limitam ao respeito e à tolerância nas relações interpessoais, mas, como parte do processo formativo, produz implicações no currículo, na prática pedagógica e na gestão da instituição educativa</a:t>
            </a:r>
          </a:p>
        </p:txBody>
      </p:sp>
    </p:spTree>
    <p:extLst>
      <p:ext uri="{BB962C8B-B14F-4D97-AF65-F5344CB8AC3E}">
        <p14:creationId xmlns:p14="http://schemas.microsoft.com/office/powerpoint/2010/main" val="3748326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/>
              <a:t>DCNs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54954" y="2272553"/>
            <a:ext cx="8825659" cy="430305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b="1" dirty="0" smtClean="0"/>
              <a:t>Princípios </a:t>
            </a:r>
            <a:r>
              <a:rPr lang="pt-BR" b="1" dirty="0"/>
              <a:t>da Política Nacional de Formação de Profissionais do Magistério da Educação Básica</a:t>
            </a:r>
            <a:r>
              <a:rPr lang="pt-BR" dirty="0" smtClean="0"/>
              <a:t>,</a:t>
            </a:r>
          </a:p>
          <a:p>
            <a:r>
              <a:rPr lang="pt-BR" sz="1900" dirty="0"/>
              <a:t>I - a formação docente para todas as etapas da educação básica como compromisso público de Estado, buscando assegurar o direito das crianças, jovens e adultos à educação de </a:t>
            </a:r>
            <a:r>
              <a:rPr lang="pt-BR" sz="1900" dirty="0" smtClean="0"/>
              <a:t>qualidade (...)</a:t>
            </a:r>
          </a:p>
          <a:p>
            <a:r>
              <a:rPr lang="pt-BR" sz="1900" dirty="0" smtClean="0"/>
              <a:t> </a:t>
            </a:r>
            <a:r>
              <a:rPr lang="pt-BR" sz="1900" dirty="0"/>
              <a:t>II - a formação dos profissionais do magistério </a:t>
            </a:r>
            <a:r>
              <a:rPr lang="pt-BR" sz="1900" dirty="0" smtClean="0"/>
              <a:t>como </a:t>
            </a:r>
            <a:r>
              <a:rPr lang="pt-BR" sz="1900" dirty="0"/>
              <a:t>compromisso com projeto social, político e ético que contribua para a consolidação de uma nação soberana, democrática, justa, inclusiva e que promova a emancipação dos indivíduos e grupos sociais </a:t>
            </a:r>
            <a:r>
              <a:rPr lang="pt-BR" sz="1900" dirty="0" smtClean="0"/>
              <a:t>atenta </a:t>
            </a:r>
            <a:r>
              <a:rPr lang="pt-BR" sz="1900" dirty="0"/>
              <a:t>ao reconhecimento e à valorização da diversidade e, portanto, contrária a toda forma de discriminação</a:t>
            </a:r>
            <a:r>
              <a:rPr lang="pt-BR" sz="1900" dirty="0" smtClean="0"/>
              <a:t>.</a:t>
            </a:r>
          </a:p>
          <a:p>
            <a:r>
              <a:rPr lang="pt-BR" sz="1900" dirty="0" smtClean="0"/>
              <a:t> </a:t>
            </a:r>
            <a:r>
              <a:rPr lang="pt-BR" sz="1900" dirty="0"/>
              <a:t>III - a colaboração constante entre os entes federados na consecução dos objetivos da Política Nacional de Formação de Profissionais do Magistério da Educação Básica, articulada entre o Ministério da Educação (MEC), as instituições formadoras e os sistemas e redes de ensino;</a:t>
            </a:r>
          </a:p>
        </p:txBody>
      </p:sp>
    </p:spTree>
    <p:extLst>
      <p:ext uri="{BB962C8B-B14F-4D97-AF65-F5344CB8AC3E}">
        <p14:creationId xmlns:p14="http://schemas.microsoft.com/office/powerpoint/2010/main" val="3207587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/>
              <a:t>DCNs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54954" y="2407025"/>
            <a:ext cx="8825659" cy="4235822"/>
          </a:xfrm>
        </p:spPr>
        <p:txBody>
          <a:bodyPr/>
          <a:lstStyle/>
          <a:p>
            <a:r>
              <a:rPr lang="pt-BR" dirty="0"/>
              <a:t>IV - a garantia de padrão de qualidade dos cursos de formação de docentes ofertados pelas instituições formadoras nas modalidades presencial e à distância; </a:t>
            </a:r>
            <a:endParaRPr lang="pt-BR" dirty="0" smtClean="0"/>
          </a:p>
          <a:p>
            <a:r>
              <a:rPr lang="pt-BR" dirty="0" smtClean="0"/>
              <a:t>V </a:t>
            </a:r>
            <a:r>
              <a:rPr lang="pt-BR" dirty="0"/>
              <a:t>- a articulação entre a teoria e a prática no processo de formação docente, fundada no domínio de conhecimentos científicos e didáticos, contemplando a </a:t>
            </a:r>
            <a:r>
              <a:rPr lang="pt-BR" dirty="0" err="1"/>
              <a:t>indissociabilidade</a:t>
            </a:r>
            <a:r>
              <a:rPr lang="pt-BR" dirty="0"/>
              <a:t> entre ensino, pesquisa e extensão; </a:t>
            </a:r>
            <a:endParaRPr lang="pt-BR" dirty="0" smtClean="0"/>
          </a:p>
          <a:p>
            <a:r>
              <a:rPr lang="pt-BR" dirty="0" smtClean="0"/>
              <a:t>VI </a:t>
            </a:r>
            <a:r>
              <a:rPr lang="pt-BR" dirty="0"/>
              <a:t>- o reconhecimento das instituições de educação básica como espaços necessários à formação inicial dos profissionais do magistério</a:t>
            </a:r>
            <a:r>
              <a:rPr lang="pt-BR" dirty="0" smtClean="0"/>
              <a:t>;</a:t>
            </a:r>
          </a:p>
          <a:p>
            <a:r>
              <a:rPr lang="pt-BR" dirty="0" smtClean="0"/>
              <a:t> </a:t>
            </a:r>
            <a:r>
              <a:rPr lang="pt-BR" dirty="0"/>
              <a:t>VII - a importância do projeto formativo nas instituições de educação que reflita a especificidade da formação docente, assegurando organicidade ao trabalho das diferentes unidades que concorrem para essa formação e garantindo sólida base teórica e interdisciplinar;</a:t>
            </a:r>
          </a:p>
        </p:txBody>
      </p:sp>
    </p:spTree>
    <p:extLst>
      <p:ext uri="{BB962C8B-B14F-4D97-AF65-F5344CB8AC3E}">
        <p14:creationId xmlns:p14="http://schemas.microsoft.com/office/powerpoint/2010/main" val="2603353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 - Sala da Diretoria">
  <a:themeElements>
    <a:clrScheme name="Íon - Sala da Diretoria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Íon - Sala da Diretoria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Íon - Sala da Diretoria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1215</TotalTime>
  <Words>2269</Words>
  <Application>Microsoft Macintosh PowerPoint</Application>
  <PresentationFormat>Custom</PresentationFormat>
  <Paragraphs>112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Íon - Sala da Diretoria</vt:lpstr>
      <vt:lpstr>XII Encontro Nacional de Dirigentes de Graduação</vt:lpstr>
      <vt:lpstr>DCNs para a Formação Inicial e Continuada dos Profissionais do Magistério da Educação Básica Parecer CNE/CP nº 2/2015  </vt:lpstr>
      <vt:lpstr>Processo de definição das DCNs</vt:lpstr>
      <vt:lpstr>Processo de definição das DCNs</vt:lpstr>
      <vt:lpstr>Processo de definição das DCNs</vt:lpstr>
      <vt:lpstr>DCNs</vt:lpstr>
      <vt:lpstr>DCNs</vt:lpstr>
      <vt:lpstr>DCNs</vt:lpstr>
      <vt:lpstr>DCNs</vt:lpstr>
      <vt:lpstr>DCNs</vt:lpstr>
      <vt:lpstr>DCNs</vt:lpstr>
      <vt:lpstr>DCNs</vt:lpstr>
      <vt:lpstr>DCNs</vt:lpstr>
      <vt:lpstr>DCNs</vt:lpstr>
      <vt:lpstr>DCNs</vt:lpstr>
      <vt:lpstr>DCNs</vt:lpstr>
      <vt:lpstr>DCNs</vt:lpstr>
      <vt:lpstr>DCNs</vt:lpstr>
      <vt:lpstr>DCNs</vt:lpstr>
      <vt:lpstr>DCNs</vt:lpstr>
      <vt:lpstr>DCNs</vt:lpstr>
      <vt:lpstr>DCNs</vt:lpstr>
      <vt:lpstr>DCNs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Enem - Breve Histórico</dc:title>
  <dc:creator>Malvina Tuttman</dc:creator>
  <cp:lastModifiedBy>Luiz Dourado</cp:lastModifiedBy>
  <cp:revision>127</cp:revision>
  <dcterms:created xsi:type="dcterms:W3CDTF">2014-02-08T18:28:27Z</dcterms:created>
  <dcterms:modified xsi:type="dcterms:W3CDTF">2015-08-31T10:04:33Z</dcterms:modified>
</cp:coreProperties>
</file>