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75"/>
  </p:notesMasterIdLst>
  <p:handoutMasterIdLst>
    <p:handoutMasterId r:id="rId76"/>
  </p:handoutMasterIdLst>
  <p:sldIdLst>
    <p:sldId id="256" r:id="rId2"/>
    <p:sldId id="300" r:id="rId3"/>
    <p:sldId id="335" r:id="rId4"/>
    <p:sldId id="257" r:id="rId5"/>
    <p:sldId id="292" r:id="rId6"/>
    <p:sldId id="299" r:id="rId7"/>
    <p:sldId id="348" r:id="rId8"/>
    <p:sldId id="258" r:id="rId9"/>
    <p:sldId id="262" r:id="rId10"/>
    <p:sldId id="264" r:id="rId11"/>
    <p:sldId id="265" r:id="rId12"/>
    <p:sldId id="266" r:id="rId13"/>
    <p:sldId id="267" r:id="rId14"/>
    <p:sldId id="268" r:id="rId15"/>
    <p:sldId id="269" r:id="rId16"/>
    <p:sldId id="270" r:id="rId17"/>
    <p:sldId id="271" r:id="rId18"/>
    <p:sldId id="272" r:id="rId19"/>
    <p:sldId id="273" r:id="rId20"/>
    <p:sldId id="274" r:id="rId21"/>
    <p:sldId id="294" r:id="rId22"/>
    <p:sldId id="295" r:id="rId23"/>
    <p:sldId id="296" r:id="rId24"/>
    <p:sldId id="275" r:id="rId25"/>
    <p:sldId id="276" r:id="rId26"/>
    <p:sldId id="277" r:id="rId27"/>
    <p:sldId id="347" r:id="rId28"/>
    <p:sldId id="278" r:id="rId29"/>
    <p:sldId id="279" r:id="rId30"/>
    <p:sldId id="280" r:id="rId31"/>
    <p:sldId id="282" r:id="rId32"/>
    <p:sldId id="284" r:id="rId33"/>
    <p:sldId id="286" r:id="rId34"/>
    <p:sldId id="288" r:id="rId35"/>
    <p:sldId id="289" r:id="rId36"/>
    <p:sldId id="290" r:id="rId37"/>
    <p:sldId id="291" r:id="rId38"/>
    <p:sldId id="302" r:id="rId39"/>
    <p:sldId id="303" r:id="rId40"/>
    <p:sldId id="304" r:id="rId41"/>
    <p:sldId id="305" r:id="rId42"/>
    <p:sldId id="306" r:id="rId43"/>
    <p:sldId id="307" r:id="rId44"/>
    <p:sldId id="308" r:id="rId45"/>
    <p:sldId id="309" r:id="rId46"/>
    <p:sldId id="328" r:id="rId47"/>
    <p:sldId id="329" r:id="rId48"/>
    <p:sldId id="331" r:id="rId49"/>
    <p:sldId id="345" r:id="rId50"/>
    <p:sldId id="337" r:id="rId51"/>
    <p:sldId id="333" r:id="rId52"/>
    <p:sldId id="341" r:id="rId53"/>
    <p:sldId id="310" r:id="rId54"/>
    <p:sldId id="311" r:id="rId55"/>
    <p:sldId id="312" r:id="rId56"/>
    <p:sldId id="313" r:id="rId57"/>
    <p:sldId id="332" r:id="rId58"/>
    <p:sldId id="314" r:id="rId59"/>
    <p:sldId id="315" r:id="rId60"/>
    <p:sldId id="317" r:id="rId61"/>
    <p:sldId id="346" r:id="rId62"/>
    <p:sldId id="318" r:id="rId63"/>
    <p:sldId id="319" r:id="rId64"/>
    <p:sldId id="320" r:id="rId65"/>
    <p:sldId id="326" r:id="rId66"/>
    <p:sldId id="325" r:id="rId67"/>
    <p:sldId id="327" r:id="rId68"/>
    <p:sldId id="339" r:id="rId69"/>
    <p:sldId id="338" r:id="rId70"/>
    <p:sldId id="297" r:id="rId71"/>
    <p:sldId id="344" r:id="rId72"/>
    <p:sldId id="343" r:id="rId73"/>
    <p:sldId id="298" r:id="rId7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5E8"/>
    <a:srgbClr val="EDE2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64" autoAdjust="0"/>
    <p:restoredTop sz="82616" autoAdjust="0"/>
  </p:normalViewPr>
  <p:slideViewPr>
    <p:cSldViewPr snapToGrid="0">
      <p:cViewPr varScale="1">
        <p:scale>
          <a:sx n="61" d="100"/>
          <a:sy n="61" d="100"/>
        </p:scale>
        <p:origin x="1278" y="5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9" d="100"/>
          <a:sy n="69" d="100"/>
        </p:scale>
        <p:origin x="2784"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D90C93-4552-4F3E-B104-645DE68FBAB5}" type="datetimeFigureOut">
              <a:rPr lang="pt-BR" smtClean="0"/>
              <a:pPr/>
              <a:t>28/10/2016</a:t>
            </a:fld>
            <a:endParaRPr lang="pt-BR"/>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3AF9A1-DC42-460F-A544-C5D2343F710B}" type="slidenum">
              <a:rPr lang="pt-BR" smtClean="0"/>
              <a:pPr/>
              <a:t>‹nº›</a:t>
            </a:fld>
            <a:endParaRPr lang="pt-BR"/>
          </a:p>
        </p:txBody>
      </p:sp>
    </p:spTree>
    <p:extLst>
      <p:ext uri="{BB962C8B-B14F-4D97-AF65-F5344CB8AC3E}">
        <p14:creationId xmlns:p14="http://schemas.microsoft.com/office/powerpoint/2010/main" val="67142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B29C6D-1167-41B8-B926-A07498E1FDF1}" type="datetimeFigureOut">
              <a:rPr lang="pt-BR" smtClean="0"/>
              <a:pPr/>
              <a:t>28/10/2016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FE8BF2-F2E6-48F1-805D-AB064F4C20BF}" type="slidenum">
              <a:rPr lang="pt-BR" smtClean="0"/>
              <a:pPr/>
              <a:t>‹nº›</a:t>
            </a:fld>
            <a:endParaRPr lang="pt-BR"/>
          </a:p>
        </p:txBody>
      </p:sp>
    </p:spTree>
    <p:extLst>
      <p:ext uri="{BB962C8B-B14F-4D97-AF65-F5344CB8AC3E}">
        <p14:creationId xmlns:p14="http://schemas.microsoft.com/office/powerpoint/2010/main" val="181924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B3FE8BF2-F2E6-48F1-805D-AB064F4C20BF}" type="slidenum">
              <a:rPr lang="pt-BR" smtClean="0"/>
              <a:pPr/>
              <a:t>29</a:t>
            </a:fld>
            <a:endParaRPr lang="pt-BR"/>
          </a:p>
        </p:txBody>
      </p:sp>
    </p:spTree>
    <p:extLst>
      <p:ext uri="{BB962C8B-B14F-4D97-AF65-F5344CB8AC3E}">
        <p14:creationId xmlns:p14="http://schemas.microsoft.com/office/powerpoint/2010/main" val="3762282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05DEAD2-788E-420D-A381-5CB7722729D1}" type="slidenum">
              <a:rPr lang="pt-BR" smtClean="0"/>
              <a:pPr/>
              <a:t>65</a:t>
            </a:fld>
            <a:endParaRPr lang="pt-BR"/>
          </a:p>
        </p:txBody>
      </p:sp>
    </p:spTree>
    <p:extLst>
      <p:ext uri="{BB962C8B-B14F-4D97-AF65-F5344CB8AC3E}">
        <p14:creationId xmlns:p14="http://schemas.microsoft.com/office/powerpoint/2010/main" val="1671462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05DEAD2-788E-420D-A381-5CB7722729D1}" type="slidenum">
              <a:rPr lang="pt-BR" smtClean="0"/>
              <a:pPr/>
              <a:t>66</a:t>
            </a:fld>
            <a:endParaRPr lang="pt-BR"/>
          </a:p>
        </p:txBody>
      </p:sp>
    </p:spTree>
    <p:extLst>
      <p:ext uri="{BB962C8B-B14F-4D97-AF65-F5344CB8AC3E}">
        <p14:creationId xmlns:p14="http://schemas.microsoft.com/office/powerpoint/2010/main" val="959221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05DEAD2-788E-420D-A381-5CB7722729D1}" type="slidenum">
              <a:rPr lang="pt-BR" smtClean="0"/>
              <a:pPr/>
              <a:t>67</a:t>
            </a:fld>
            <a:endParaRPr lang="pt-BR"/>
          </a:p>
        </p:txBody>
      </p:sp>
    </p:spTree>
    <p:extLst>
      <p:ext uri="{BB962C8B-B14F-4D97-AF65-F5344CB8AC3E}">
        <p14:creationId xmlns:p14="http://schemas.microsoft.com/office/powerpoint/2010/main" val="1979724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05DEAD2-788E-420D-A381-5CB7722729D1}" type="slidenum">
              <a:rPr lang="pt-BR" smtClean="0"/>
              <a:pPr/>
              <a:t>68</a:t>
            </a:fld>
            <a:endParaRPr lang="pt-BR"/>
          </a:p>
        </p:txBody>
      </p:sp>
    </p:spTree>
    <p:extLst>
      <p:ext uri="{BB962C8B-B14F-4D97-AF65-F5344CB8AC3E}">
        <p14:creationId xmlns:p14="http://schemas.microsoft.com/office/powerpoint/2010/main" val="3151411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05DEAD2-788E-420D-A381-5CB7722729D1}" type="slidenum">
              <a:rPr lang="pt-BR" smtClean="0"/>
              <a:pPr/>
              <a:t>69</a:t>
            </a:fld>
            <a:endParaRPr lang="pt-BR"/>
          </a:p>
        </p:txBody>
      </p:sp>
    </p:spTree>
    <p:extLst>
      <p:ext uri="{BB962C8B-B14F-4D97-AF65-F5344CB8AC3E}">
        <p14:creationId xmlns:p14="http://schemas.microsoft.com/office/powerpoint/2010/main" val="2089274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a:t>Clique para editar o estilo do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EA9864DB-09B2-4EB2-917F-686CA97E3A70}" type="datetimeFigureOut">
              <a:rPr lang="pt-BR" smtClean="0"/>
              <a:t>28/10/2016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C207D10-3054-4738-A0EE-5EFB77FEAEB5}" type="slidenum">
              <a:rPr lang="pt-BR" smtClean="0"/>
              <a:t>‹nº›</a:t>
            </a:fld>
            <a:endParaRPr lang="pt-B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EA9864DB-09B2-4EB2-917F-686CA97E3A70}" type="datetimeFigureOut">
              <a:rPr lang="pt-BR" smtClean="0"/>
              <a:t>28/10/2016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C207D10-3054-4738-A0EE-5EFB77FEAEB5}" type="slidenum">
              <a:rPr lang="pt-BR" smtClean="0"/>
              <a:t>‹nº›</a:t>
            </a:fld>
            <a:endParaRPr lang="pt-B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609600" y="274639"/>
            <a:ext cx="80264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EA9864DB-09B2-4EB2-917F-686CA97E3A70}" type="datetimeFigureOut">
              <a:rPr lang="pt-BR" smtClean="0"/>
              <a:t>28/10/2016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C207D10-3054-4738-A0EE-5EFB77FEAEB5}" type="slidenum">
              <a:rPr lang="pt-BR" smtClean="0"/>
              <a:t>‹nº›</a:t>
            </a:fld>
            <a:endParaRPr lang="pt-B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lide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t-BR"/>
              <a:t>Clique para editar o estilo do subtítulo mestre</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Imagem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0051" y="662268"/>
            <a:ext cx="10058400" cy="3577472"/>
          </a:xfrm>
          <a:prstGeom prst="rect">
            <a:avLst/>
          </a:prstGeom>
        </p:spPr>
      </p:pic>
      <p:pic>
        <p:nvPicPr>
          <p:cNvPr id="12" name="Imagem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06059" y="6446837"/>
            <a:ext cx="1699241" cy="365125"/>
          </a:xfrm>
          <a:prstGeom prst="rect">
            <a:avLst/>
          </a:prstGeom>
        </p:spPr>
      </p:pic>
      <p:pic>
        <p:nvPicPr>
          <p:cNvPr id="16" name="Imagem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69351" y="6376808"/>
            <a:ext cx="10058400" cy="53636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EA9864DB-09B2-4EB2-917F-686CA97E3A70}" type="datetimeFigureOut">
              <a:rPr lang="pt-BR" smtClean="0"/>
              <a:t>28/10/2016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C207D10-3054-4738-A0EE-5EFB77FEAEB5}" type="slidenum">
              <a:rPr lang="pt-BR" smtClean="0"/>
              <a:t>‹nº›</a:t>
            </a:fld>
            <a:endParaRPr lang="pt-BR"/>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p>
            <a:fld id="{EA9864DB-09B2-4EB2-917F-686CA97E3A70}" type="datetimeFigureOut">
              <a:rPr lang="pt-BR" smtClean="0"/>
              <a:t>28/10/2016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C207D10-3054-4738-A0EE-5EFB77FEAEB5}" type="slidenum">
              <a:rPr lang="pt-BR" smtClean="0"/>
              <a:t>‹nº›</a:t>
            </a:fld>
            <a:endParaRPr lang="pt-BR"/>
          </a:p>
        </p:txBody>
      </p:sp>
      <p:pic>
        <p:nvPicPr>
          <p:cNvPr id="7" name="Imagem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06059" y="6446837"/>
            <a:ext cx="1699241" cy="365125"/>
          </a:xfrm>
          <a:prstGeom prst="rect">
            <a:avLst/>
          </a:prstGeom>
        </p:spPr>
      </p:pic>
      <p:pic>
        <p:nvPicPr>
          <p:cNvPr id="8" name="Imagem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9351" y="6376808"/>
            <a:ext cx="10058400" cy="53636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EA9864DB-09B2-4EB2-917F-686CA97E3A70}" type="datetimeFigureOut">
              <a:rPr lang="pt-BR" smtClean="0"/>
              <a:t>28/10/2016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C207D10-3054-4738-A0EE-5EFB77FEAEB5}" type="slidenum">
              <a:rPr lang="pt-BR" smtClean="0"/>
              <a:t>‹nº›</a:t>
            </a:fld>
            <a:endParaRPr lang="pt-BR"/>
          </a:p>
        </p:txBody>
      </p:sp>
      <p:pic>
        <p:nvPicPr>
          <p:cNvPr id="8" name="Imagem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06059" y="6446837"/>
            <a:ext cx="1699241" cy="365125"/>
          </a:xfrm>
          <a:prstGeom prst="rect">
            <a:avLst/>
          </a:prstGeom>
        </p:spPr>
      </p:pic>
      <p:pic>
        <p:nvPicPr>
          <p:cNvPr id="9" name="Imagem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9351" y="6376808"/>
            <a:ext cx="10058400" cy="536367"/>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EA9864DB-09B2-4EB2-917F-686CA97E3A70}" type="datetimeFigureOut">
              <a:rPr lang="pt-BR" smtClean="0"/>
              <a:t>28/10/2016</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FC207D10-3054-4738-A0EE-5EFB77FEAEB5}" type="slidenum">
              <a:rPr lang="pt-BR" smtClean="0"/>
              <a:t>‹nº›</a:t>
            </a:fld>
            <a:endParaRPr lang="pt-BR"/>
          </a:p>
        </p:txBody>
      </p:sp>
      <p:pic>
        <p:nvPicPr>
          <p:cNvPr id="10" name="Imagem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06059" y="6446837"/>
            <a:ext cx="1699241" cy="365125"/>
          </a:xfrm>
          <a:prstGeom prst="rect">
            <a:avLst/>
          </a:prstGeom>
        </p:spPr>
      </p:pic>
      <p:pic>
        <p:nvPicPr>
          <p:cNvPr id="11" name="Imagem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9351" y="6376808"/>
            <a:ext cx="10058400" cy="536367"/>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2"/>
          <p:cNvSpPr>
            <a:spLocks noGrp="1"/>
          </p:cNvSpPr>
          <p:nvPr>
            <p:ph type="dt" sz="half" idx="10"/>
          </p:nvPr>
        </p:nvSpPr>
        <p:spPr/>
        <p:txBody>
          <a:bodyPr/>
          <a:lstStyle/>
          <a:p>
            <a:fld id="{EA9864DB-09B2-4EB2-917F-686CA97E3A70}" type="datetimeFigureOut">
              <a:rPr lang="pt-BR" smtClean="0"/>
              <a:t>28/10/2016</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FC207D10-3054-4738-A0EE-5EFB77FEAEB5}" type="slidenum">
              <a:rPr lang="pt-BR" smtClean="0"/>
              <a:t>‹nº›</a:t>
            </a:fld>
            <a:endParaRPr lang="pt-BR"/>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EA9864DB-09B2-4EB2-917F-686CA97E3A70}" type="datetimeFigureOut">
              <a:rPr lang="pt-BR" smtClean="0"/>
              <a:t>28/10/2016</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FC207D10-3054-4738-A0EE-5EFB77FEAEB5}" type="slidenum">
              <a:rPr lang="pt-BR" smtClean="0"/>
              <a:t>‹nº›</a:t>
            </a:fld>
            <a:endParaRPr lang="pt-BR"/>
          </a:p>
        </p:txBody>
      </p:sp>
      <p:pic>
        <p:nvPicPr>
          <p:cNvPr id="5" name="Imagem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06059" y="6446837"/>
            <a:ext cx="1699241" cy="365125"/>
          </a:xfrm>
          <a:prstGeom prst="rect">
            <a:avLst/>
          </a:prstGeom>
        </p:spPr>
      </p:pic>
      <p:pic>
        <p:nvPicPr>
          <p:cNvPr id="6" name="Imagem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9351" y="6376808"/>
            <a:ext cx="10058400" cy="536367"/>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EA9864DB-09B2-4EB2-917F-686CA97E3A70}" type="datetimeFigureOut">
              <a:rPr lang="pt-BR" smtClean="0"/>
              <a:t>28/10/2016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C207D10-3054-4738-A0EE-5EFB77FEAEB5}" type="slidenum">
              <a:rPr lang="pt-BR" smtClean="0"/>
              <a:t>‹nº›</a:t>
            </a:fld>
            <a:endParaRPr lang="pt-BR"/>
          </a:p>
        </p:txBody>
      </p:sp>
      <p:pic>
        <p:nvPicPr>
          <p:cNvPr id="8" name="Imagem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04026" y="6384618"/>
            <a:ext cx="8114479" cy="54868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EA9864DB-09B2-4EB2-917F-686CA97E3A70}" type="datetimeFigureOut">
              <a:rPr lang="pt-BR" smtClean="0"/>
              <a:t>28/10/2016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C207D10-3054-4738-A0EE-5EFB77FEAEB5}" type="slidenum">
              <a:rPr lang="pt-BR" smtClean="0"/>
              <a:t>‹nº›</a:t>
            </a:fld>
            <a:endParaRPr lang="pt-BR"/>
          </a:p>
        </p:txBody>
      </p:sp>
      <p:pic>
        <p:nvPicPr>
          <p:cNvPr id="8" name="Imagem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06059" y="6446837"/>
            <a:ext cx="1699241" cy="365125"/>
          </a:xfrm>
          <a:prstGeom prst="rect">
            <a:avLst/>
          </a:prstGeom>
        </p:spPr>
      </p:pic>
      <p:pic>
        <p:nvPicPr>
          <p:cNvPr id="9" name="Imagem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9351" y="6376808"/>
            <a:ext cx="10058400" cy="536367"/>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pt-BR"/>
              <a:t>Clique para editar o estilo do título mestre</a:t>
            </a:r>
          </a:p>
        </p:txBody>
      </p:sp>
      <p:sp>
        <p:nvSpPr>
          <p:cNvPr id="3" name="Espaço Reservado para Tex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9864DB-09B2-4EB2-917F-686CA97E3A70}" type="datetimeFigureOut">
              <a:rPr lang="pt-BR" smtClean="0"/>
              <a:t>28/10/2016</a:t>
            </a:fld>
            <a:endParaRPr lang="pt-BR"/>
          </a:p>
        </p:txBody>
      </p:sp>
      <p:sp>
        <p:nvSpPr>
          <p:cNvPr id="5" name="Espaço Reservado para Rodapé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207D10-3054-4738-A0EE-5EFB77FEAEB5}" type="slidenum">
              <a:rPr lang="pt-BR" smtClean="0"/>
              <a:t>‹nº›</a:t>
            </a:fld>
            <a:endParaRPr lang="pt-B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49"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6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7.png"/><Relationship Id="rId7" Type="http://schemas.openxmlformats.org/officeDocument/2006/relationships/image" Target="../media/image6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png"/><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7.png"/><Relationship Id="rId7" Type="http://schemas.openxmlformats.org/officeDocument/2006/relationships/image" Target="../media/image6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58.png"/><Relationship Id="rId4" Type="http://schemas.microsoft.com/office/2007/relationships/hdphoto" Target="../media/hdphoto1.wdp"/></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73.xml.rels><?xml version="1.0" encoding="UTF-8" standalone="yes"?>
<Relationships xmlns="http://schemas.openxmlformats.org/package/2006/relationships"><Relationship Id="rId2" Type="http://schemas.openxmlformats.org/officeDocument/2006/relationships/hyperlink" Target="mailto:carla.spolavori@terra.com.br"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body" idx="4294967295"/>
          </p:nvPr>
        </p:nvSpPr>
        <p:spPr>
          <a:xfrm>
            <a:off x="1910319" y="4525262"/>
            <a:ext cx="10058400" cy="1143000"/>
          </a:xfrm>
        </p:spPr>
        <p:txBody>
          <a:bodyPr>
            <a:normAutofit fontScale="77500" lnSpcReduction="20000"/>
          </a:bodyPr>
          <a:lstStyle/>
          <a:p>
            <a:pPr marL="0" indent="0">
              <a:buNone/>
            </a:pPr>
            <a:r>
              <a:rPr lang="pt-BR" b="1" dirty="0">
                <a:solidFill>
                  <a:schemeClr val="tx1">
                    <a:lumMod val="75000"/>
                    <a:lumOff val="25000"/>
                  </a:schemeClr>
                </a:solidFill>
                <a:latin typeface="Arial" charset="0"/>
                <a:ea typeface="Arial" charset="0"/>
                <a:cs typeface="Arial" charset="0"/>
              </a:rPr>
              <a:t>A IMPLANTAÇÃO DO NÚCLEO DE INCLUSÃO, ACESSIBILIDADE E APRENDIZAGEM NO CENTRO UNIVERSITÁRIO UNIFAFIBE E OS DESAFIOS NO ENSINO SUPERIOR</a:t>
            </a:r>
            <a:endParaRPr lang="pt-BR" dirty="0">
              <a:latin typeface="Arial" charset="0"/>
              <a:ea typeface="Arial" charset="0"/>
              <a:cs typeface="Arial" charset="0"/>
            </a:endParaRPr>
          </a:p>
        </p:txBody>
      </p:sp>
      <p:pic>
        <p:nvPicPr>
          <p:cNvPr id="5" name="Imagem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30217" y="1325111"/>
            <a:ext cx="8327728" cy="2961924"/>
          </a:xfrm>
          <a:prstGeom prst="rect">
            <a:avLst/>
          </a:prstGeom>
        </p:spPr>
      </p:pic>
      <p:sp>
        <p:nvSpPr>
          <p:cNvPr id="4" name="Retângulo 3"/>
          <p:cNvSpPr/>
          <p:nvPr/>
        </p:nvSpPr>
        <p:spPr>
          <a:xfrm>
            <a:off x="5734494" y="5314319"/>
            <a:ext cx="6096000" cy="707886"/>
          </a:xfrm>
          <a:prstGeom prst="rect">
            <a:avLst/>
          </a:prstGeom>
        </p:spPr>
        <p:txBody>
          <a:bodyPr>
            <a:spAutoFit/>
          </a:bodyPr>
          <a:lstStyle/>
          <a:p>
            <a:pPr algn="r"/>
            <a:r>
              <a:rPr lang="pt-BR" sz="2000" b="1" i="1" dirty="0">
                <a:solidFill>
                  <a:schemeClr val="accent4">
                    <a:lumMod val="75000"/>
                  </a:schemeClr>
                </a:solidFill>
                <a:latin typeface="Arial" charset="0"/>
                <a:ea typeface="Arial" charset="0"/>
                <a:cs typeface="Arial" charset="0"/>
              </a:rPr>
              <a:t>Coordenação:  Carla Spolavori</a:t>
            </a:r>
          </a:p>
          <a:p>
            <a:pPr algn="r"/>
            <a:r>
              <a:rPr lang="pt-BR" sz="2000" b="1" i="1" dirty="0">
                <a:solidFill>
                  <a:schemeClr val="accent4">
                    <a:lumMod val="75000"/>
                  </a:schemeClr>
                </a:solidFill>
                <a:latin typeface="Arial" charset="0"/>
                <a:ea typeface="Arial" charset="0"/>
                <a:cs typeface="Arial" charset="0"/>
              </a:rPr>
              <a:t>PSICÓLOGA/PSICOPEDAGOGA</a:t>
            </a:r>
          </a:p>
        </p:txBody>
      </p:sp>
    </p:spTree>
    <p:extLst>
      <p:ext uri="{BB962C8B-B14F-4D97-AF65-F5344CB8AC3E}">
        <p14:creationId xmlns:p14="http://schemas.microsoft.com/office/powerpoint/2010/main" val="12479388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7" name="Retângulo 6"/>
          <p:cNvSpPr/>
          <p:nvPr/>
        </p:nvSpPr>
        <p:spPr>
          <a:xfrm>
            <a:off x="1496291" y="2178509"/>
            <a:ext cx="9360131" cy="2677656"/>
          </a:xfrm>
          <a:prstGeom prst="rect">
            <a:avLst/>
          </a:prstGeom>
        </p:spPr>
        <p:txBody>
          <a:bodyPr wrap="square">
            <a:spAutoFit/>
          </a:bodyPr>
          <a:lstStyle/>
          <a:p>
            <a:pPr>
              <a:buFont typeface="Arial" pitchFamily="34" charset="0"/>
              <a:buChar char="•"/>
            </a:pPr>
            <a:r>
              <a:rPr lang="pt-BR" sz="2400" dirty="0">
                <a:latin typeface="Arial" pitchFamily="34" charset="0"/>
                <a:cs typeface="Arial" pitchFamily="34" charset="0"/>
              </a:rPr>
              <a:t> O atendimento especializado às pessoas com deficiência;</a:t>
            </a:r>
          </a:p>
          <a:p>
            <a:pPr>
              <a:buFont typeface="Arial" pitchFamily="34" charset="0"/>
              <a:buChar char="•"/>
            </a:pPr>
            <a:r>
              <a:rPr lang="pt-BR" sz="2400" dirty="0">
                <a:latin typeface="Arial" pitchFamily="34" charset="0"/>
                <a:cs typeface="Arial" pitchFamily="34" charset="0"/>
              </a:rPr>
              <a:t> O apoio aos docentes para que efetuem ações de aprendizagem inclusiva;</a:t>
            </a:r>
          </a:p>
          <a:p>
            <a:pPr>
              <a:buFont typeface="Arial" pitchFamily="34" charset="0"/>
              <a:buChar char="•"/>
            </a:pPr>
            <a:r>
              <a:rPr lang="pt-BR" sz="2400" dirty="0">
                <a:latin typeface="Arial" pitchFamily="34" charset="0"/>
                <a:cs typeface="Arial" pitchFamily="34" charset="0"/>
              </a:rPr>
              <a:t> A deliberação do plenário favorável à implantação do </a:t>
            </a:r>
            <a:r>
              <a:rPr lang="pt-BR" sz="2400" b="1" dirty="0">
                <a:latin typeface="Arial" pitchFamily="34" charset="0"/>
                <a:cs typeface="Arial" pitchFamily="34" charset="0"/>
              </a:rPr>
              <a:t>NIAAP – NÚCLEO DE INCLUSÃO, ACESSIBILIDADE E APRENDIZAGEM</a:t>
            </a:r>
            <a:r>
              <a:rPr lang="pt-BR" sz="2400" dirty="0">
                <a:latin typeface="Arial" pitchFamily="34" charset="0"/>
                <a:cs typeface="Arial" pitchFamily="34" charset="0"/>
              </a:rPr>
              <a:t>, no âmbito do Centro Universitário UNIFAFIBE, em reunião realizada no dia 31 de janeiro de 2014;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7" name="Retângulo 6"/>
          <p:cNvSpPr/>
          <p:nvPr/>
        </p:nvSpPr>
        <p:spPr>
          <a:xfrm>
            <a:off x="2497541" y="2151728"/>
            <a:ext cx="7710984" cy="461665"/>
          </a:xfrm>
          <a:prstGeom prst="rect">
            <a:avLst/>
          </a:prstGeom>
        </p:spPr>
        <p:txBody>
          <a:bodyPr wrap="square">
            <a:spAutoFit/>
          </a:bodyPr>
          <a:lstStyle/>
          <a:p>
            <a:pPr algn="just">
              <a:buFontTx/>
              <a:buChar char="-"/>
            </a:pPr>
            <a:endParaRPr lang="pt-BR" sz="2400" dirty="0">
              <a:solidFill>
                <a:srgbClr val="7030A0"/>
              </a:solidFill>
              <a:latin typeface="Baskerville Old Face" pitchFamily="18" charset="0"/>
            </a:endParaRPr>
          </a:p>
        </p:txBody>
      </p:sp>
      <p:sp>
        <p:nvSpPr>
          <p:cNvPr id="8" name="Retângulo 7"/>
          <p:cNvSpPr/>
          <p:nvPr/>
        </p:nvSpPr>
        <p:spPr>
          <a:xfrm>
            <a:off x="1596043" y="2032531"/>
            <a:ext cx="9260379" cy="3046988"/>
          </a:xfrm>
          <a:prstGeom prst="rect">
            <a:avLst/>
          </a:prstGeom>
        </p:spPr>
        <p:txBody>
          <a:bodyPr wrap="square">
            <a:spAutoFit/>
          </a:bodyPr>
          <a:lstStyle/>
          <a:p>
            <a:r>
              <a:rPr lang="pt-BR" sz="2400" b="1" dirty="0">
                <a:latin typeface="Arial" pitchFamily="34" charset="0"/>
                <a:cs typeface="Arial" pitchFamily="34" charset="0"/>
              </a:rPr>
              <a:t>RESOLVE:</a:t>
            </a:r>
          </a:p>
          <a:p>
            <a:r>
              <a:rPr lang="pt-BR" sz="2400" dirty="0">
                <a:latin typeface="Arial" pitchFamily="34" charset="0"/>
                <a:cs typeface="Arial" pitchFamily="34" charset="0"/>
              </a:rPr>
              <a:t>Art. 1º Aprovar a implantação do NIAAP.</a:t>
            </a:r>
          </a:p>
          <a:p>
            <a:endParaRPr lang="pt-BR" sz="2400" dirty="0">
              <a:latin typeface="Arial" pitchFamily="34" charset="0"/>
              <a:cs typeface="Arial" pitchFamily="34" charset="0"/>
            </a:endParaRPr>
          </a:p>
          <a:p>
            <a:r>
              <a:rPr lang="pt-BR" sz="2400" dirty="0">
                <a:latin typeface="Arial" pitchFamily="34" charset="0"/>
                <a:cs typeface="Arial" pitchFamily="34" charset="0"/>
              </a:rPr>
              <a:t>Parágrafo Único. O NIAAP tem por objetivo fortalecer as políticas inclusivas de acesso e permanecência de discentes com necessidades educacionais especiais e, ainda, dar suporte às pessoas com dificuldades de aprendizagem, através de atendimento psicopedagógico.</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7" name="Retângulo 6"/>
          <p:cNvSpPr/>
          <p:nvPr/>
        </p:nvSpPr>
        <p:spPr>
          <a:xfrm>
            <a:off x="2497541" y="2151728"/>
            <a:ext cx="7710984" cy="461665"/>
          </a:xfrm>
          <a:prstGeom prst="rect">
            <a:avLst/>
          </a:prstGeom>
        </p:spPr>
        <p:txBody>
          <a:bodyPr wrap="square">
            <a:spAutoFit/>
          </a:bodyPr>
          <a:lstStyle/>
          <a:p>
            <a:pPr algn="just">
              <a:buFontTx/>
              <a:buChar char="-"/>
            </a:pPr>
            <a:endParaRPr lang="pt-BR" sz="2400" dirty="0">
              <a:solidFill>
                <a:srgbClr val="7030A0"/>
              </a:solidFill>
              <a:latin typeface="Baskerville Old Face" pitchFamily="18" charset="0"/>
            </a:endParaRPr>
          </a:p>
        </p:txBody>
      </p:sp>
      <p:sp>
        <p:nvSpPr>
          <p:cNvPr id="8" name="Retângulo 7"/>
          <p:cNvSpPr/>
          <p:nvPr/>
        </p:nvSpPr>
        <p:spPr>
          <a:xfrm>
            <a:off x="1579417" y="1875295"/>
            <a:ext cx="9227127" cy="3785652"/>
          </a:xfrm>
          <a:prstGeom prst="rect">
            <a:avLst/>
          </a:prstGeom>
        </p:spPr>
        <p:txBody>
          <a:bodyPr wrap="square">
            <a:spAutoFit/>
          </a:bodyPr>
          <a:lstStyle/>
          <a:p>
            <a:r>
              <a:rPr lang="pt-BR" sz="2400" dirty="0">
                <a:latin typeface="Arial" pitchFamily="34" charset="0"/>
                <a:cs typeface="Arial" pitchFamily="34" charset="0"/>
              </a:rPr>
              <a:t>Art. 2º  A Instituição deverá manter espaço específico, com profissional especializado, para as atividades do NIAAP, favorecendo as ações afirmativas voltadas à inclusão, atendendo discentes e orientando docentes e funcionários.</a:t>
            </a:r>
          </a:p>
          <a:p>
            <a:r>
              <a:rPr lang="pt-BR" sz="2400" dirty="0">
                <a:latin typeface="Arial" pitchFamily="34" charset="0"/>
                <a:cs typeface="Arial" pitchFamily="34" charset="0"/>
              </a:rPr>
              <a:t>Parágrafo Único. O NIAAP, deverá, também, ter uma atuação multidisciplinar, envolvendo as Clínicas – Escola de Psicologia, Fisioterapia e Nutrição e, ainda, com apoio do Núcleo de Práticas Jurídicas do Centro Universitário UNIFAFIBE.</a:t>
            </a:r>
          </a:p>
          <a:p>
            <a:pPr algn="r"/>
            <a:r>
              <a:rPr lang="pt-BR" sz="2400" dirty="0">
                <a:latin typeface="Arial" pitchFamily="34" charset="0"/>
                <a:cs typeface="Arial" pitchFamily="34" charset="0"/>
              </a:rPr>
              <a:t>           </a:t>
            </a:r>
            <a:br>
              <a:rPr lang="pt-BR" sz="2400" dirty="0">
                <a:latin typeface="Arial" pitchFamily="34" charset="0"/>
                <a:cs typeface="Arial" pitchFamily="34" charset="0"/>
              </a:rPr>
            </a:br>
            <a:r>
              <a:rPr lang="pt-BR" sz="2400" dirty="0">
                <a:latin typeface="Arial" pitchFamily="34" charset="0"/>
                <a:cs typeface="Arial" pitchFamily="34" charset="0"/>
              </a:rPr>
              <a:t>( RESOLUÇÃO CSA Nº 34/2014, 31 de JANEIRO DE 2014)</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8" name="Retângulo 7"/>
          <p:cNvSpPr/>
          <p:nvPr/>
        </p:nvSpPr>
        <p:spPr>
          <a:xfrm>
            <a:off x="1762298" y="2061683"/>
            <a:ext cx="8977746" cy="3108543"/>
          </a:xfrm>
          <a:prstGeom prst="rect">
            <a:avLst/>
          </a:prstGeom>
        </p:spPr>
        <p:txBody>
          <a:bodyPr wrap="square" anchor="t">
            <a:spAutoFit/>
          </a:bodyPr>
          <a:lstStyle/>
          <a:p>
            <a:r>
              <a:rPr lang="pt-BR" sz="2800" dirty="0">
                <a:latin typeface="Arial" pitchFamily="34" charset="0"/>
                <a:cs typeface="Arial" pitchFamily="34" charset="0"/>
              </a:rPr>
              <a:t>O objetivo central do NIAAP é promover apoio ao aluno, auxiliando-o no seu processo de ensino aprendizagem e oferecendo-lhe recursos que deem suporte ao seu desempenho acadêmico e emocional através de atendimento psicopedagógico e psicológico. </a:t>
            </a:r>
          </a:p>
          <a:p>
            <a:pPr algn="just"/>
            <a:endParaRPr lang="pt-BR" sz="2800" dirty="0">
              <a:solidFill>
                <a:schemeClr val="accent4">
                  <a:lumMod val="75000"/>
                </a:schemeClr>
              </a:solidFill>
              <a:latin typeface="Baskerville Old Face"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7" name="Retângulo 6"/>
          <p:cNvSpPr/>
          <p:nvPr/>
        </p:nvSpPr>
        <p:spPr>
          <a:xfrm>
            <a:off x="2497541" y="2151728"/>
            <a:ext cx="7710984" cy="461665"/>
          </a:xfrm>
          <a:prstGeom prst="rect">
            <a:avLst/>
          </a:prstGeom>
        </p:spPr>
        <p:txBody>
          <a:bodyPr wrap="square">
            <a:spAutoFit/>
          </a:bodyPr>
          <a:lstStyle/>
          <a:p>
            <a:pPr algn="just">
              <a:buFontTx/>
              <a:buChar char="-"/>
            </a:pPr>
            <a:endParaRPr lang="pt-BR" sz="2400" dirty="0">
              <a:solidFill>
                <a:srgbClr val="7030A0"/>
              </a:solidFill>
              <a:latin typeface="Baskerville Old Face" pitchFamily="18" charset="0"/>
            </a:endParaRPr>
          </a:p>
        </p:txBody>
      </p:sp>
      <p:sp>
        <p:nvSpPr>
          <p:cNvPr id="8" name="Retângulo 7"/>
          <p:cNvSpPr/>
          <p:nvPr/>
        </p:nvSpPr>
        <p:spPr>
          <a:xfrm>
            <a:off x="2442949" y="2033515"/>
            <a:ext cx="8461612" cy="954107"/>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4">
                  <a:lumMod val="75000"/>
                </a:schemeClr>
              </a:solidFill>
              <a:latin typeface="Baskerville Old Face" pitchFamily="18" charset="0"/>
            </a:endParaRPr>
          </a:p>
        </p:txBody>
      </p:sp>
      <p:sp>
        <p:nvSpPr>
          <p:cNvPr id="9" name="Retângulo 8"/>
          <p:cNvSpPr/>
          <p:nvPr/>
        </p:nvSpPr>
        <p:spPr>
          <a:xfrm>
            <a:off x="2743199" y="2598004"/>
            <a:ext cx="7410735" cy="523220"/>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p:txBody>
      </p:sp>
      <p:sp>
        <p:nvSpPr>
          <p:cNvPr id="10" name="Retângulo 9"/>
          <p:cNvSpPr/>
          <p:nvPr/>
        </p:nvSpPr>
        <p:spPr>
          <a:xfrm>
            <a:off x="1695793" y="2156439"/>
            <a:ext cx="9110749" cy="1815882"/>
          </a:xfrm>
          <a:prstGeom prst="rect">
            <a:avLst/>
          </a:prstGeom>
        </p:spPr>
        <p:txBody>
          <a:bodyPr wrap="square">
            <a:spAutoFit/>
          </a:bodyPr>
          <a:lstStyle/>
          <a:p>
            <a:r>
              <a:rPr lang="pt-BR" sz="2800" dirty="0">
                <a:latin typeface="Arial" pitchFamily="34" charset="0"/>
                <a:cs typeface="Arial" pitchFamily="34" charset="0"/>
              </a:rPr>
              <a:t>Também o Núcleo visa fortalecer as políticas inclusivas de acesso e permanência de discentes com deficiência, com ações de acolhimento, informações e recursos específicos de acordo com a sua necessidade.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7" name="Retângulo 6"/>
          <p:cNvSpPr/>
          <p:nvPr/>
        </p:nvSpPr>
        <p:spPr>
          <a:xfrm>
            <a:off x="2497541" y="2151728"/>
            <a:ext cx="7710984" cy="461665"/>
          </a:xfrm>
          <a:prstGeom prst="rect">
            <a:avLst/>
          </a:prstGeom>
        </p:spPr>
        <p:txBody>
          <a:bodyPr wrap="square">
            <a:spAutoFit/>
          </a:bodyPr>
          <a:lstStyle/>
          <a:p>
            <a:pPr algn="just">
              <a:buFontTx/>
              <a:buChar char="-"/>
            </a:pPr>
            <a:endParaRPr lang="pt-BR" sz="2400" dirty="0">
              <a:solidFill>
                <a:srgbClr val="7030A0"/>
              </a:solidFill>
              <a:latin typeface="Baskerville Old Face" pitchFamily="18" charset="0"/>
            </a:endParaRPr>
          </a:p>
        </p:txBody>
      </p:sp>
      <p:sp>
        <p:nvSpPr>
          <p:cNvPr id="8" name="Retângulo 7"/>
          <p:cNvSpPr/>
          <p:nvPr/>
        </p:nvSpPr>
        <p:spPr>
          <a:xfrm>
            <a:off x="2442949" y="2033515"/>
            <a:ext cx="8461612" cy="954107"/>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4">
                  <a:lumMod val="75000"/>
                </a:schemeClr>
              </a:solidFill>
              <a:latin typeface="Baskerville Old Face" pitchFamily="18" charset="0"/>
            </a:endParaRPr>
          </a:p>
        </p:txBody>
      </p:sp>
      <p:sp>
        <p:nvSpPr>
          <p:cNvPr id="9" name="Retângulo 8"/>
          <p:cNvSpPr/>
          <p:nvPr/>
        </p:nvSpPr>
        <p:spPr>
          <a:xfrm>
            <a:off x="2743199" y="2598004"/>
            <a:ext cx="7410735" cy="523220"/>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p:txBody>
      </p:sp>
      <p:sp>
        <p:nvSpPr>
          <p:cNvPr id="10" name="Retângulo 9"/>
          <p:cNvSpPr/>
          <p:nvPr/>
        </p:nvSpPr>
        <p:spPr>
          <a:xfrm>
            <a:off x="3048000" y="2598004"/>
            <a:ext cx="7378890" cy="523220"/>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p:txBody>
      </p:sp>
      <p:sp>
        <p:nvSpPr>
          <p:cNvPr id="11" name="Retângulo 10"/>
          <p:cNvSpPr/>
          <p:nvPr/>
        </p:nvSpPr>
        <p:spPr>
          <a:xfrm>
            <a:off x="1472338" y="1965749"/>
            <a:ext cx="9376116" cy="3970318"/>
          </a:xfrm>
          <a:prstGeom prst="rect">
            <a:avLst/>
          </a:prstGeom>
        </p:spPr>
        <p:txBody>
          <a:bodyPr wrap="square">
            <a:spAutoFit/>
          </a:bodyPr>
          <a:lstStyle/>
          <a:p>
            <a:r>
              <a:rPr lang="pt-BR" sz="2800" dirty="0">
                <a:latin typeface="Arial" pitchFamily="34" charset="0"/>
                <a:cs typeface="Arial" pitchFamily="34" charset="0"/>
              </a:rPr>
              <a:t>Compete ao </a:t>
            </a:r>
            <a:r>
              <a:rPr lang="pt-BR" sz="2800" b="1" dirty="0">
                <a:latin typeface="Arial" pitchFamily="34" charset="0"/>
                <a:cs typeface="Arial" pitchFamily="34" charset="0"/>
              </a:rPr>
              <a:t>NIAAP</a:t>
            </a:r>
            <a:r>
              <a:rPr lang="pt-BR" sz="2800" dirty="0">
                <a:latin typeface="Arial" pitchFamily="34" charset="0"/>
                <a:cs typeface="Arial" pitchFamily="34" charset="0"/>
              </a:rPr>
              <a:t>, atuar no suporte e atenção aos seguintes aspectos, no que se refere às pessoas com deficiência:</a:t>
            </a:r>
          </a:p>
          <a:p>
            <a:endParaRPr lang="pt-BR" sz="2800" dirty="0">
              <a:latin typeface="Baskerville Old Face" pitchFamily="18" charset="0"/>
              <a:cs typeface="Arial" pitchFamily="34" charset="0"/>
            </a:endParaRPr>
          </a:p>
          <a:p>
            <a:pPr lvl="0"/>
            <a:r>
              <a:rPr lang="pt-BR" sz="2800" b="1" dirty="0">
                <a:latin typeface="Arial" pitchFamily="34" charset="0"/>
                <a:cs typeface="Arial" pitchFamily="34" charset="0"/>
              </a:rPr>
              <a:t>Arquitetônico: </a:t>
            </a:r>
            <a:r>
              <a:rPr lang="pt-BR" sz="2800" dirty="0">
                <a:latin typeface="Arial" pitchFamily="34" charset="0"/>
                <a:cs typeface="Arial" pitchFamily="34" charset="0"/>
              </a:rPr>
              <a:t>atuar junto aos ambientes acadêmicos acompanhando e dando suporte à adequação dos espaços para a plena convivência, no sentido de incluir </a:t>
            </a:r>
          </a:p>
          <a:p>
            <a:pPr lvl="0"/>
            <a:r>
              <a:rPr lang="pt-BR" sz="2800" dirty="0">
                <a:latin typeface="Arial" pitchFamily="34" charset="0"/>
                <a:cs typeface="Arial" pitchFamily="34" charset="0"/>
              </a:rPr>
              <a:t>e permitir o acesso pleno às pessoas com deficiência;</a:t>
            </a:r>
          </a:p>
          <a:p>
            <a:r>
              <a:rPr lang="pt-BR" sz="2800" dirty="0">
                <a:latin typeface="Baskerville Old Face" pitchFamily="18" charset="0"/>
                <a:cs typeface="Arial" pitchFamily="34" charset="0"/>
              </a:rPr>
              <a:t>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7" name="Retângulo 6"/>
          <p:cNvSpPr/>
          <p:nvPr/>
        </p:nvSpPr>
        <p:spPr>
          <a:xfrm>
            <a:off x="2497541" y="2151728"/>
            <a:ext cx="7710984" cy="461665"/>
          </a:xfrm>
          <a:prstGeom prst="rect">
            <a:avLst/>
          </a:prstGeom>
        </p:spPr>
        <p:txBody>
          <a:bodyPr wrap="square">
            <a:spAutoFit/>
          </a:bodyPr>
          <a:lstStyle/>
          <a:p>
            <a:pPr algn="just">
              <a:buFontTx/>
              <a:buChar char="-"/>
            </a:pPr>
            <a:endParaRPr lang="pt-BR" sz="2400" dirty="0">
              <a:solidFill>
                <a:srgbClr val="7030A0"/>
              </a:solidFill>
              <a:latin typeface="Baskerville Old Face" pitchFamily="18" charset="0"/>
            </a:endParaRPr>
          </a:p>
        </p:txBody>
      </p:sp>
      <p:sp>
        <p:nvSpPr>
          <p:cNvPr id="8" name="Retângulo 7"/>
          <p:cNvSpPr/>
          <p:nvPr/>
        </p:nvSpPr>
        <p:spPr>
          <a:xfrm>
            <a:off x="2442949" y="2033515"/>
            <a:ext cx="8461612" cy="954107"/>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4">
                  <a:lumMod val="75000"/>
                </a:schemeClr>
              </a:solidFill>
              <a:latin typeface="Baskerville Old Face" pitchFamily="18" charset="0"/>
            </a:endParaRPr>
          </a:p>
        </p:txBody>
      </p:sp>
      <p:sp>
        <p:nvSpPr>
          <p:cNvPr id="9" name="Retângulo 8"/>
          <p:cNvSpPr/>
          <p:nvPr/>
        </p:nvSpPr>
        <p:spPr>
          <a:xfrm>
            <a:off x="2743199" y="2598004"/>
            <a:ext cx="7410735" cy="523220"/>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p:txBody>
      </p:sp>
      <p:sp>
        <p:nvSpPr>
          <p:cNvPr id="10" name="Retângulo 9"/>
          <p:cNvSpPr/>
          <p:nvPr/>
        </p:nvSpPr>
        <p:spPr>
          <a:xfrm>
            <a:off x="3048000" y="2598004"/>
            <a:ext cx="7378890" cy="523220"/>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p:txBody>
      </p:sp>
      <p:sp>
        <p:nvSpPr>
          <p:cNvPr id="11" name="Retângulo 10"/>
          <p:cNvSpPr/>
          <p:nvPr/>
        </p:nvSpPr>
        <p:spPr>
          <a:xfrm>
            <a:off x="1866559" y="2261059"/>
            <a:ext cx="8491101" cy="3539430"/>
          </a:xfrm>
          <a:prstGeom prst="rect">
            <a:avLst/>
          </a:prstGeom>
        </p:spPr>
        <p:txBody>
          <a:bodyPr wrap="square">
            <a:spAutoFit/>
          </a:bodyPr>
          <a:lstStyle/>
          <a:p>
            <a:pPr lvl="0"/>
            <a:r>
              <a:rPr lang="pt-BR" sz="2800" b="1" dirty="0">
                <a:latin typeface="Arial" pitchFamily="34" charset="0"/>
                <a:cs typeface="Arial" pitchFamily="34" charset="0"/>
              </a:rPr>
              <a:t>Comunicacional: </a:t>
            </a:r>
            <a:r>
              <a:rPr lang="pt-BR" sz="2800" dirty="0">
                <a:latin typeface="Arial" pitchFamily="34" charset="0"/>
                <a:cs typeface="Arial" pitchFamily="34" charset="0"/>
              </a:rPr>
              <a:t>contribuir com orientações e atendimentos a discentes, docentes e funcionários para que a comunicação se efetive no ambiente acadêmico, facilitando o acesso a espaços e equipamentos específicos;</a:t>
            </a:r>
          </a:p>
          <a:p>
            <a:r>
              <a:rPr lang="pt-BR" sz="2800" dirty="0">
                <a:latin typeface="Arial" pitchFamily="34" charset="0"/>
                <a:cs typeface="Arial" pitchFamily="34" charset="0"/>
              </a:rPr>
              <a:t> </a:t>
            </a:r>
          </a:p>
          <a:p>
            <a:pPr algn="just"/>
            <a:endParaRPr lang="pt-BR" sz="2800" dirty="0">
              <a:latin typeface="Baskerville Old Face" pitchFamily="18" charset="0"/>
            </a:endParaRPr>
          </a:p>
          <a:p>
            <a:pPr algn="just"/>
            <a:r>
              <a:rPr lang="pt-BR" sz="2800" dirty="0">
                <a:solidFill>
                  <a:schemeClr val="accent4">
                    <a:lumMod val="75000"/>
                  </a:schemeClr>
                </a:solidFill>
                <a:latin typeface="Baskerville Old Face" pitchFamily="18" charset="0"/>
                <a:cs typeface="Arial" pitchFamily="34" charset="0"/>
              </a:rPr>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7" name="Retângulo 6"/>
          <p:cNvSpPr/>
          <p:nvPr/>
        </p:nvSpPr>
        <p:spPr>
          <a:xfrm>
            <a:off x="2497541" y="2151728"/>
            <a:ext cx="7710984" cy="461665"/>
          </a:xfrm>
          <a:prstGeom prst="rect">
            <a:avLst/>
          </a:prstGeom>
        </p:spPr>
        <p:txBody>
          <a:bodyPr wrap="square">
            <a:spAutoFit/>
          </a:bodyPr>
          <a:lstStyle/>
          <a:p>
            <a:pPr algn="just">
              <a:buFontTx/>
              <a:buChar char="-"/>
            </a:pPr>
            <a:endParaRPr lang="pt-BR" sz="2400" dirty="0">
              <a:solidFill>
                <a:srgbClr val="7030A0"/>
              </a:solidFill>
              <a:latin typeface="Baskerville Old Face" pitchFamily="18" charset="0"/>
            </a:endParaRPr>
          </a:p>
        </p:txBody>
      </p:sp>
      <p:sp>
        <p:nvSpPr>
          <p:cNvPr id="8" name="Retângulo 7"/>
          <p:cNvSpPr/>
          <p:nvPr/>
        </p:nvSpPr>
        <p:spPr>
          <a:xfrm>
            <a:off x="2442949" y="2033515"/>
            <a:ext cx="8461612" cy="954107"/>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4">
                  <a:lumMod val="75000"/>
                </a:schemeClr>
              </a:solidFill>
              <a:latin typeface="Baskerville Old Face" pitchFamily="18" charset="0"/>
            </a:endParaRPr>
          </a:p>
        </p:txBody>
      </p:sp>
      <p:sp>
        <p:nvSpPr>
          <p:cNvPr id="9" name="Retângulo 8"/>
          <p:cNvSpPr/>
          <p:nvPr/>
        </p:nvSpPr>
        <p:spPr>
          <a:xfrm>
            <a:off x="2743199" y="2598004"/>
            <a:ext cx="7410735" cy="523220"/>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p:txBody>
      </p:sp>
      <p:sp>
        <p:nvSpPr>
          <p:cNvPr id="10" name="Retângulo 9"/>
          <p:cNvSpPr/>
          <p:nvPr/>
        </p:nvSpPr>
        <p:spPr>
          <a:xfrm>
            <a:off x="3048000" y="2598004"/>
            <a:ext cx="7378890" cy="523220"/>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p:txBody>
      </p:sp>
      <p:sp>
        <p:nvSpPr>
          <p:cNvPr id="12" name="Retângulo 11"/>
          <p:cNvSpPr/>
          <p:nvPr/>
        </p:nvSpPr>
        <p:spPr>
          <a:xfrm>
            <a:off x="1842607" y="2282896"/>
            <a:ext cx="8747806" cy="2246769"/>
          </a:xfrm>
          <a:prstGeom prst="rect">
            <a:avLst/>
          </a:prstGeom>
        </p:spPr>
        <p:txBody>
          <a:bodyPr wrap="square" anchor="t">
            <a:spAutoFit/>
          </a:bodyPr>
          <a:lstStyle/>
          <a:p>
            <a:r>
              <a:rPr lang="pt-BR" sz="2800" b="1" dirty="0">
                <a:latin typeface="Arial" pitchFamily="34" charset="0"/>
                <a:cs typeface="Arial" pitchFamily="34" charset="0"/>
              </a:rPr>
              <a:t>Metodológica:</a:t>
            </a:r>
            <a:r>
              <a:rPr lang="pt-BR" sz="2800" dirty="0">
                <a:latin typeface="Arial" pitchFamily="34" charset="0"/>
                <a:cs typeface="Arial" pitchFamily="34" charset="0"/>
              </a:rPr>
              <a:t> propiciar orientações e efetuar acompanhamentos, que tenham em vista a mediação do processo ensino aprendizagem; prestar atendimento individual às pessoas com deficiência, contribuindo para o êxito </a:t>
            </a:r>
            <a:r>
              <a:rPr lang="pt-BR" sz="2800" dirty="0" smtClean="0">
                <a:latin typeface="Arial" pitchFamily="34" charset="0"/>
                <a:cs typeface="Arial" pitchFamily="34" charset="0"/>
              </a:rPr>
              <a:t>acadêmico.</a:t>
            </a:r>
            <a:endParaRPr lang="pt-BR" sz="2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8" name="Retângulo 7"/>
          <p:cNvSpPr/>
          <p:nvPr/>
        </p:nvSpPr>
        <p:spPr>
          <a:xfrm>
            <a:off x="1343025" y="1915080"/>
            <a:ext cx="8461612" cy="954107"/>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4">
                  <a:lumMod val="75000"/>
                </a:schemeClr>
              </a:solidFill>
              <a:latin typeface="Baskerville Old Face" pitchFamily="18" charset="0"/>
            </a:endParaRPr>
          </a:p>
        </p:txBody>
      </p:sp>
      <p:sp>
        <p:nvSpPr>
          <p:cNvPr id="9" name="Retângulo 8"/>
          <p:cNvSpPr/>
          <p:nvPr/>
        </p:nvSpPr>
        <p:spPr>
          <a:xfrm>
            <a:off x="2743199" y="2598004"/>
            <a:ext cx="7410735" cy="523220"/>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p:txBody>
      </p:sp>
      <p:sp>
        <p:nvSpPr>
          <p:cNvPr id="10" name="Retângulo 9"/>
          <p:cNvSpPr/>
          <p:nvPr/>
        </p:nvSpPr>
        <p:spPr>
          <a:xfrm>
            <a:off x="1466491" y="2305050"/>
            <a:ext cx="9238380" cy="3108543"/>
          </a:xfrm>
          <a:prstGeom prst="rect">
            <a:avLst/>
          </a:prstGeom>
        </p:spPr>
        <p:txBody>
          <a:bodyPr wrap="square" anchor="t">
            <a:spAutoFit/>
          </a:bodyPr>
          <a:lstStyle/>
          <a:p>
            <a:r>
              <a:rPr lang="pt-BR" sz="2800" b="1" dirty="0">
                <a:latin typeface="Arial" pitchFamily="34" charset="0"/>
                <a:cs typeface="Arial" pitchFamily="34" charset="0"/>
              </a:rPr>
              <a:t>Atitudinal:</a:t>
            </a:r>
            <a:r>
              <a:rPr lang="pt-BR" sz="2800">
                <a:latin typeface="Arial" pitchFamily="34" charset="0"/>
                <a:cs typeface="Arial" pitchFamily="34" charset="0"/>
              </a:rPr>
              <a:t> </a:t>
            </a:r>
            <a:r>
              <a:rPr lang="pt-BR" sz="2800" dirty="0">
                <a:latin typeface="Arial" pitchFamily="34" charset="0"/>
                <a:cs typeface="Arial" pitchFamily="34" charset="0"/>
              </a:rPr>
              <a:t>desenvolver junto à comunidade acadêmica ações de sensibilização e orientação, que facilitem o atendimento às pessoas com deficiência. Promover ações de conscientização, bem como promover eventos, tais como palestras, cursos, minicursos, fóruns, dentre outros, que objetivam esclarecer e informar sobre a temática.</a:t>
            </a:r>
          </a:p>
        </p:txBody>
      </p:sp>
      <p:sp>
        <p:nvSpPr>
          <p:cNvPr id="11" name="Retângulo 10"/>
          <p:cNvSpPr/>
          <p:nvPr/>
        </p:nvSpPr>
        <p:spPr>
          <a:xfrm>
            <a:off x="2371725" y="2439853"/>
            <a:ext cx="8475259" cy="954107"/>
          </a:xfrm>
          <a:prstGeom prst="rect">
            <a:avLst/>
          </a:prstGeom>
        </p:spPr>
        <p:txBody>
          <a:bodyPr wrap="square" anchor="t">
            <a:spAutoFit/>
          </a:bodyPr>
          <a:lstStyle/>
          <a:p>
            <a:pPr algn="just"/>
            <a:endParaRPr lang="pt-BR" sz="2800" dirty="0">
              <a:solidFill>
                <a:schemeClr val="accent4">
                  <a:lumMod val="75000"/>
                </a:schemeClr>
              </a:solidFill>
              <a:latin typeface="Baskerville Old Face" pitchFamily="18" charset="0"/>
              <a:cs typeface="Arial" pitchFamily="34" charset="0"/>
            </a:endParaRPr>
          </a:p>
          <a:p>
            <a:pPr algn="just"/>
            <a:r>
              <a:rPr lang="pt-BR" sz="2800" dirty="0">
                <a:solidFill>
                  <a:schemeClr val="accent4">
                    <a:lumMod val="75000"/>
                  </a:schemeClr>
                </a:solidFill>
                <a:latin typeface="Baskerville Old Face" pitchFamily="18" charset="0"/>
                <a:cs typeface="Arial" pitchFamily="34" charset="0"/>
              </a:rPr>
              <a:t> </a:t>
            </a:r>
          </a:p>
        </p:txBody>
      </p:sp>
      <p:sp>
        <p:nvSpPr>
          <p:cNvPr id="12" name="Retângulo 11"/>
          <p:cNvSpPr/>
          <p:nvPr/>
        </p:nvSpPr>
        <p:spPr>
          <a:xfrm>
            <a:off x="2676525" y="2033515"/>
            <a:ext cx="7656395" cy="461665"/>
          </a:xfrm>
          <a:prstGeom prst="rect">
            <a:avLst/>
          </a:prstGeom>
        </p:spPr>
        <p:txBody>
          <a:bodyPr wrap="square" anchor="t">
            <a:spAutoFit/>
          </a:bodyPr>
          <a:lstStyle/>
          <a:p>
            <a:pPr algn="just"/>
            <a:endParaRPr lang="pt-BR" sz="2400" dirty="0">
              <a:latin typeface="Baskerville Old Face"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7" name="Retângulo 6"/>
          <p:cNvSpPr/>
          <p:nvPr/>
        </p:nvSpPr>
        <p:spPr>
          <a:xfrm>
            <a:off x="2497541" y="2151728"/>
            <a:ext cx="7710984" cy="461665"/>
          </a:xfrm>
          <a:prstGeom prst="rect">
            <a:avLst/>
          </a:prstGeom>
        </p:spPr>
        <p:txBody>
          <a:bodyPr wrap="square">
            <a:spAutoFit/>
          </a:bodyPr>
          <a:lstStyle/>
          <a:p>
            <a:pPr algn="just">
              <a:buFontTx/>
              <a:buChar char="-"/>
            </a:pPr>
            <a:endParaRPr lang="pt-BR" sz="2400" dirty="0">
              <a:solidFill>
                <a:srgbClr val="7030A0"/>
              </a:solidFill>
              <a:latin typeface="Baskerville Old Face" pitchFamily="18" charset="0"/>
            </a:endParaRPr>
          </a:p>
        </p:txBody>
      </p:sp>
      <p:sp>
        <p:nvSpPr>
          <p:cNvPr id="8" name="Retângulo 7"/>
          <p:cNvSpPr/>
          <p:nvPr/>
        </p:nvSpPr>
        <p:spPr>
          <a:xfrm>
            <a:off x="2442949" y="2033515"/>
            <a:ext cx="8461612" cy="954107"/>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4">
                  <a:lumMod val="75000"/>
                </a:schemeClr>
              </a:solidFill>
              <a:latin typeface="Baskerville Old Face" pitchFamily="18" charset="0"/>
            </a:endParaRPr>
          </a:p>
        </p:txBody>
      </p:sp>
      <p:sp>
        <p:nvSpPr>
          <p:cNvPr id="9" name="Retângulo 8"/>
          <p:cNvSpPr/>
          <p:nvPr/>
        </p:nvSpPr>
        <p:spPr>
          <a:xfrm>
            <a:off x="2743199" y="2598004"/>
            <a:ext cx="7410735" cy="523220"/>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p:txBody>
      </p:sp>
      <p:sp>
        <p:nvSpPr>
          <p:cNvPr id="10" name="Retângulo 9"/>
          <p:cNvSpPr/>
          <p:nvPr/>
        </p:nvSpPr>
        <p:spPr>
          <a:xfrm>
            <a:off x="2524835" y="2361064"/>
            <a:ext cx="8611737" cy="523220"/>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p:txBody>
      </p:sp>
      <p:sp>
        <p:nvSpPr>
          <p:cNvPr id="11" name="Retângulo 10"/>
          <p:cNvSpPr/>
          <p:nvPr/>
        </p:nvSpPr>
        <p:spPr>
          <a:xfrm>
            <a:off x="2593075" y="2838734"/>
            <a:ext cx="8475259" cy="1384995"/>
          </a:xfrm>
          <a:prstGeom prst="rect">
            <a:avLst/>
          </a:prstGeom>
        </p:spPr>
        <p:txBody>
          <a:bodyPr wrap="square">
            <a:spAutoFit/>
          </a:bodyPr>
          <a:lstStyle/>
          <a:p>
            <a:pPr algn="just"/>
            <a:r>
              <a:rPr lang="pt-BR" sz="2800" dirty="0">
                <a:solidFill>
                  <a:schemeClr val="accent4">
                    <a:lumMod val="75000"/>
                  </a:schemeClr>
                </a:solidFill>
                <a:latin typeface="Baskerville Old Face" pitchFamily="18" charset="0"/>
                <a:cs typeface="Arial" pitchFamily="34" charset="0"/>
              </a:rPr>
              <a:t> </a:t>
            </a:r>
          </a:p>
          <a:p>
            <a:pPr algn="just"/>
            <a:endParaRPr lang="pt-BR" sz="2800" dirty="0">
              <a:latin typeface="Baskerville Old Face" pitchFamily="18" charset="0"/>
            </a:endParaRPr>
          </a:p>
          <a:p>
            <a:pPr algn="just"/>
            <a:r>
              <a:rPr lang="pt-BR" sz="2800" dirty="0">
                <a:solidFill>
                  <a:schemeClr val="accent4">
                    <a:lumMod val="75000"/>
                  </a:schemeClr>
                </a:solidFill>
                <a:latin typeface="Baskerville Old Face" pitchFamily="18" charset="0"/>
                <a:cs typeface="Arial" pitchFamily="34" charset="0"/>
              </a:rPr>
              <a:t> </a:t>
            </a:r>
          </a:p>
        </p:txBody>
      </p:sp>
      <p:sp>
        <p:nvSpPr>
          <p:cNvPr id="12" name="Retângulo 11"/>
          <p:cNvSpPr/>
          <p:nvPr/>
        </p:nvSpPr>
        <p:spPr>
          <a:xfrm>
            <a:off x="2004108" y="2026166"/>
            <a:ext cx="8365386" cy="3108543"/>
          </a:xfrm>
          <a:prstGeom prst="rect">
            <a:avLst/>
          </a:prstGeom>
        </p:spPr>
        <p:txBody>
          <a:bodyPr wrap="square" anchor="t">
            <a:spAutoFit/>
          </a:bodyPr>
          <a:lstStyle/>
          <a:p>
            <a:pPr algn="ctr"/>
            <a:r>
              <a:rPr lang="pt-BR" sz="2800" b="1" dirty="0">
                <a:latin typeface="Arial" pitchFamily="34" charset="0"/>
                <a:cs typeface="Arial" pitchFamily="34" charset="0"/>
              </a:rPr>
              <a:t>NIAAP</a:t>
            </a:r>
          </a:p>
          <a:p>
            <a:endParaRPr lang="pt-BR" sz="2800" b="1" dirty="0">
              <a:latin typeface="Arial" pitchFamily="34" charset="0"/>
              <a:cs typeface="Arial" pitchFamily="34" charset="0"/>
            </a:endParaRPr>
          </a:p>
          <a:p>
            <a:r>
              <a:rPr lang="pt-BR" sz="2800" dirty="0">
                <a:latin typeface="Arial" pitchFamily="34" charset="0"/>
                <a:cs typeface="Arial" pitchFamily="34" charset="0"/>
              </a:rPr>
              <a:t>Local onde as pessoas com  deficiência e com dificuldades de aprendizagem encontram um espaço que lhes propicia suporte psicológico, psicopedagógico, didático pedagógico e de apoio à inclusão na comunidade acadêmica.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94361" y="2592390"/>
            <a:ext cx="5024426" cy="2940503"/>
          </a:xfrm>
          <a:prstGeom prst="rect">
            <a:avLst/>
          </a:prstGeom>
        </p:spPr>
      </p:pic>
      <p:sp>
        <p:nvSpPr>
          <p:cNvPr id="6" name="CaixaDeTexto 5"/>
          <p:cNvSpPr txBox="1"/>
          <p:nvPr/>
        </p:nvSpPr>
        <p:spPr>
          <a:xfrm>
            <a:off x="401303" y="2537446"/>
            <a:ext cx="2783332" cy="523220"/>
          </a:xfrm>
          <a:prstGeom prst="rect">
            <a:avLst/>
          </a:prstGeom>
          <a:noFill/>
        </p:spPr>
        <p:txBody>
          <a:bodyPr wrap="square" rtlCol="0">
            <a:spAutoFit/>
          </a:bodyPr>
          <a:lstStyle/>
          <a:p>
            <a:r>
              <a:rPr lang="pt-BR" sz="2800" b="1" dirty="0">
                <a:latin typeface="Arial" pitchFamily="34" charset="0"/>
                <a:cs typeface="Arial" pitchFamily="34" charset="0"/>
              </a:rPr>
              <a:t>DA EXCLUSÃO</a:t>
            </a:r>
          </a:p>
        </p:txBody>
      </p:sp>
      <p:sp>
        <p:nvSpPr>
          <p:cNvPr id="8" name="CaixaDeTexto 7"/>
          <p:cNvSpPr txBox="1"/>
          <p:nvPr/>
        </p:nvSpPr>
        <p:spPr>
          <a:xfrm>
            <a:off x="8731694" y="5106157"/>
            <a:ext cx="2430292" cy="523220"/>
          </a:xfrm>
          <a:prstGeom prst="rect">
            <a:avLst/>
          </a:prstGeom>
          <a:noFill/>
        </p:spPr>
        <p:txBody>
          <a:bodyPr wrap="square" rtlCol="0">
            <a:spAutoFit/>
          </a:bodyPr>
          <a:lstStyle/>
          <a:p>
            <a:r>
              <a:rPr lang="pt-BR" sz="2800" b="1" dirty="0">
                <a:latin typeface="Arial" pitchFamily="34" charset="0"/>
                <a:cs typeface="Arial" pitchFamily="34" charset="0"/>
              </a:rPr>
              <a:t>À INCLUSÃO</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7" name="Retângulo 6"/>
          <p:cNvSpPr/>
          <p:nvPr/>
        </p:nvSpPr>
        <p:spPr>
          <a:xfrm>
            <a:off x="2497541" y="2151728"/>
            <a:ext cx="7710984" cy="461665"/>
          </a:xfrm>
          <a:prstGeom prst="rect">
            <a:avLst/>
          </a:prstGeom>
        </p:spPr>
        <p:txBody>
          <a:bodyPr wrap="square">
            <a:spAutoFit/>
          </a:bodyPr>
          <a:lstStyle/>
          <a:p>
            <a:pPr algn="just">
              <a:buFontTx/>
              <a:buChar char="-"/>
            </a:pPr>
            <a:endParaRPr lang="pt-BR" sz="2400" dirty="0">
              <a:solidFill>
                <a:srgbClr val="7030A0"/>
              </a:solidFill>
              <a:latin typeface="Baskerville Old Face" pitchFamily="18" charset="0"/>
            </a:endParaRPr>
          </a:p>
        </p:txBody>
      </p:sp>
      <p:sp>
        <p:nvSpPr>
          <p:cNvPr id="8" name="Retângulo 7"/>
          <p:cNvSpPr/>
          <p:nvPr/>
        </p:nvSpPr>
        <p:spPr>
          <a:xfrm>
            <a:off x="2442949" y="2033515"/>
            <a:ext cx="8461612" cy="954107"/>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4">
                  <a:lumMod val="75000"/>
                </a:schemeClr>
              </a:solidFill>
              <a:latin typeface="Baskerville Old Face" pitchFamily="18" charset="0"/>
            </a:endParaRPr>
          </a:p>
        </p:txBody>
      </p:sp>
      <p:sp>
        <p:nvSpPr>
          <p:cNvPr id="9" name="Retângulo 8"/>
          <p:cNvSpPr/>
          <p:nvPr/>
        </p:nvSpPr>
        <p:spPr>
          <a:xfrm>
            <a:off x="2592181" y="2055298"/>
            <a:ext cx="7410735" cy="584775"/>
          </a:xfrm>
          <a:prstGeom prst="rect">
            <a:avLst/>
          </a:prstGeom>
        </p:spPr>
        <p:txBody>
          <a:bodyPr wrap="square">
            <a:spAutoFit/>
          </a:bodyPr>
          <a:lstStyle/>
          <a:p>
            <a:pPr algn="ctr"/>
            <a:r>
              <a:rPr lang="pt-BR" sz="3200" b="1" dirty="0">
                <a:latin typeface="Arial" pitchFamily="34" charset="0"/>
                <a:cs typeface="Arial" pitchFamily="34" charset="0"/>
              </a:rPr>
              <a:t>Início do processo de INCLUSÃO</a:t>
            </a:r>
          </a:p>
        </p:txBody>
      </p:sp>
      <p:sp>
        <p:nvSpPr>
          <p:cNvPr id="11" name="Retângulo 10"/>
          <p:cNvSpPr/>
          <p:nvPr/>
        </p:nvSpPr>
        <p:spPr>
          <a:xfrm>
            <a:off x="1530398" y="3317149"/>
            <a:ext cx="8475259" cy="1384995"/>
          </a:xfrm>
          <a:prstGeom prst="rect">
            <a:avLst/>
          </a:prstGeom>
        </p:spPr>
        <p:txBody>
          <a:bodyPr wrap="square">
            <a:spAutoFit/>
          </a:bodyPr>
          <a:lstStyle/>
          <a:p>
            <a:pPr algn="just"/>
            <a:r>
              <a:rPr lang="pt-BR" sz="2800" dirty="0">
                <a:solidFill>
                  <a:schemeClr val="accent4">
                    <a:lumMod val="75000"/>
                  </a:schemeClr>
                </a:solidFill>
                <a:latin typeface="Baskerville Old Face" pitchFamily="18" charset="0"/>
                <a:cs typeface="Arial" pitchFamily="34" charset="0"/>
              </a:rPr>
              <a:t> </a:t>
            </a:r>
          </a:p>
          <a:p>
            <a:pPr algn="just"/>
            <a:endParaRPr lang="pt-BR" sz="2800" dirty="0">
              <a:latin typeface="Baskerville Old Face" pitchFamily="18" charset="0"/>
            </a:endParaRPr>
          </a:p>
          <a:p>
            <a:pPr algn="just"/>
            <a:r>
              <a:rPr lang="pt-BR" sz="2800" dirty="0">
                <a:solidFill>
                  <a:schemeClr val="accent4">
                    <a:lumMod val="75000"/>
                  </a:schemeClr>
                </a:solidFill>
                <a:latin typeface="Baskerville Old Face" pitchFamily="18" charset="0"/>
                <a:cs typeface="Arial" pitchFamily="34" charset="0"/>
              </a:rPr>
              <a:t> </a:t>
            </a:r>
          </a:p>
        </p:txBody>
      </p:sp>
      <p:sp>
        <p:nvSpPr>
          <p:cNvPr id="13" name="Retângulo 12"/>
          <p:cNvSpPr/>
          <p:nvPr/>
        </p:nvSpPr>
        <p:spPr>
          <a:xfrm>
            <a:off x="2745475" y="2991134"/>
            <a:ext cx="8475259" cy="1384995"/>
          </a:xfrm>
          <a:prstGeom prst="rect">
            <a:avLst/>
          </a:prstGeom>
        </p:spPr>
        <p:txBody>
          <a:bodyPr wrap="square">
            <a:spAutoFit/>
          </a:bodyPr>
          <a:lstStyle/>
          <a:p>
            <a:pPr algn="just"/>
            <a:r>
              <a:rPr lang="pt-BR" sz="2800" dirty="0">
                <a:solidFill>
                  <a:schemeClr val="accent4">
                    <a:lumMod val="75000"/>
                  </a:schemeClr>
                </a:solidFill>
                <a:latin typeface="Baskerville Old Face" pitchFamily="18" charset="0"/>
                <a:cs typeface="Arial" pitchFamily="34" charset="0"/>
              </a:rPr>
              <a:t> </a:t>
            </a:r>
          </a:p>
          <a:p>
            <a:pPr algn="just"/>
            <a:endParaRPr lang="pt-BR" sz="2800" dirty="0">
              <a:latin typeface="Baskerville Old Face" pitchFamily="18" charset="0"/>
            </a:endParaRPr>
          </a:p>
          <a:p>
            <a:pPr algn="just"/>
            <a:r>
              <a:rPr lang="pt-BR" sz="2800" dirty="0">
                <a:solidFill>
                  <a:schemeClr val="accent4">
                    <a:lumMod val="75000"/>
                  </a:schemeClr>
                </a:solidFill>
                <a:latin typeface="Baskerville Old Face" pitchFamily="18" charset="0"/>
                <a:cs typeface="Arial" pitchFamily="34" charset="0"/>
              </a:rPr>
              <a:t> </a:t>
            </a:r>
          </a:p>
        </p:txBody>
      </p:sp>
      <p:pic>
        <p:nvPicPr>
          <p:cNvPr id="14" name="Imagem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75110" y="2901981"/>
            <a:ext cx="3743574" cy="2965803"/>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arla\Pictures\Logos\logo NIAAP 2.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71072" y="313853"/>
            <a:ext cx="2415654" cy="818866"/>
          </a:xfrm>
          <a:prstGeom prst="rect">
            <a:avLst/>
          </a:prstGeom>
          <a:noFill/>
        </p:spPr>
      </p:pic>
      <p:sp>
        <p:nvSpPr>
          <p:cNvPr id="7" name="Retângulo 6"/>
          <p:cNvSpPr/>
          <p:nvPr/>
        </p:nvSpPr>
        <p:spPr>
          <a:xfrm>
            <a:off x="2497541" y="2151728"/>
            <a:ext cx="7710984" cy="461665"/>
          </a:xfrm>
          <a:prstGeom prst="rect">
            <a:avLst/>
          </a:prstGeom>
        </p:spPr>
        <p:txBody>
          <a:bodyPr wrap="square">
            <a:spAutoFit/>
          </a:bodyPr>
          <a:lstStyle/>
          <a:p>
            <a:pPr algn="just">
              <a:buFontTx/>
              <a:buChar char="-"/>
            </a:pPr>
            <a:endParaRPr lang="pt-BR" sz="2400" dirty="0">
              <a:solidFill>
                <a:srgbClr val="7030A0"/>
              </a:solidFill>
              <a:latin typeface="Baskerville Old Face" pitchFamily="18" charset="0"/>
            </a:endParaRPr>
          </a:p>
        </p:txBody>
      </p:sp>
      <p:sp>
        <p:nvSpPr>
          <p:cNvPr id="8" name="Retângulo 7"/>
          <p:cNvSpPr/>
          <p:nvPr/>
        </p:nvSpPr>
        <p:spPr>
          <a:xfrm>
            <a:off x="2442949" y="2033515"/>
            <a:ext cx="8461612" cy="954107"/>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4">
                  <a:lumMod val="75000"/>
                </a:schemeClr>
              </a:solidFill>
              <a:latin typeface="Baskerville Old Face" pitchFamily="18" charset="0"/>
            </a:endParaRPr>
          </a:p>
        </p:txBody>
      </p:sp>
      <p:sp>
        <p:nvSpPr>
          <p:cNvPr id="10" name="Retângulo 9"/>
          <p:cNvSpPr/>
          <p:nvPr/>
        </p:nvSpPr>
        <p:spPr>
          <a:xfrm>
            <a:off x="5750262" y="1841368"/>
            <a:ext cx="1924333" cy="338554"/>
          </a:xfrm>
          <a:prstGeom prst="rect">
            <a:avLst/>
          </a:prstGeom>
        </p:spPr>
        <p:txBody>
          <a:bodyPr wrap="square">
            <a:spAutoFit/>
          </a:bodyPr>
          <a:lstStyle/>
          <a:p>
            <a:r>
              <a:rPr lang="pt-BR" sz="1600" b="1" dirty="0">
                <a:latin typeface="Arial" pitchFamily="34" charset="0"/>
                <a:cs typeface="Arial" pitchFamily="34" charset="0"/>
              </a:rPr>
              <a:t>Com deficiência</a:t>
            </a:r>
          </a:p>
        </p:txBody>
      </p:sp>
      <p:sp>
        <p:nvSpPr>
          <p:cNvPr id="12" name="Retângulo 11"/>
          <p:cNvSpPr/>
          <p:nvPr/>
        </p:nvSpPr>
        <p:spPr>
          <a:xfrm>
            <a:off x="2715903" y="2413338"/>
            <a:ext cx="7656395" cy="523220"/>
          </a:xfrm>
          <a:prstGeom prst="rect">
            <a:avLst/>
          </a:prstGeom>
        </p:spPr>
        <p:txBody>
          <a:bodyPr wrap="square">
            <a:spAutoFit/>
          </a:bodyPr>
          <a:lstStyle/>
          <a:p>
            <a:pPr algn="ctr"/>
            <a:endParaRPr lang="pt-BR" sz="2800" dirty="0">
              <a:solidFill>
                <a:schemeClr val="accent4">
                  <a:lumMod val="75000"/>
                </a:schemeClr>
              </a:solidFill>
              <a:latin typeface="Baskerville Old Face" pitchFamily="18" charset="0"/>
              <a:cs typeface="Arial" pitchFamily="34" charset="0"/>
            </a:endParaRPr>
          </a:p>
        </p:txBody>
      </p:sp>
      <p:sp>
        <p:nvSpPr>
          <p:cNvPr id="2" name="Fluxograma: Processo alternativo 1"/>
          <p:cNvSpPr/>
          <p:nvPr/>
        </p:nvSpPr>
        <p:spPr>
          <a:xfrm>
            <a:off x="950791" y="1932094"/>
            <a:ext cx="1423919" cy="913718"/>
          </a:xfrm>
          <a:prstGeom prst="flowChartAlternate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latin typeface="Arial" pitchFamily="34" charset="0"/>
                <a:cs typeface="Arial" pitchFamily="34" charset="0"/>
              </a:rPr>
              <a:t>Inscrição do  aluno para vestibular</a:t>
            </a:r>
          </a:p>
        </p:txBody>
      </p:sp>
      <p:sp>
        <p:nvSpPr>
          <p:cNvPr id="13" name="Fluxograma: Processo 12"/>
          <p:cNvSpPr/>
          <p:nvPr/>
        </p:nvSpPr>
        <p:spPr>
          <a:xfrm>
            <a:off x="695754" y="3361398"/>
            <a:ext cx="2019868" cy="1231881"/>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latin typeface="Arial" pitchFamily="34" charset="0"/>
                <a:cs typeface="Arial" pitchFamily="34" charset="0"/>
              </a:rPr>
              <a:t>Campo para declarar o tipo de deficiência e adaptações</a:t>
            </a:r>
          </a:p>
        </p:txBody>
      </p:sp>
      <p:sp>
        <p:nvSpPr>
          <p:cNvPr id="14" name="Fluxograma: Processo 13"/>
          <p:cNvSpPr/>
          <p:nvPr/>
        </p:nvSpPr>
        <p:spPr>
          <a:xfrm>
            <a:off x="7508545" y="2036438"/>
            <a:ext cx="2292823" cy="969496"/>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latin typeface="Arial" pitchFamily="34" charset="0"/>
                <a:cs typeface="Arial" pitchFamily="34" charset="0"/>
              </a:rPr>
              <a:t>Confirmar necessidades para realização da prova</a:t>
            </a:r>
          </a:p>
        </p:txBody>
      </p:sp>
      <p:sp>
        <p:nvSpPr>
          <p:cNvPr id="15" name="Fluxograma: Decisão 14"/>
          <p:cNvSpPr/>
          <p:nvPr/>
        </p:nvSpPr>
        <p:spPr>
          <a:xfrm>
            <a:off x="3280013" y="1504289"/>
            <a:ext cx="2752301" cy="1769328"/>
          </a:xfrm>
          <a:prstGeom prst="flowChartDecisi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latin typeface="Arial" pitchFamily="34" charset="0"/>
                <a:cs typeface="Arial" pitchFamily="34" charset="0"/>
              </a:rPr>
              <a:t>Secretaria: Triagem dos inscritos </a:t>
            </a:r>
          </a:p>
        </p:txBody>
      </p:sp>
      <p:sp>
        <p:nvSpPr>
          <p:cNvPr id="19" name="Retângulo 18"/>
          <p:cNvSpPr/>
          <p:nvPr/>
        </p:nvSpPr>
        <p:spPr>
          <a:xfrm rot="16200000">
            <a:off x="3475211" y="3702826"/>
            <a:ext cx="1924333" cy="338554"/>
          </a:xfrm>
          <a:prstGeom prst="rect">
            <a:avLst/>
          </a:prstGeom>
        </p:spPr>
        <p:txBody>
          <a:bodyPr wrap="square">
            <a:spAutoFit/>
          </a:bodyPr>
          <a:lstStyle/>
          <a:p>
            <a:pPr algn="just"/>
            <a:r>
              <a:rPr lang="pt-BR" sz="1600" b="1" dirty="0">
                <a:latin typeface="Arial" pitchFamily="34" charset="0"/>
                <a:cs typeface="Arial" pitchFamily="34" charset="0"/>
              </a:rPr>
              <a:t>Sem deficiência</a:t>
            </a:r>
          </a:p>
        </p:txBody>
      </p:sp>
      <p:sp>
        <p:nvSpPr>
          <p:cNvPr id="23" name="Fluxograma: Processo 22"/>
          <p:cNvSpPr/>
          <p:nvPr/>
        </p:nvSpPr>
        <p:spPr>
          <a:xfrm>
            <a:off x="3914157" y="4899697"/>
            <a:ext cx="1460315" cy="909585"/>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latin typeface="Arial" pitchFamily="34" charset="0"/>
                <a:cs typeface="Arial" pitchFamily="34" charset="0"/>
              </a:rPr>
              <a:t>Trâmites normais</a:t>
            </a:r>
          </a:p>
        </p:txBody>
      </p:sp>
      <p:cxnSp>
        <p:nvCxnSpPr>
          <p:cNvPr id="25" name="Conector de seta reta 24"/>
          <p:cNvCxnSpPr/>
          <p:nvPr/>
        </p:nvCxnSpPr>
        <p:spPr>
          <a:xfrm>
            <a:off x="1637731" y="2909937"/>
            <a:ext cx="0" cy="38257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6" name="Conector de seta reta 25"/>
          <p:cNvCxnSpPr/>
          <p:nvPr/>
        </p:nvCxnSpPr>
        <p:spPr>
          <a:xfrm>
            <a:off x="2613544" y="2341291"/>
            <a:ext cx="580032"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0" name="Conector de seta reta 29"/>
          <p:cNvCxnSpPr/>
          <p:nvPr/>
        </p:nvCxnSpPr>
        <p:spPr>
          <a:xfrm>
            <a:off x="4656162" y="3361398"/>
            <a:ext cx="0" cy="1360994"/>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3" name="Conector de seta reta 32"/>
          <p:cNvCxnSpPr/>
          <p:nvPr/>
        </p:nvCxnSpPr>
        <p:spPr>
          <a:xfrm>
            <a:off x="6061881" y="2359019"/>
            <a:ext cx="1239672" cy="976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6" name="Conector de seta reta 35"/>
          <p:cNvCxnSpPr/>
          <p:nvPr/>
        </p:nvCxnSpPr>
        <p:spPr>
          <a:xfrm flipH="1">
            <a:off x="6937615" y="2973640"/>
            <a:ext cx="650547" cy="621992"/>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38" name="Fluxograma: Decisão 37"/>
          <p:cNvSpPr/>
          <p:nvPr/>
        </p:nvSpPr>
        <p:spPr>
          <a:xfrm>
            <a:off x="5794333" y="3563057"/>
            <a:ext cx="1499533" cy="632071"/>
          </a:xfrm>
          <a:prstGeom prst="flowChartDecisi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latin typeface="Arial" pitchFamily="34" charset="0"/>
                <a:cs typeface="Arial" pitchFamily="34" charset="0"/>
              </a:rPr>
              <a:t>Prova</a:t>
            </a:r>
          </a:p>
        </p:txBody>
      </p:sp>
      <p:cxnSp>
        <p:nvCxnSpPr>
          <p:cNvPr id="39" name="Conector de seta reta 38"/>
          <p:cNvCxnSpPr/>
          <p:nvPr/>
        </p:nvCxnSpPr>
        <p:spPr>
          <a:xfrm>
            <a:off x="7508545" y="3890024"/>
            <a:ext cx="1239672" cy="976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40" name="Retângulo 39"/>
          <p:cNvSpPr/>
          <p:nvPr/>
        </p:nvSpPr>
        <p:spPr>
          <a:xfrm>
            <a:off x="7317477" y="3490775"/>
            <a:ext cx="1924333" cy="338554"/>
          </a:xfrm>
          <a:prstGeom prst="rect">
            <a:avLst/>
          </a:prstGeom>
        </p:spPr>
        <p:txBody>
          <a:bodyPr wrap="square">
            <a:spAutoFit/>
          </a:bodyPr>
          <a:lstStyle/>
          <a:p>
            <a:pPr algn="just"/>
            <a:r>
              <a:rPr lang="pt-BR" sz="1600" b="1" dirty="0">
                <a:latin typeface="Arial" pitchFamily="34" charset="0"/>
                <a:cs typeface="Arial" pitchFamily="34" charset="0"/>
              </a:rPr>
              <a:t>Não aprovado</a:t>
            </a:r>
          </a:p>
        </p:txBody>
      </p:sp>
      <p:sp>
        <p:nvSpPr>
          <p:cNvPr id="42" name="Fluxograma: Processo 41"/>
          <p:cNvSpPr/>
          <p:nvPr/>
        </p:nvSpPr>
        <p:spPr>
          <a:xfrm>
            <a:off x="8911983" y="3574588"/>
            <a:ext cx="1460315" cy="481946"/>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latin typeface="Arial" pitchFamily="34" charset="0"/>
                <a:cs typeface="Arial" pitchFamily="34" charset="0"/>
              </a:rPr>
              <a:t>Não ingressa</a:t>
            </a:r>
          </a:p>
        </p:txBody>
      </p:sp>
      <p:sp>
        <p:nvSpPr>
          <p:cNvPr id="43" name="Retângulo 42"/>
          <p:cNvSpPr/>
          <p:nvPr/>
        </p:nvSpPr>
        <p:spPr>
          <a:xfrm rot="2975821">
            <a:off x="6514604" y="4538851"/>
            <a:ext cx="1409427" cy="338554"/>
          </a:xfrm>
          <a:prstGeom prst="rect">
            <a:avLst/>
          </a:prstGeom>
        </p:spPr>
        <p:txBody>
          <a:bodyPr wrap="square">
            <a:spAutoFit/>
          </a:bodyPr>
          <a:lstStyle/>
          <a:p>
            <a:pPr algn="just"/>
            <a:r>
              <a:rPr lang="pt-BR" sz="1600" b="1" dirty="0">
                <a:latin typeface="Arial" pitchFamily="34" charset="0"/>
                <a:cs typeface="Arial" pitchFamily="34" charset="0"/>
              </a:rPr>
              <a:t>Aprovado</a:t>
            </a:r>
          </a:p>
        </p:txBody>
      </p:sp>
      <p:cxnSp>
        <p:nvCxnSpPr>
          <p:cNvPr id="44" name="Conector de seta reta 43"/>
          <p:cNvCxnSpPr/>
          <p:nvPr/>
        </p:nvCxnSpPr>
        <p:spPr>
          <a:xfrm>
            <a:off x="6550923" y="4218197"/>
            <a:ext cx="889382" cy="956469"/>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47" name="Fluxograma: Processo 46"/>
          <p:cNvSpPr/>
          <p:nvPr/>
        </p:nvSpPr>
        <p:spPr>
          <a:xfrm>
            <a:off x="7634189" y="5034519"/>
            <a:ext cx="1460315" cy="481946"/>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latin typeface="Arial" pitchFamily="34" charset="0"/>
                <a:cs typeface="Arial" pitchFamily="34" charset="0"/>
              </a:rPr>
              <a:t>NIAAP</a:t>
            </a:r>
          </a:p>
        </p:txBody>
      </p:sp>
      <p:cxnSp>
        <p:nvCxnSpPr>
          <p:cNvPr id="48" name="Conector de seta reta 47"/>
          <p:cNvCxnSpPr/>
          <p:nvPr/>
        </p:nvCxnSpPr>
        <p:spPr>
          <a:xfrm>
            <a:off x="9187089" y="5275492"/>
            <a:ext cx="1190766" cy="911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60093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fade">
                                      <p:cBhvr>
                                        <p:cTn id="65" dur="500"/>
                                        <p:tgtEl>
                                          <p:spTgt spid="4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fade">
                                      <p:cBhvr>
                                        <p:cTn id="68" dur="500"/>
                                        <p:tgtEl>
                                          <p:spTgt spid="47"/>
                                        </p:tgtEl>
                                      </p:cBhvr>
                                    </p:animEffect>
                                  </p:childTnLst>
                                </p:cTn>
                              </p:par>
                              <p:par>
                                <p:cTn id="69" presetID="10" presetClass="entr" presetSubtype="0" fill="hold"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13" grpId="0" animBg="1"/>
      <p:bldP spid="14" grpId="0" animBg="1"/>
      <p:bldP spid="15" grpId="0" animBg="1"/>
      <p:bldP spid="19" grpId="0"/>
      <p:bldP spid="23" grpId="0" animBg="1"/>
      <p:bldP spid="38" grpId="0" animBg="1"/>
      <p:bldP spid="40" grpId="0"/>
      <p:bldP spid="42" grpId="0" animBg="1"/>
      <p:bldP spid="43" grpId="0"/>
      <p:bldP spid="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1853827" y="2379904"/>
            <a:ext cx="7710984" cy="461665"/>
          </a:xfrm>
          <a:prstGeom prst="rect">
            <a:avLst/>
          </a:prstGeom>
        </p:spPr>
        <p:txBody>
          <a:bodyPr wrap="square">
            <a:spAutoFit/>
          </a:bodyPr>
          <a:lstStyle/>
          <a:p>
            <a:pPr algn="just">
              <a:buFontTx/>
              <a:buChar char="-"/>
            </a:pPr>
            <a:endParaRPr lang="pt-BR" sz="2400" dirty="0">
              <a:solidFill>
                <a:srgbClr val="7030A0"/>
              </a:solidFill>
              <a:latin typeface="Baskerville Old Face" pitchFamily="18" charset="0"/>
            </a:endParaRPr>
          </a:p>
        </p:txBody>
      </p:sp>
      <p:sp>
        <p:nvSpPr>
          <p:cNvPr id="2" name="Fluxograma: Processo alternativo 1"/>
          <p:cNvSpPr/>
          <p:nvPr/>
        </p:nvSpPr>
        <p:spPr>
          <a:xfrm>
            <a:off x="9603258" y="4275247"/>
            <a:ext cx="2094776" cy="1403225"/>
          </a:xfrm>
          <a:prstGeom prst="flowChartAlternate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latin typeface="Arial" pitchFamily="34" charset="0"/>
                <a:cs typeface="Arial" pitchFamily="34" charset="0"/>
              </a:rPr>
              <a:t>Caso necessite será encaminhado a outras especialidades</a:t>
            </a:r>
          </a:p>
        </p:txBody>
      </p:sp>
      <p:sp>
        <p:nvSpPr>
          <p:cNvPr id="13" name="Fluxograma: Processo 12"/>
          <p:cNvSpPr/>
          <p:nvPr/>
        </p:nvSpPr>
        <p:spPr>
          <a:xfrm>
            <a:off x="669652" y="2845902"/>
            <a:ext cx="2019868" cy="745051"/>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latin typeface="Arial" pitchFamily="34" charset="0"/>
                <a:cs typeface="Arial" pitchFamily="34" charset="0"/>
              </a:rPr>
              <a:t>Agendamento com aluno e família</a:t>
            </a:r>
          </a:p>
        </p:txBody>
      </p:sp>
      <p:sp>
        <p:nvSpPr>
          <p:cNvPr id="14" name="Fluxograma: Processo 13"/>
          <p:cNvSpPr/>
          <p:nvPr/>
        </p:nvSpPr>
        <p:spPr>
          <a:xfrm>
            <a:off x="2937750" y="4507717"/>
            <a:ext cx="2292823" cy="1301147"/>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latin typeface="Arial" pitchFamily="34" charset="0"/>
                <a:cs typeface="Arial" pitchFamily="34" charset="0"/>
              </a:rPr>
              <a:t>Mapeamento e identificação das necessidades do aluno com deficiência</a:t>
            </a:r>
          </a:p>
        </p:txBody>
      </p:sp>
      <p:sp>
        <p:nvSpPr>
          <p:cNvPr id="23" name="Fluxograma: Processo 22"/>
          <p:cNvSpPr/>
          <p:nvPr/>
        </p:nvSpPr>
        <p:spPr>
          <a:xfrm>
            <a:off x="3352146" y="2825684"/>
            <a:ext cx="1460315" cy="909585"/>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latin typeface="Arial" pitchFamily="34" charset="0"/>
                <a:cs typeface="Arial" pitchFamily="34" charset="0"/>
              </a:rPr>
              <a:t>Entrevista inicial</a:t>
            </a:r>
          </a:p>
        </p:txBody>
      </p:sp>
      <p:cxnSp>
        <p:nvCxnSpPr>
          <p:cNvPr id="25" name="Conector de seta reta 24"/>
          <p:cNvCxnSpPr/>
          <p:nvPr/>
        </p:nvCxnSpPr>
        <p:spPr>
          <a:xfrm>
            <a:off x="1664744" y="2316859"/>
            <a:ext cx="0" cy="38257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6" name="Conector de seta reta 25"/>
          <p:cNvCxnSpPr/>
          <p:nvPr/>
        </p:nvCxnSpPr>
        <p:spPr>
          <a:xfrm>
            <a:off x="2701975" y="3232501"/>
            <a:ext cx="580032"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0" name="Conector de seta reta 29"/>
          <p:cNvCxnSpPr/>
          <p:nvPr/>
        </p:nvCxnSpPr>
        <p:spPr>
          <a:xfrm flipH="1">
            <a:off x="2474869" y="3718736"/>
            <a:ext cx="794610" cy="65411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3" name="Conector de seta reta 32"/>
          <p:cNvCxnSpPr/>
          <p:nvPr/>
        </p:nvCxnSpPr>
        <p:spPr>
          <a:xfrm flipV="1">
            <a:off x="4969477" y="3211632"/>
            <a:ext cx="445691" cy="1"/>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38" name="Fluxograma: Decisão 37"/>
          <p:cNvSpPr/>
          <p:nvPr/>
        </p:nvSpPr>
        <p:spPr>
          <a:xfrm>
            <a:off x="5545081" y="2614828"/>
            <a:ext cx="3119290" cy="1326969"/>
          </a:xfrm>
          <a:prstGeom prst="flowChartDecisi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latin typeface="Arial" pitchFamily="34" charset="0"/>
                <a:cs typeface="Arial" pitchFamily="34" charset="0"/>
              </a:rPr>
              <a:t>Convite para participar dos atendimentos</a:t>
            </a:r>
          </a:p>
        </p:txBody>
      </p:sp>
      <p:cxnSp>
        <p:nvCxnSpPr>
          <p:cNvPr id="39" name="Conector de seta reta 38"/>
          <p:cNvCxnSpPr/>
          <p:nvPr/>
        </p:nvCxnSpPr>
        <p:spPr>
          <a:xfrm>
            <a:off x="4155743" y="3756803"/>
            <a:ext cx="0" cy="67796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40" name="Retângulo 39"/>
          <p:cNvSpPr/>
          <p:nvPr/>
        </p:nvSpPr>
        <p:spPr>
          <a:xfrm>
            <a:off x="8818159" y="2995301"/>
            <a:ext cx="1924333" cy="338554"/>
          </a:xfrm>
          <a:prstGeom prst="rect">
            <a:avLst/>
          </a:prstGeom>
        </p:spPr>
        <p:txBody>
          <a:bodyPr wrap="square">
            <a:spAutoFit/>
          </a:bodyPr>
          <a:lstStyle/>
          <a:p>
            <a:pPr algn="just"/>
            <a:r>
              <a:rPr lang="pt-BR" sz="1600" b="1" dirty="0">
                <a:latin typeface="Arial" pitchFamily="34" charset="0"/>
                <a:cs typeface="Arial" pitchFamily="34" charset="0"/>
              </a:rPr>
              <a:t>Não</a:t>
            </a:r>
          </a:p>
        </p:txBody>
      </p:sp>
      <p:sp>
        <p:nvSpPr>
          <p:cNvPr id="42" name="Fluxograma: Processo 41"/>
          <p:cNvSpPr/>
          <p:nvPr/>
        </p:nvSpPr>
        <p:spPr>
          <a:xfrm>
            <a:off x="607467" y="4501288"/>
            <a:ext cx="1938833" cy="1044567"/>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latin typeface="Arial" pitchFamily="34" charset="0"/>
                <a:cs typeface="Arial" pitchFamily="34" charset="0"/>
              </a:rPr>
              <a:t>Apresentação do  núcleo  e atendimentos</a:t>
            </a:r>
          </a:p>
        </p:txBody>
      </p:sp>
      <p:sp>
        <p:nvSpPr>
          <p:cNvPr id="43" name="Retângulo 42"/>
          <p:cNvSpPr/>
          <p:nvPr/>
        </p:nvSpPr>
        <p:spPr>
          <a:xfrm rot="16200000">
            <a:off x="6140989" y="3661448"/>
            <a:ext cx="1409427" cy="338554"/>
          </a:xfrm>
          <a:prstGeom prst="rect">
            <a:avLst/>
          </a:prstGeom>
        </p:spPr>
        <p:txBody>
          <a:bodyPr wrap="square">
            <a:spAutoFit/>
          </a:bodyPr>
          <a:lstStyle/>
          <a:p>
            <a:pPr algn="just"/>
            <a:r>
              <a:rPr lang="pt-BR" sz="1600" b="1" dirty="0">
                <a:latin typeface="Arial" pitchFamily="34" charset="0"/>
                <a:cs typeface="Arial" pitchFamily="34" charset="0"/>
              </a:rPr>
              <a:t>Sim</a:t>
            </a:r>
          </a:p>
        </p:txBody>
      </p:sp>
      <p:cxnSp>
        <p:nvCxnSpPr>
          <p:cNvPr id="44" name="Conector de seta reta 43"/>
          <p:cNvCxnSpPr/>
          <p:nvPr/>
        </p:nvCxnSpPr>
        <p:spPr>
          <a:xfrm flipH="1">
            <a:off x="7085945" y="3948490"/>
            <a:ext cx="1186" cy="63139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47" name="Fluxograma: Processo 46"/>
          <p:cNvSpPr/>
          <p:nvPr/>
        </p:nvSpPr>
        <p:spPr>
          <a:xfrm>
            <a:off x="934587" y="1715095"/>
            <a:ext cx="1460315" cy="481946"/>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latin typeface="Arial" pitchFamily="34" charset="0"/>
                <a:cs typeface="Arial" pitchFamily="34" charset="0"/>
              </a:rPr>
              <a:t>NIAAP</a:t>
            </a:r>
          </a:p>
        </p:txBody>
      </p:sp>
      <p:cxnSp>
        <p:nvCxnSpPr>
          <p:cNvPr id="48" name="Conector de seta reta 47"/>
          <p:cNvCxnSpPr/>
          <p:nvPr/>
        </p:nvCxnSpPr>
        <p:spPr>
          <a:xfrm>
            <a:off x="8337980" y="5158290"/>
            <a:ext cx="1190766" cy="911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41" name="Fluxograma: Processo 40"/>
          <p:cNvSpPr/>
          <p:nvPr/>
        </p:nvSpPr>
        <p:spPr>
          <a:xfrm>
            <a:off x="6204559" y="4683877"/>
            <a:ext cx="2019868" cy="888926"/>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latin typeface="Arial" pitchFamily="34" charset="0"/>
                <a:cs typeface="Arial" pitchFamily="34" charset="0"/>
              </a:rPr>
              <a:t>Agendamento de horários</a:t>
            </a:r>
          </a:p>
        </p:txBody>
      </p:sp>
      <p:sp>
        <p:nvSpPr>
          <p:cNvPr id="45" name="Fluxograma: Processo alternativo 44"/>
          <p:cNvSpPr/>
          <p:nvPr/>
        </p:nvSpPr>
        <p:spPr>
          <a:xfrm>
            <a:off x="9585996" y="2836900"/>
            <a:ext cx="2112038" cy="889766"/>
          </a:xfrm>
          <a:prstGeom prst="flowChartAlternate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latin typeface="Arial" pitchFamily="34" charset="0"/>
                <a:cs typeface="Arial" pitchFamily="34" charset="0"/>
              </a:rPr>
              <a:t>Acompanhamento do processo de inclusão</a:t>
            </a:r>
          </a:p>
        </p:txBody>
      </p:sp>
      <p:cxnSp>
        <p:nvCxnSpPr>
          <p:cNvPr id="46" name="Conector de seta reta 45"/>
          <p:cNvCxnSpPr/>
          <p:nvPr/>
        </p:nvCxnSpPr>
        <p:spPr>
          <a:xfrm flipV="1">
            <a:off x="8777643" y="3288418"/>
            <a:ext cx="654565" cy="1252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00203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fade">
                                      <p:cBhvr>
                                        <p:cTn id="58" dur="500"/>
                                        <p:tgtEl>
                                          <p:spTgt spid="43"/>
                                        </p:tgtEl>
                                      </p:cBhvr>
                                    </p:animEffect>
                                  </p:childTnLst>
                                </p:cTn>
                              </p:par>
                              <p:par>
                                <p:cTn id="59" presetID="10" presetClass="entr" presetSubtype="0" fill="hold"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500"/>
                                        <p:tgtEl>
                                          <p:spTgt spid="4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fade">
                                      <p:cBhvr>
                                        <p:cTn id="64" dur="500"/>
                                        <p:tgtEl>
                                          <p:spTgt spid="4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fade">
                                      <p:cBhvr>
                                        <p:cTn id="69" dur="500"/>
                                        <p:tgtEl>
                                          <p:spTgt spid="4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fade">
                                      <p:cBhvr>
                                        <p:cTn id="7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23" grpId="0" animBg="1"/>
      <p:bldP spid="38" grpId="0" animBg="1"/>
      <p:bldP spid="40" grpId="0"/>
      <p:bldP spid="42" grpId="0" animBg="1"/>
      <p:bldP spid="43" grpId="0"/>
      <p:bldP spid="47" grpId="0" animBg="1"/>
      <p:bldP spid="41" grpId="0" animBg="1"/>
      <p:bldP spid="4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uxograma: Processo alternativo 1"/>
          <p:cNvSpPr/>
          <p:nvPr/>
        </p:nvSpPr>
        <p:spPr>
          <a:xfrm>
            <a:off x="9712426" y="3755630"/>
            <a:ext cx="2094776" cy="1833869"/>
          </a:xfrm>
          <a:prstGeom prst="flowChartAlternate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itchFamily="34" charset="0"/>
              <a:buChar char="•"/>
            </a:pPr>
            <a:r>
              <a:rPr lang="pt-BR" sz="1600" dirty="0">
                <a:latin typeface="Arial" pitchFamily="34" charset="0"/>
                <a:cs typeface="Arial" pitchFamily="34" charset="0"/>
              </a:rPr>
              <a:t>Curricular</a:t>
            </a:r>
          </a:p>
          <a:p>
            <a:pPr marL="285750" indent="-285750">
              <a:buFont typeface="Arial" pitchFamily="34" charset="0"/>
              <a:buChar char="•"/>
            </a:pPr>
            <a:r>
              <a:rPr lang="pt-BR" sz="1600" dirty="0">
                <a:latin typeface="Arial" pitchFamily="34" charset="0"/>
                <a:cs typeface="Arial" pitchFamily="34" charset="0"/>
              </a:rPr>
              <a:t>Equipamentos</a:t>
            </a:r>
          </a:p>
          <a:p>
            <a:pPr marL="285750" indent="-285750">
              <a:buFont typeface="Arial" pitchFamily="34" charset="0"/>
              <a:buChar char="•"/>
            </a:pPr>
            <a:r>
              <a:rPr lang="pt-BR" sz="1600" dirty="0">
                <a:latin typeface="Arial" pitchFamily="34" charset="0"/>
                <a:cs typeface="Arial" pitchFamily="34" charset="0"/>
              </a:rPr>
              <a:t>Intérpretes</a:t>
            </a:r>
          </a:p>
          <a:p>
            <a:pPr marL="285750" indent="-285750">
              <a:buFont typeface="Arial" pitchFamily="34" charset="0"/>
              <a:buChar char="•"/>
            </a:pPr>
            <a:r>
              <a:rPr lang="pt-BR" sz="1600" dirty="0">
                <a:latin typeface="Arial" pitchFamily="34" charset="0"/>
                <a:cs typeface="Arial" pitchFamily="34" charset="0"/>
              </a:rPr>
              <a:t>Materiais adaptados, </a:t>
            </a:r>
          </a:p>
          <a:p>
            <a:pPr marL="285750" indent="-285750">
              <a:buFont typeface="Arial" pitchFamily="34" charset="0"/>
              <a:buChar char="•"/>
            </a:pPr>
            <a:r>
              <a:rPr lang="pt-BR" sz="1600" dirty="0">
                <a:latin typeface="Arial" pitchFamily="34" charset="0"/>
                <a:cs typeface="Arial" pitchFamily="34" charset="0"/>
              </a:rPr>
              <a:t>Etc.</a:t>
            </a:r>
          </a:p>
        </p:txBody>
      </p:sp>
      <p:sp>
        <p:nvSpPr>
          <p:cNvPr id="13" name="Fluxograma: Processo 12"/>
          <p:cNvSpPr/>
          <p:nvPr/>
        </p:nvSpPr>
        <p:spPr>
          <a:xfrm>
            <a:off x="631429" y="3308949"/>
            <a:ext cx="2019868" cy="1385891"/>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latin typeface="Arial" pitchFamily="34" charset="0"/>
                <a:cs typeface="Arial" pitchFamily="34" charset="0"/>
              </a:rPr>
              <a:t>Repassadas as informações  ao coordenador de curso</a:t>
            </a:r>
          </a:p>
        </p:txBody>
      </p:sp>
      <p:sp>
        <p:nvSpPr>
          <p:cNvPr id="23" name="Fluxograma: Processo 22"/>
          <p:cNvSpPr/>
          <p:nvPr/>
        </p:nvSpPr>
        <p:spPr>
          <a:xfrm>
            <a:off x="3367329" y="2531374"/>
            <a:ext cx="1460315" cy="909585"/>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latin typeface="Arial" pitchFamily="34" charset="0"/>
                <a:cs typeface="Arial" pitchFamily="34" charset="0"/>
              </a:rPr>
              <a:t>Reunião com coordenação e professores </a:t>
            </a:r>
          </a:p>
        </p:txBody>
      </p:sp>
      <p:cxnSp>
        <p:nvCxnSpPr>
          <p:cNvPr id="25" name="Conector de seta reta 24"/>
          <p:cNvCxnSpPr/>
          <p:nvPr/>
        </p:nvCxnSpPr>
        <p:spPr>
          <a:xfrm>
            <a:off x="1489283" y="2766642"/>
            <a:ext cx="0" cy="38257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6" name="Conector de seta reta 25"/>
          <p:cNvCxnSpPr/>
          <p:nvPr/>
        </p:nvCxnSpPr>
        <p:spPr>
          <a:xfrm flipV="1">
            <a:off x="2558399" y="2935028"/>
            <a:ext cx="753354" cy="29218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3" name="Conector de seta reta 32"/>
          <p:cNvCxnSpPr/>
          <p:nvPr/>
        </p:nvCxnSpPr>
        <p:spPr>
          <a:xfrm flipV="1">
            <a:off x="4998580" y="2829247"/>
            <a:ext cx="445691" cy="1"/>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38" name="Fluxograma: Decisão 37"/>
          <p:cNvSpPr/>
          <p:nvPr/>
        </p:nvSpPr>
        <p:spPr>
          <a:xfrm>
            <a:off x="5615208" y="2093052"/>
            <a:ext cx="3119290" cy="1326969"/>
          </a:xfrm>
          <a:prstGeom prst="flowChartDecisi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latin typeface="Arial" pitchFamily="34" charset="0"/>
                <a:cs typeface="Arial" pitchFamily="34" charset="0"/>
              </a:rPr>
              <a:t>Necessita adaptações?</a:t>
            </a:r>
          </a:p>
        </p:txBody>
      </p:sp>
      <p:sp>
        <p:nvSpPr>
          <p:cNvPr id="40" name="Retângulo 39"/>
          <p:cNvSpPr/>
          <p:nvPr/>
        </p:nvSpPr>
        <p:spPr>
          <a:xfrm>
            <a:off x="8888286" y="2473525"/>
            <a:ext cx="1924333" cy="338554"/>
          </a:xfrm>
          <a:prstGeom prst="rect">
            <a:avLst/>
          </a:prstGeom>
        </p:spPr>
        <p:txBody>
          <a:bodyPr wrap="square">
            <a:spAutoFit/>
          </a:bodyPr>
          <a:lstStyle/>
          <a:p>
            <a:pPr algn="just"/>
            <a:r>
              <a:rPr lang="pt-BR" sz="1600" b="1" dirty="0">
                <a:latin typeface="Arial" pitchFamily="34" charset="0"/>
                <a:cs typeface="Arial" pitchFamily="34" charset="0"/>
              </a:rPr>
              <a:t>Não</a:t>
            </a:r>
          </a:p>
        </p:txBody>
      </p:sp>
      <p:sp>
        <p:nvSpPr>
          <p:cNvPr id="43" name="Retângulo 42"/>
          <p:cNvSpPr/>
          <p:nvPr/>
        </p:nvSpPr>
        <p:spPr>
          <a:xfrm rot="16200000">
            <a:off x="6211116" y="3139672"/>
            <a:ext cx="1409427" cy="338554"/>
          </a:xfrm>
          <a:prstGeom prst="rect">
            <a:avLst/>
          </a:prstGeom>
        </p:spPr>
        <p:txBody>
          <a:bodyPr wrap="square">
            <a:spAutoFit/>
          </a:bodyPr>
          <a:lstStyle/>
          <a:p>
            <a:pPr algn="just"/>
            <a:r>
              <a:rPr lang="pt-BR" sz="1600" b="1" dirty="0">
                <a:latin typeface="Arial" pitchFamily="34" charset="0"/>
                <a:cs typeface="Arial" pitchFamily="34" charset="0"/>
              </a:rPr>
              <a:t>Sim</a:t>
            </a:r>
          </a:p>
        </p:txBody>
      </p:sp>
      <p:cxnSp>
        <p:nvCxnSpPr>
          <p:cNvPr id="44" name="Conector de seta reta 43"/>
          <p:cNvCxnSpPr/>
          <p:nvPr/>
        </p:nvCxnSpPr>
        <p:spPr>
          <a:xfrm flipH="1">
            <a:off x="7156072" y="3426714"/>
            <a:ext cx="1186" cy="63139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47" name="Fluxograma: Processo 46"/>
          <p:cNvSpPr/>
          <p:nvPr/>
        </p:nvSpPr>
        <p:spPr>
          <a:xfrm>
            <a:off x="3763926" y="4987106"/>
            <a:ext cx="2219541" cy="1215633"/>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ln w="0"/>
                <a:solidFill>
                  <a:schemeClr val="bg1"/>
                </a:solidFill>
                <a:effectLst>
                  <a:outerShdw blurRad="38100" dist="19050" dir="2700000" algn="tl" rotWithShape="0">
                    <a:schemeClr val="dk1">
                      <a:alpha val="40000"/>
                    </a:schemeClr>
                  </a:outerShdw>
                </a:effectLst>
                <a:latin typeface="Arial" pitchFamily="34" charset="0"/>
                <a:cs typeface="Arial" pitchFamily="34" charset="0"/>
              </a:rPr>
              <a:t>Avaliação constante do processo de inclusão do aluno</a:t>
            </a:r>
          </a:p>
        </p:txBody>
      </p:sp>
      <p:cxnSp>
        <p:nvCxnSpPr>
          <p:cNvPr id="48" name="Conector de seta reta 47"/>
          <p:cNvCxnSpPr/>
          <p:nvPr/>
        </p:nvCxnSpPr>
        <p:spPr>
          <a:xfrm>
            <a:off x="8408107" y="4636514"/>
            <a:ext cx="1190766" cy="911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41" name="Fluxograma: Processo 40"/>
          <p:cNvSpPr/>
          <p:nvPr/>
        </p:nvSpPr>
        <p:spPr>
          <a:xfrm>
            <a:off x="6271402" y="4098180"/>
            <a:ext cx="2019868" cy="888926"/>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latin typeface="Arial" pitchFamily="34" charset="0"/>
                <a:cs typeface="Arial" pitchFamily="34" charset="0"/>
              </a:rPr>
              <a:t>Levantamento</a:t>
            </a:r>
          </a:p>
        </p:txBody>
      </p:sp>
      <p:sp>
        <p:nvSpPr>
          <p:cNvPr id="45" name="Fluxograma: Processo alternativo 44"/>
          <p:cNvSpPr/>
          <p:nvPr/>
        </p:nvSpPr>
        <p:spPr>
          <a:xfrm>
            <a:off x="572500" y="1783641"/>
            <a:ext cx="2112038" cy="889766"/>
          </a:xfrm>
          <a:prstGeom prst="flowChartAlternate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latin typeface="Arial" pitchFamily="34" charset="0"/>
                <a:cs typeface="Arial" pitchFamily="34" charset="0"/>
              </a:rPr>
              <a:t>Aluno com deficiência</a:t>
            </a:r>
          </a:p>
        </p:txBody>
      </p:sp>
      <p:cxnSp>
        <p:nvCxnSpPr>
          <p:cNvPr id="46" name="Conector de seta reta 45"/>
          <p:cNvCxnSpPr/>
          <p:nvPr/>
        </p:nvCxnSpPr>
        <p:spPr>
          <a:xfrm flipV="1">
            <a:off x="8847770" y="2766642"/>
            <a:ext cx="654565" cy="1252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3" name="Retângulo de cantos arredondados 2"/>
          <p:cNvSpPr/>
          <p:nvPr/>
        </p:nvSpPr>
        <p:spPr>
          <a:xfrm>
            <a:off x="9707110" y="2299336"/>
            <a:ext cx="1826495" cy="9144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latin typeface="Arial" pitchFamily="34" charset="0"/>
                <a:cs typeface="Arial" pitchFamily="34" charset="0"/>
              </a:rPr>
              <a:t>Processo normal</a:t>
            </a:r>
          </a:p>
        </p:txBody>
      </p:sp>
      <p:cxnSp>
        <p:nvCxnSpPr>
          <p:cNvPr id="10" name="Conector angulado 9"/>
          <p:cNvCxnSpPr/>
          <p:nvPr/>
        </p:nvCxnSpPr>
        <p:spPr>
          <a:xfrm rot="10800000" flipV="1">
            <a:off x="5983468" y="5693493"/>
            <a:ext cx="4776349" cy="177522"/>
          </a:xfrm>
          <a:prstGeom prst="bentConnector3">
            <a:avLst>
              <a:gd name="adj1" fmla="val 568"/>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49" name="Conector angulado 48"/>
          <p:cNvCxnSpPr>
            <a:stCxn id="47" idx="1"/>
          </p:cNvCxnSpPr>
          <p:nvPr/>
        </p:nvCxnSpPr>
        <p:spPr>
          <a:xfrm rot="10800000">
            <a:off x="1489284" y="4788075"/>
            <a:ext cx="2274643" cy="806849"/>
          </a:xfrm>
          <a:prstGeom prst="bentConnector3">
            <a:avLst>
              <a:gd name="adj1" fmla="val 99800"/>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35589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par>
                                <p:cTn id="48" presetID="10" presetClass="entr" presetSubtype="0" fill="hold" nodeType="with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5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500"/>
                                        <p:tgtEl>
                                          <p:spTgt spid="4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500"/>
                                        <p:tgtEl>
                                          <p:spTgt spid="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fade">
                                      <p:cBhvr>
                                        <p:cTn id="69" dur="500"/>
                                        <p:tgtEl>
                                          <p:spTgt spid="47"/>
                                        </p:tgtEl>
                                      </p:cBhvr>
                                    </p:animEffect>
                                  </p:childTnLst>
                                </p:cTn>
                              </p:par>
                              <p:par>
                                <p:cTn id="70" presetID="10" presetClass="entr" presetSubtype="0" fill="hold" nodeType="with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23" grpId="0" animBg="1"/>
      <p:bldP spid="38" grpId="0" animBg="1"/>
      <p:bldP spid="40" grpId="0"/>
      <p:bldP spid="43" grpId="0"/>
      <p:bldP spid="47" grpId="0" animBg="1"/>
      <p:bldP spid="41" grpId="0" animBg="1"/>
      <p:bldP spid="45"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63499" y="1915496"/>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7" name="Retângulo 6"/>
          <p:cNvSpPr/>
          <p:nvPr/>
        </p:nvSpPr>
        <p:spPr>
          <a:xfrm>
            <a:off x="2497541" y="2151728"/>
            <a:ext cx="7710984" cy="461665"/>
          </a:xfrm>
          <a:prstGeom prst="rect">
            <a:avLst/>
          </a:prstGeom>
        </p:spPr>
        <p:txBody>
          <a:bodyPr wrap="square">
            <a:spAutoFit/>
          </a:bodyPr>
          <a:lstStyle/>
          <a:p>
            <a:pPr algn="just">
              <a:buFontTx/>
              <a:buChar char="-"/>
            </a:pPr>
            <a:endParaRPr lang="pt-BR" sz="2400" dirty="0">
              <a:solidFill>
                <a:srgbClr val="7030A0"/>
              </a:solidFill>
              <a:latin typeface="Baskerville Old Face" pitchFamily="18" charset="0"/>
            </a:endParaRPr>
          </a:p>
        </p:txBody>
      </p:sp>
      <p:sp>
        <p:nvSpPr>
          <p:cNvPr id="8" name="Retângulo 7"/>
          <p:cNvSpPr/>
          <p:nvPr/>
        </p:nvSpPr>
        <p:spPr>
          <a:xfrm>
            <a:off x="2442949" y="2033515"/>
            <a:ext cx="8461612" cy="954107"/>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4">
                  <a:lumMod val="75000"/>
                </a:schemeClr>
              </a:solidFill>
              <a:latin typeface="Baskerville Old Face" pitchFamily="18" charset="0"/>
            </a:endParaRPr>
          </a:p>
        </p:txBody>
      </p:sp>
      <p:sp>
        <p:nvSpPr>
          <p:cNvPr id="9" name="Retângulo 8"/>
          <p:cNvSpPr/>
          <p:nvPr/>
        </p:nvSpPr>
        <p:spPr>
          <a:xfrm>
            <a:off x="2647665" y="1744835"/>
            <a:ext cx="7410735" cy="1569660"/>
          </a:xfrm>
          <a:prstGeom prst="rect">
            <a:avLst/>
          </a:prstGeom>
        </p:spPr>
        <p:txBody>
          <a:bodyPr wrap="square">
            <a:spAutoFit/>
          </a:bodyPr>
          <a:lstStyle/>
          <a:p>
            <a:pPr algn="ctr"/>
            <a:r>
              <a:rPr lang="pt-BR" sz="3200" b="1" dirty="0">
                <a:latin typeface="Arial" pitchFamily="34" charset="0"/>
                <a:cs typeface="Arial" pitchFamily="34" charset="0"/>
              </a:rPr>
              <a:t>Adaptação Curricular Individualizada</a:t>
            </a:r>
          </a:p>
          <a:p>
            <a:pPr algn="ctr"/>
            <a:endParaRPr lang="pt-BR" sz="3600" b="1" dirty="0">
              <a:solidFill>
                <a:schemeClr val="accent4">
                  <a:lumMod val="75000"/>
                </a:schemeClr>
              </a:solidFill>
              <a:latin typeface="Baskerville Old Face" pitchFamily="18" charset="0"/>
              <a:cs typeface="Arial" pitchFamily="34" charset="0"/>
            </a:endParaRPr>
          </a:p>
          <a:p>
            <a:pPr algn="just"/>
            <a:endParaRPr lang="pt-BR" sz="2800" dirty="0">
              <a:solidFill>
                <a:schemeClr val="accent4">
                  <a:lumMod val="75000"/>
                </a:schemeClr>
              </a:solidFill>
              <a:latin typeface="Baskerville Old Face" pitchFamily="18" charset="0"/>
              <a:cs typeface="Arial" pitchFamily="34" charset="0"/>
            </a:endParaRPr>
          </a:p>
        </p:txBody>
      </p:sp>
      <p:sp>
        <p:nvSpPr>
          <p:cNvPr id="10" name="Retângulo 9"/>
          <p:cNvSpPr/>
          <p:nvPr/>
        </p:nvSpPr>
        <p:spPr>
          <a:xfrm>
            <a:off x="2524835" y="2361064"/>
            <a:ext cx="8611737" cy="523220"/>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p:txBody>
      </p:sp>
      <p:sp>
        <p:nvSpPr>
          <p:cNvPr id="11" name="Retângulo 10"/>
          <p:cNvSpPr/>
          <p:nvPr/>
        </p:nvSpPr>
        <p:spPr>
          <a:xfrm>
            <a:off x="2593075" y="2838734"/>
            <a:ext cx="8475259" cy="1384995"/>
          </a:xfrm>
          <a:prstGeom prst="rect">
            <a:avLst/>
          </a:prstGeom>
        </p:spPr>
        <p:txBody>
          <a:bodyPr wrap="square">
            <a:spAutoFit/>
          </a:bodyPr>
          <a:lstStyle/>
          <a:p>
            <a:pPr algn="just"/>
            <a:r>
              <a:rPr lang="pt-BR" sz="2800" dirty="0">
                <a:solidFill>
                  <a:schemeClr val="accent4">
                    <a:lumMod val="75000"/>
                  </a:schemeClr>
                </a:solidFill>
                <a:latin typeface="Baskerville Old Face" pitchFamily="18" charset="0"/>
                <a:cs typeface="Arial" pitchFamily="34" charset="0"/>
              </a:rPr>
              <a:t> </a:t>
            </a:r>
          </a:p>
          <a:p>
            <a:pPr algn="just"/>
            <a:endParaRPr lang="pt-BR" sz="2800" dirty="0">
              <a:latin typeface="Baskerville Old Face" pitchFamily="18" charset="0"/>
            </a:endParaRPr>
          </a:p>
          <a:p>
            <a:pPr algn="just"/>
            <a:r>
              <a:rPr lang="pt-BR" sz="2800" dirty="0">
                <a:solidFill>
                  <a:schemeClr val="accent4">
                    <a:lumMod val="75000"/>
                  </a:schemeClr>
                </a:solidFill>
                <a:latin typeface="Baskerville Old Face" pitchFamily="18" charset="0"/>
                <a:cs typeface="Arial" pitchFamily="34" charset="0"/>
              </a:rPr>
              <a:t> </a:t>
            </a:r>
          </a:p>
        </p:txBody>
      </p:sp>
      <p:sp>
        <p:nvSpPr>
          <p:cNvPr id="12" name="Retângulo 11"/>
          <p:cNvSpPr/>
          <p:nvPr/>
        </p:nvSpPr>
        <p:spPr>
          <a:xfrm>
            <a:off x="2715903" y="2413338"/>
            <a:ext cx="7656395" cy="523220"/>
          </a:xfrm>
          <a:prstGeom prst="rect">
            <a:avLst/>
          </a:prstGeom>
        </p:spPr>
        <p:txBody>
          <a:bodyPr wrap="square">
            <a:spAutoFit/>
          </a:bodyPr>
          <a:lstStyle/>
          <a:p>
            <a:pPr algn="ctr"/>
            <a:endParaRPr lang="pt-BR" sz="2800" dirty="0">
              <a:solidFill>
                <a:schemeClr val="accent4">
                  <a:lumMod val="75000"/>
                </a:schemeClr>
              </a:solidFill>
              <a:latin typeface="Baskerville Old Face" pitchFamily="18" charset="0"/>
              <a:cs typeface="Arial" pitchFamily="34" charset="0"/>
            </a:endParaRPr>
          </a:p>
        </p:txBody>
      </p:sp>
      <p:pic>
        <p:nvPicPr>
          <p:cNvPr id="2" name="Imagem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01049" y="2805193"/>
            <a:ext cx="4326342" cy="3455599"/>
          </a:xfrm>
          <a:prstGeom prst="rect">
            <a:avLst/>
          </a:prstGeom>
        </p:spPr>
      </p:pic>
      <p:pic>
        <p:nvPicPr>
          <p:cNvPr id="13" name="Imagem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5845" y="2884284"/>
            <a:ext cx="4497284" cy="336382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7" name="Retângulo 6"/>
          <p:cNvSpPr/>
          <p:nvPr/>
        </p:nvSpPr>
        <p:spPr>
          <a:xfrm>
            <a:off x="2497541" y="2151728"/>
            <a:ext cx="7710984" cy="461665"/>
          </a:xfrm>
          <a:prstGeom prst="rect">
            <a:avLst/>
          </a:prstGeom>
        </p:spPr>
        <p:txBody>
          <a:bodyPr wrap="square">
            <a:spAutoFit/>
          </a:bodyPr>
          <a:lstStyle/>
          <a:p>
            <a:pPr algn="just">
              <a:buFontTx/>
              <a:buChar char="-"/>
            </a:pPr>
            <a:endParaRPr lang="pt-BR" sz="2400" dirty="0">
              <a:solidFill>
                <a:srgbClr val="7030A0"/>
              </a:solidFill>
              <a:latin typeface="Baskerville Old Face" pitchFamily="18" charset="0"/>
            </a:endParaRPr>
          </a:p>
        </p:txBody>
      </p:sp>
      <p:sp>
        <p:nvSpPr>
          <p:cNvPr id="8" name="Retângulo 7"/>
          <p:cNvSpPr/>
          <p:nvPr/>
        </p:nvSpPr>
        <p:spPr>
          <a:xfrm>
            <a:off x="2442949" y="2033515"/>
            <a:ext cx="8461612" cy="954107"/>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4">
                  <a:lumMod val="75000"/>
                </a:schemeClr>
              </a:solidFill>
              <a:latin typeface="Baskerville Old Face" pitchFamily="18" charset="0"/>
            </a:endParaRPr>
          </a:p>
        </p:txBody>
      </p:sp>
      <p:sp>
        <p:nvSpPr>
          <p:cNvPr id="10" name="Retângulo 9"/>
          <p:cNvSpPr/>
          <p:nvPr/>
        </p:nvSpPr>
        <p:spPr>
          <a:xfrm>
            <a:off x="2524835" y="2361064"/>
            <a:ext cx="8611737" cy="523220"/>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p:txBody>
      </p:sp>
      <p:pic>
        <p:nvPicPr>
          <p:cNvPr id="13" name="Imagem 12" descr="Sem título2.png"/>
          <p:cNvPicPr>
            <a:picLocks noChangeAspect="1"/>
          </p:cNvPicPr>
          <p:nvPr/>
        </p:nvPicPr>
        <p:blipFill>
          <a:blip r:embed="rId2"/>
          <a:stretch>
            <a:fillRect/>
          </a:stretch>
        </p:blipFill>
        <p:spPr>
          <a:xfrm>
            <a:off x="4086388" y="1545021"/>
            <a:ext cx="3818871" cy="4452052"/>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7" name="Retângulo 6"/>
          <p:cNvSpPr/>
          <p:nvPr/>
        </p:nvSpPr>
        <p:spPr>
          <a:xfrm>
            <a:off x="2497541" y="2151728"/>
            <a:ext cx="7710984" cy="461665"/>
          </a:xfrm>
          <a:prstGeom prst="rect">
            <a:avLst/>
          </a:prstGeom>
        </p:spPr>
        <p:txBody>
          <a:bodyPr wrap="square">
            <a:spAutoFit/>
          </a:bodyPr>
          <a:lstStyle/>
          <a:p>
            <a:pPr algn="just">
              <a:buFontTx/>
              <a:buChar char="-"/>
            </a:pPr>
            <a:endParaRPr lang="pt-BR" sz="2400" dirty="0">
              <a:solidFill>
                <a:srgbClr val="7030A0"/>
              </a:solidFill>
              <a:latin typeface="Baskerville Old Face" pitchFamily="18" charset="0"/>
            </a:endParaRPr>
          </a:p>
        </p:txBody>
      </p:sp>
      <p:sp>
        <p:nvSpPr>
          <p:cNvPr id="8" name="Retângulo 7"/>
          <p:cNvSpPr/>
          <p:nvPr/>
        </p:nvSpPr>
        <p:spPr>
          <a:xfrm>
            <a:off x="2442949" y="2033515"/>
            <a:ext cx="8461612" cy="954107"/>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4">
                  <a:lumMod val="75000"/>
                </a:schemeClr>
              </a:solidFill>
              <a:latin typeface="Baskerville Old Face" pitchFamily="18" charset="0"/>
            </a:endParaRPr>
          </a:p>
        </p:txBody>
      </p:sp>
      <p:sp>
        <p:nvSpPr>
          <p:cNvPr id="9" name="Retângulo 8"/>
          <p:cNvSpPr/>
          <p:nvPr/>
        </p:nvSpPr>
        <p:spPr>
          <a:xfrm>
            <a:off x="2743199" y="2702256"/>
            <a:ext cx="7410735" cy="1077218"/>
          </a:xfrm>
          <a:prstGeom prst="rect">
            <a:avLst/>
          </a:prstGeom>
        </p:spPr>
        <p:txBody>
          <a:bodyPr wrap="square">
            <a:spAutoFit/>
          </a:bodyPr>
          <a:lstStyle/>
          <a:p>
            <a:pPr algn="ctr"/>
            <a:endParaRPr lang="pt-BR" sz="3600" b="1" dirty="0">
              <a:solidFill>
                <a:schemeClr val="accent4">
                  <a:lumMod val="75000"/>
                </a:schemeClr>
              </a:solidFill>
              <a:latin typeface="Baskerville Old Face" pitchFamily="18" charset="0"/>
              <a:cs typeface="Arial" pitchFamily="34" charset="0"/>
            </a:endParaRPr>
          </a:p>
          <a:p>
            <a:pPr algn="just"/>
            <a:endParaRPr lang="pt-BR" sz="2800" dirty="0">
              <a:solidFill>
                <a:schemeClr val="accent4">
                  <a:lumMod val="75000"/>
                </a:schemeClr>
              </a:solidFill>
              <a:latin typeface="Baskerville Old Face" pitchFamily="18" charset="0"/>
              <a:cs typeface="Arial" pitchFamily="34" charset="0"/>
            </a:endParaRPr>
          </a:p>
        </p:txBody>
      </p:sp>
      <p:sp>
        <p:nvSpPr>
          <p:cNvPr id="10" name="Retângulo 9"/>
          <p:cNvSpPr/>
          <p:nvPr/>
        </p:nvSpPr>
        <p:spPr>
          <a:xfrm>
            <a:off x="2524835" y="2361064"/>
            <a:ext cx="8611737" cy="523220"/>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p:txBody>
      </p:sp>
      <p:sp>
        <p:nvSpPr>
          <p:cNvPr id="11" name="Retângulo 10"/>
          <p:cNvSpPr/>
          <p:nvPr/>
        </p:nvSpPr>
        <p:spPr>
          <a:xfrm>
            <a:off x="2593075" y="2838734"/>
            <a:ext cx="8475259" cy="1384995"/>
          </a:xfrm>
          <a:prstGeom prst="rect">
            <a:avLst/>
          </a:prstGeom>
        </p:spPr>
        <p:txBody>
          <a:bodyPr wrap="square">
            <a:spAutoFit/>
          </a:bodyPr>
          <a:lstStyle/>
          <a:p>
            <a:pPr algn="just"/>
            <a:r>
              <a:rPr lang="pt-BR" sz="2800" dirty="0">
                <a:solidFill>
                  <a:schemeClr val="accent4">
                    <a:lumMod val="75000"/>
                  </a:schemeClr>
                </a:solidFill>
                <a:latin typeface="Baskerville Old Face" pitchFamily="18" charset="0"/>
                <a:cs typeface="Arial" pitchFamily="34" charset="0"/>
              </a:rPr>
              <a:t> </a:t>
            </a:r>
          </a:p>
          <a:p>
            <a:pPr algn="just"/>
            <a:endParaRPr lang="pt-BR" sz="2800" dirty="0">
              <a:latin typeface="Baskerville Old Face" pitchFamily="18" charset="0"/>
            </a:endParaRPr>
          </a:p>
          <a:p>
            <a:pPr algn="just"/>
            <a:r>
              <a:rPr lang="pt-BR" sz="2800" dirty="0">
                <a:solidFill>
                  <a:schemeClr val="accent4">
                    <a:lumMod val="75000"/>
                  </a:schemeClr>
                </a:solidFill>
                <a:latin typeface="Baskerville Old Face" pitchFamily="18" charset="0"/>
                <a:cs typeface="Arial" pitchFamily="34" charset="0"/>
              </a:rPr>
              <a:t> </a:t>
            </a:r>
          </a:p>
        </p:txBody>
      </p:sp>
      <p:sp>
        <p:nvSpPr>
          <p:cNvPr id="12" name="Retângulo 11"/>
          <p:cNvSpPr/>
          <p:nvPr/>
        </p:nvSpPr>
        <p:spPr>
          <a:xfrm>
            <a:off x="2715903" y="2413338"/>
            <a:ext cx="7656395" cy="523220"/>
          </a:xfrm>
          <a:prstGeom prst="rect">
            <a:avLst/>
          </a:prstGeom>
        </p:spPr>
        <p:txBody>
          <a:bodyPr wrap="square">
            <a:spAutoFit/>
          </a:bodyPr>
          <a:lstStyle/>
          <a:p>
            <a:pPr algn="ctr"/>
            <a:endParaRPr lang="pt-BR" sz="2800" dirty="0">
              <a:solidFill>
                <a:schemeClr val="accent4">
                  <a:lumMod val="75000"/>
                </a:schemeClr>
              </a:solidFill>
              <a:latin typeface="Baskerville Old Face" pitchFamily="18" charset="0"/>
              <a:cs typeface="Arial" pitchFamily="34" charset="0"/>
            </a:endParaRPr>
          </a:p>
        </p:txBody>
      </p:sp>
      <p:pic>
        <p:nvPicPr>
          <p:cNvPr id="13" name="Imagem 12" descr="Sem título3.png"/>
          <p:cNvPicPr>
            <a:picLocks noChangeAspect="1"/>
          </p:cNvPicPr>
          <p:nvPr/>
        </p:nvPicPr>
        <p:blipFill>
          <a:blip r:embed="rId2"/>
          <a:stretch>
            <a:fillRect/>
          </a:stretch>
        </p:blipFill>
        <p:spPr>
          <a:xfrm>
            <a:off x="1639614" y="1202438"/>
            <a:ext cx="8655269" cy="4740456"/>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8" name="Retângulo 7"/>
          <p:cNvSpPr/>
          <p:nvPr/>
        </p:nvSpPr>
        <p:spPr>
          <a:xfrm>
            <a:off x="2442949" y="2033515"/>
            <a:ext cx="8461612" cy="954107"/>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4">
                  <a:lumMod val="75000"/>
                </a:schemeClr>
              </a:solidFill>
              <a:latin typeface="Baskerville Old Face" pitchFamily="18" charset="0"/>
            </a:endParaRPr>
          </a:p>
        </p:txBody>
      </p:sp>
      <p:sp>
        <p:nvSpPr>
          <p:cNvPr id="9" name="Retângulo 8"/>
          <p:cNvSpPr/>
          <p:nvPr/>
        </p:nvSpPr>
        <p:spPr>
          <a:xfrm>
            <a:off x="2743199" y="2702256"/>
            <a:ext cx="7410735" cy="1077218"/>
          </a:xfrm>
          <a:prstGeom prst="rect">
            <a:avLst/>
          </a:prstGeom>
        </p:spPr>
        <p:txBody>
          <a:bodyPr wrap="square">
            <a:spAutoFit/>
          </a:bodyPr>
          <a:lstStyle/>
          <a:p>
            <a:pPr algn="ctr"/>
            <a:endParaRPr lang="pt-BR" sz="3600" b="1" dirty="0">
              <a:solidFill>
                <a:schemeClr val="accent4">
                  <a:lumMod val="75000"/>
                </a:schemeClr>
              </a:solidFill>
              <a:latin typeface="Baskerville Old Face" pitchFamily="18" charset="0"/>
              <a:cs typeface="Arial" pitchFamily="34" charset="0"/>
            </a:endParaRPr>
          </a:p>
          <a:p>
            <a:pPr algn="just"/>
            <a:endParaRPr lang="pt-BR" sz="2800" dirty="0">
              <a:solidFill>
                <a:schemeClr val="accent4">
                  <a:lumMod val="75000"/>
                </a:schemeClr>
              </a:solidFill>
              <a:latin typeface="Baskerville Old Face" pitchFamily="18" charset="0"/>
              <a:cs typeface="Arial" pitchFamily="34" charset="0"/>
            </a:endParaRPr>
          </a:p>
        </p:txBody>
      </p:sp>
      <p:sp>
        <p:nvSpPr>
          <p:cNvPr id="11" name="Retângulo 10"/>
          <p:cNvSpPr/>
          <p:nvPr/>
        </p:nvSpPr>
        <p:spPr>
          <a:xfrm>
            <a:off x="2593075" y="2838734"/>
            <a:ext cx="8475259" cy="1384995"/>
          </a:xfrm>
          <a:prstGeom prst="rect">
            <a:avLst/>
          </a:prstGeom>
        </p:spPr>
        <p:txBody>
          <a:bodyPr wrap="square">
            <a:spAutoFit/>
          </a:bodyPr>
          <a:lstStyle/>
          <a:p>
            <a:pPr algn="just"/>
            <a:r>
              <a:rPr lang="pt-BR" sz="2800" dirty="0">
                <a:solidFill>
                  <a:schemeClr val="accent4">
                    <a:lumMod val="75000"/>
                  </a:schemeClr>
                </a:solidFill>
                <a:latin typeface="Baskerville Old Face" pitchFamily="18" charset="0"/>
                <a:cs typeface="Arial" pitchFamily="34" charset="0"/>
              </a:rPr>
              <a:t> </a:t>
            </a:r>
          </a:p>
          <a:p>
            <a:pPr algn="just"/>
            <a:endParaRPr lang="pt-BR" sz="2800" dirty="0">
              <a:latin typeface="Baskerville Old Face" pitchFamily="18" charset="0"/>
            </a:endParaRPr>
          </a:p>
          <a:p>
            <a:pPr algn="just"/>
            <a:r>
              <a:rPr lang="pt-BR" sz="2800" dirty="0">
                <a:solidFill>
                  <a:schemeClr val="accent4">
                    <a:lumMod val="75000"/>
                  </a:schemeClr>
                </a:solidFill>
                <a:latin typeface="Baskerville Old Face" pitchFamily="18" charset="0"/>
                <a:cs typeface="Arial" pitchFamily="34" charset="0"/>
              </a:rPr>
              <a:t> </a:t>
            </a:r>
          </a:p>
        </p:txBody>
      </p:sp>
      <p:sp>
        <p:nvSpPr>
          <p:cNvPr id="13" name="Retângulo 12"/>
          <p:cNvSpPr/>
          <p:nvPr/>
        </p:nvSpPr>
        <p:spPr>
          <a:xfrm>
            <a:off x="2086304" y="2302236"/>
            <a:ext cx="8240110" cy="3108543"/>
          </a:xfrm>
          <a:prstGeom prst="rect">
            <a:avLst/>
          </a:prstGeom>
        </p:spPr>
        <p:txBody>
          <a:bodyPr wrap="square">
            <a:spAutoFit/>
          </a:bodyPr>
          <a:lstStyle/>
          <a:p>
            <a:pPr algn="ctr"/>
            <a:r>
              <a:rPr lang="pt-BR" sz="2800" b="1" dirty="0" smtClean="0">
                <a:latin typeface="Arial" pitchFamily="34" charset="0"/>
                <a:cs typeface="Arial" pitchFamily="34" charset="0"/>
              </a:rPr>
              <a:t>PARA QUE A INCLUSÃO ACONTEÇA:</a:t>
            </a:r>
          </a:p>
          <a:p>
            <a:endParaRPr lang="pt-BR" sz="2800" b="1" dirty="0" smtClean="0">
              <a:latin typeface="Arial" pitchFamily="34" charset="0"/>
              <a:cs typeface="Arial" pitchFamily="34" charset="0"/>
            </a:endParaRPr>
          </a:p>
          <a:p>
            <a:r>
              <a:rPr lang="pt-BR" sz="2800" dirty="0" smtClean="0">
                <a:latin typeface="Arial" pitchFamily="34" charset="0"/>
                <a:cs typeface="Arial" pitchFamily="34" charset="0"/>
              </a:rPr>
              <a:t>■ METODOLOGIAS COMPATÍVEIS;</a:t>
            </a:r>
          </a:p>
          <a:p>
            <a:r>
              <a:rPr lang="pt-BR" sz="2800" dirty="0" smtClean="0">
                <a:latin typeface="Arial" pitchFamily="34" charset="0"/>
                <a:cs typeface="Arial" pitchFamily="34" charset="0"/>
              </a:rPr>
              <a:t>■ CURRÍCULOS ADAPTADOS;</a:t>
            </a:r>
          </a:p>
          <a:p>
            <a:r>
              <a:rPr lang="pt-BR" sz="2800" dirty="0" smtClean="0">
                <a:latin typeface="Arial" pitchFamily="34" charset="0"/>
                <a:cs typeface="Arial" pitchFamily="34" charset="0"/>
              </a:rPr>
              <a:t>■ PROFISSIONAIS ESPECIALIZADOS;</a:t>
            </a:r>
          </a:p>
          <a:p>
            <a:r>
              <a:rPr lang="pt-BR" sz="2800" dirty="0" smtClean="0">
                <a:latin typeface="Arial" pitchFamily="34" charset="0"/>
                <a:cs typeface="Arial" pitchFamily="34" charset="0"/>
              </a:rPr>
              <a:t>■ ESPAÇOS FÍSICOS ACESSÍVEIS;</a:t>
            </a:r>
          </a:p>
          <a:p>
            <a:r>
              <a:rPr lang="pt-BR" sz="2800" dirty="0" smtClean="0">
                <a:latin typeface="Arial" pitchFamily="34" charset="0"/>
                <a:cs typeface="Arial" pitchFamily="34" charset="0"/>
              </a:rPr>
              <a:t>■ SUPERAÇÃO DAS BARREIRAS ATITUDINAIS.</a:t>
            </a:r>
            <a:endParaRPr lang="pt-BR" sz="2800" dirty="0">
              <a:latin typeface="Arial" pitchFamily="34" charset="0"/>
              <a:cs typeface="Arial" pitchFamily="34" charset="0"/>
            </a:endParaRPr>
          </a:p>
        </p:txBody>
      </p:sp>
    </p:spTree>
    <p:extLst>
      <p:ext uri="{BB962C8B-B14F-4D97-AF65-F5344CB8AC3E}">
        <p14:creationId xmlns:p14="http://schemas.microsoft.com/office/powerpoint/2010/main" val="7646678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8" name="Retângulo 7"/>
          <p:cNvSpPr/>
          <p:nvPr/>
        </p:nvSpPr>
        <p:spPr>
          <a:xfrm>
            <a:off x="2442949" y="2033515"/>
            <a:ext cx="8461612" cy="954107"/>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4">
                  <a:lumMod val="75000"/>
                </a:schemeClr>
              </a:solidFill>
              <a:latin typeface="Baskerville Old Face" pitchFamily="18" charset="0"/>
            </a:endParaRPr>
          </a:p>
        </p:txBody>
      </p:sp>
      <p:sp>
        <p:nvSpPr>
          <p:cNvPr id="9" name="Retângulo 8"/>
          <p:cNvSpPr/>
          <p:nvPr/>
        </p:nvSpPr>
        <p:spPr>
          <a:xfrm>
            <a:off x="2743199" y="2702256"/>
            <a:ext cx="7410735" cy="1077218"/>
          </a:xfrm>
          <a:prstGeom prst="rect">
            <a:avLst/>
          </a:prstGeom>
        </p:spPr>
        <p:txBody>
          <a:bodyPr wrap="square">
            <a:spAutoFit/>
          </a:bodyPr>
          <a:lstStyle/>
          <a:p>
            <a:pPr algn="ctr"/>
            <a:endParaRPr lang="pt-BR" sz="3600" b="1" dirty="0">
              <a:solidFill>
                <a:schemeClr val="accent4">
                  <a:lumMod val="75000"/>
                </a:schemeClr>
              </a:solidFill>
              <a:latin typeface="Baskerville Old Face" pitchFamily="18" charset="0"/>
              <a:cs typeface="Arial" pitchFamily="34" charset="0"/>
            </a:endParaRPr>
          </a:p>
          <a:p>
            <a:pPr algn="just"/>
            <a:endParaRPr lang="pt-BR" sz="2800" dirty="0">
              <a:solidFill>
                <a:schemeClr val="accent4">
                  <a:lumMod val="75000"/>
                </a:schemeClr>
              </a:solidFill>
              <a:latin typeface="Baskerville Old Face" pitchFamily="18" charset="0"/>
              <a:cs typeface="Arial" pitchFamily="34" charset="0"/>
            </a:endParaRPr>
          </a:p>
        </p:txBody>
      </p:sp>
      <p:sp>
        <p:nvSpPr>
          <p:cNvPr id="11" name="Retângulo 10"/>
          <p:cNvSpPr/>
          <p:nvPr/>
        </p:nvSpPr>
        <p:spPr>
          <a:xfrm>
            <a:off x="2593075" y="2838734"/>
            <a:ext cx="8475259" cy="1384995"/>
          </a:xfrm>
          <a:prstGeom prst="rect">
            <a:avLst/>
          </a:prstGeom>
        </p:spPr>
        <p:txBody>
          <a:bodyPr wrap="square">
            <a:spAutoFit/>
          </a:bodyPr>
          <a:lstStyle/>
          <a:p>
            <a:pPr algn="just"/>
            <a:r>
              <a:rPr lang="pt-BR" sz="2800" dirty="0">
                <a:solidFill>
                  <a:schemeClr val="accent4">
                    <a:lumMod val="75000"/>
                  </a:schemeClr>
                </a:solidFill>
                <a:latin typeface="Baskerville Old Face" pitchFamily="18" charset="0"/>
                <a:cs typeface="Arial" pitchFamily="34" charset="0"/>
              </a:rPr>
              <a:t> </a:t>
            </a:r>
          </a:p>
          <a:p>
            <a:pPr algn="just"/>
            <a:endParaRPr lang="pt-BR" sz="2800" dirty="0">
              <a:latin typeface="Baskerville Old Face" pitchFamily="18" charset="0"/>
            </a:endParaRPr>
          </a:p>
          <a:p>
            <a:pPr algn="just"/>
            <a:r>
              <a:rPr lang="pt-BR" sz="2800" dirty="0">
                <a:solidFill>
                  <a:schemeClr val="accent4">
                    <a:lumMod val="75000"/>
                  </a:schemeClr>
                </a:solidFill>
                <a:latin typeface="Baskerville Old Face" pitchFamily="18" charset="0"/>
                <a:cs typeface="Arial" pitchFamily="34" charset="0"/>
              </a:rPr>
              <a:t> </a:t>
            </a:r>
          </a:p>
        </p:txBody>
      </p:sp>
      <p:sp>
        <p:nvSpPr>
          <p:cNvPr id="13" name="Retângulo 12"/>
          <p:cNvSpPr/>
          <p:nvPr/>
        </p:nvSpPr>
        <p:spPr>
          <a:xfrm>
            <a:off x="2086304" y="2302236"/>
            <a:ext cx="8240110" cy="2677656"/>
          </a:xfrm>
          <a:prstGeom prst="rect">
            <a:avLst/>
          </a:prstGeom>
        </p:spPr>
        <p:txBody>
          <a:bodyPr wrap="square">
            <a:spAutoFit/>
          </a:bodyPr>
          <a:lstStyle/>
          <a:p>
            <a:r>
              <a:rPr lang="pt-BR" sz="2800" b="1" dirty="0">
                <a:solidFill>
                  <a:schemeClr val="accent1"/>
                </a:solidFill>
                <a:latin typeface="Arial" pitchFamily="34" charset="0"/>
                <a:cs typeface="Arial" pitchFamily="34" charset="0"/>
              </a:rPr>
              <a:t>2015 - Ampliação das ações do NIAAP!</a:t>
            </a:r>
          </a:p>
          <a:p>
            <a:endParaRPr lang="pt-BR" sz="2800" dirty="0">
              <a:latin typeface="Arial" pitchFamily="34" charset="0"/>
              <a:cs typeface="Arial" pitchFamily="34" charset="0"/>
            </a:endParaRPr>
          </a:p>
          <a:p>
            <a:pPr>
              <a:buFont typeface="Arial" pitchFamily="34" charset="0"/>
              <a:buChar char="•"/>
            </a:pPr>
            <a:r>
              <a:rPr lang="pt-BR" sz="2800" dirty="0">
                <a:latin typeface="Arial" pitchFamily="34" charset="0"/>
                <a:cs typeface="Arial" pitchFamily="34" charset="0"/>
              </a:rPr>
              <a:t> Criação da Comissão de Educação Inclusiva;</a:t>
            </a:r>
          </a:p>
          <a:p>
            <a:endParaRPr lang="pt-BR" sz="2800" dirty="0">
              <a:latin typeface="Arial" pitchFamily="34" charset="0"/>
              <a:cs typeface="Arial" pitchFamily="34" charset="0"/>
            </a:endParaRPr>
          </a:p>
          <a:p>
            <a:pPr>
              <a:buFont typeface="Arial" pitchFamily="34" charset="0"/>
              <a:buChar char="•"/>
            </a:pPr>
            <a:r>
              <a:rPr lang="pt-BR" sz="2800" dirty="0">
                <a:latin typeface="Arial" pitchFamily="34" charset="0"/>
                <a:cs typeface="Arial" pitchFamily="34" charset="0"/>
              </a:rPr>
              <a:t> Programa de Capacitação: Educação Inclusiva e os Desafios no Ensino Superior.</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7" name="Retângulo 6"/>
          <p:cNvSpPr/>
          <p:nvPr/>
        </p:nvSpPr>
        <p:spPr>
          <a:xfrm>
            <a:off x="2497541" y="2151728"/>
            <a:ext cx="7710984" cy="461665"/>
          </a:xfrm>
          <a:prstGeom prst="rect">
            <a:avLst/>
          </a:prstGeom>
        </p:spPr>
        <p:txBody>
          <a:bodyPr wrap="square">
            <a:spAutoFit/>
          </a:bodyPr>
          <a:lstStyle/>
          <a:p>
            <a:pPr algn="just">
              <a:buFontTx/>
              <a:buChar char="-"/>
            </a:pPr>
            <a:endParaRPr lang="pt-BR" sz="2400" dirty="0">
              <a:solidFill>
                <a:srgbClr val="7030A0"/>
              </a:solidFill>
              <a:latin typeface="Baskerville Old Face" pitchFamily="18" charset="0"/>
            </a:endParaRPr>
          </a:p>
        </p:txBody>
      </p:sp>
      <p:sp>
        <p:nvSpPr>
          <p:cNvPr id="8" name="Retângulo 7"/>
          <p:cNvSpPr/>
          <p:nvPr/>
        </p:nvSpPr>
        <p:spPr>
          <a:xfrm>
            <a:off x="2442949" y="2033515"/>
            <a:ext cx="8461612" cy="954107"/>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4">
                  <a:lumMod val="75000"/>
                </a:schemeClr>
              </a:solidFill>
              <a:latin typeface="Baskerville Old Face" pitchFamily="18" charset="0"/>
            </a:endParaRPr>
          </a:p>
        </p:txBody>
      </p:sp>
      <p:sp>
        <p:nvSpPr>
          <p:cNvPr id="9" name="Retângulo 8"/>
          <p:cNvSpPr/>
          <p:nvPr/>
        </p:nvSpPr>
        <p:spPr>
          <a:xfrm>
            <a:off x="2743199" y="2702256"/>
            <a:ext cx="7410735" cy="1077218"/>
          </a:xfrm>
          <a:prstGeom prst="rect">
            <a:avLst/>
          </a:prstGeom>
        </p:spPr>
        <p:txBody>
          <a:bodyPr wrap="square">
            <a:spAutoFit/>
          </a:bodyPr>
          <a:lstStyle/>
          <a:p>
            <a:pPr algn="ctr"/>
            <a:endParaRPr lang="pt-BR" sz="3600" b="1" dirty="0">
              <a:solidFill>
                <a:schemeClr val="accent4">
                  <a:lumMod val="75000"/>
                </a:schemeClr>
              </a:solidFill>
              <a:latin typeface="Baskerville Old Face" pitchFamily="18" charset="0"/>
              <a:cs typeface="Arial" pitchFamily="34" charset="0"/>
            </a:endParaRPr>
          </a:p>
          <a:p>
            <a:pPr algn="just"/>
            <a:endParaRPr lang="pt-BR" sz="2800" dirty="0">
              <a:solidFill>
                <a:schemeClr val="accent4">
                  <a:lumMod val="75000"/>
                </a:schemeClr>
              </a:solidFill>
              <a:latin typeface="Baskerville Old Face" pitchFamily="18" charset="0"/>
              <a:cs typeface="Arial" pitchFamily="34" charset="0"/>
            </a:endParaRPr>
          </a:p>
        </p:txBody>
      </p:sp>
      <p:sp>
        <p:nvSpPr>
          <p:cNvPr id="10" name="Retângulo 9"/>
          <p:cNvSpPr/>
          <p:nvPr/>
        </p:nvSpPr>
        <p:spPr>
          <a:xfrm>
            <a:off x="2524835" y="2361064"/>
            <a:ext cx="8611737" cy="523220"/>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p:txBody>
      </p:sp>
      <p:sp>
        <p:nvSpPr>
          <p:cNvPr id="11" name="Retângulo 10"/>
          <p:cNvSpPr/>
          <p:nvPr/>
        </p:nvSpPr>
        <p:spPr>
          <a:xfrm>
            <a:off x="2593075" y="2838734"/>
            <a:ext cx="8475259" cy="1384995"/>
          </a:xfrm>
          <a:prstGeom prst="rect">
            <a:avLst/>
          </a:prstGeom>
        </p:spPr>
        <p:txBody>
          <a:bodyPr wrap="square">
            <a:spAutoFit/>
          </a:bodyPr>
          <a:lstStyle/>
          <a:p>
            <a:pPr algn="just"/>
            <a:r>
              <a:rPr lang="pt-BR" sz="2800" dirty="0">
                <a:solidFill>
                  <a:schemeClr val="accent4">
                    <a:lumMod val="75000"/>
                  </a:schemeClr>
                </a:solidFill>
                <a:latin typeface="Baskerville Old Face" pitchFamily="18" charset="0"/>
                <a:cs typeface="Arial" pitchFamily="34" charset="0"/>
              </a:rPr>
              <a:t> </a:t>
            </a:r>
          </a:p>
          <a:p>
            <a:pPr algn="just"/>
            <a:endParaRPr lang="pt-BR" sz="2800" dirty="0">
              <a:latin typeface="Baskerville Old Face" pitchFamily="18" charset="0"/>
            </a:endParaRPr>
          </a:p>
          <a:p>
            <a:pPr algn="just"/>
            <a:r>
              <a:rPr lang="pt-BR" sz="2800" dirty="0">
                <a:solidFill>
                  <a:schemeClr val="accent4">
                    <a:lumMod val="75000"/>
                  </a:schemeClr>
                </a:solidFill>
                <a:latin typeface="Baskerville Old Face" pitchFamily="18" charset="0"/>
                <a:cs typeface="Arial" pitchFamily="34" charset="0"/>
              </a:rPr>
              <a:t> </a:t>
            </a:r>
          </a:p>
        </p:txBody>
      </p:sp>
      <p:sp>
        <p:nvSpPr>
          <p:cNvPr id="12" name="Retângulo 11"/>
          <p:cNvSpPr/>
          <p:nvPr/>
        </p:nvSpPr>
        <p:spPr>
          <a:xfrm>
            <a:off x="2715903" y="2413338"/>
            <a:ext cx="7656395" cy="523220"/>
          </a:xfrm>
          <a:prstGeom prst="rect">
            <a:avLst/>
          </a:prstGeom>
        </p:spPr>
        <p:txBody>
          <a:bodyPr wrap="square">
            <a:spAutoFit/>
          </a:bodyPr>
          <a:lstStyle/>
          <a:p>
            <a:pPr algn="ctr"/>
            <a:endParaRPr lang="pt-BR" sz="2800" dirty="0">
              <a:solidFill>
                <a:schemeClr val="accent4">
                  <a:lumMod val="75000"/>
                </a:schemeClr>
              </a:solidFill>
              <a:latin typeface="Baskerville Old Face" pitchFamily="18" charset="0"/>
              <a:cs typeface="Arial" pitchFamily="34" charset="0"/>
            </a:endParaRPr>
          </a:p>
        </p:txBody>
      </p:sp>
      <p:sp>
        <p:nvSpPr>
          <p:cNvPr id="13" name="Retângulo 12"/>
          <p:cNvSpPr/>
          <p:nvPr/>
        </p:nvSpPr>
        <p:spPr>
          <a:xfrm>
            <a:off x="3048000" y="2333767"/>
            <a:ext cx="7215116" cy="523220"/>
          </a:xfrm>
          <a:prstGeom prst="rect">
            <a:avLst/>
          </a:prstGeom>
        </p:spPr>
        <p:txBody>
          <a:bodyPr wrap="square">
            <a:spAutoFit/>
          </a:bodyPr>
          <a:lstStyle/>
          <a:p>
            <a:pPr algn="just"/>
            <a:endParaRPr lang="pt-BR" sz="2800" b="1" dirty="0">
              <a:solidFill>
                <a:schemeClr val="accent4">
                  <a:lumMod val="75000"/>
                </a:schemeClr>
              </a:solidFill>
              <a:latin typeface="Baskerville Old Face" pitchFamily="18" charset="0"/>
              <a:cs typeface="Arial" pitchFamily="34" charset="0"/>
            </a:endParaRPr>
          </a:p>
        </p:txBody>
      </p:sp>
      <p:sp>
        <p:nvSpPr>
          <p:cNvPr id="14" name="Retângulo 13"/>
          <p:cNvSpPr/>
          <p:nvPr/>
        </p:nvSpPr>
        <p:spPr>
          <a:xfrm>
            <a:off x="2112579" y="2256116"/>
            <a:ext cx="8418786" cy="3108543"/>
          </a:xfrm>
          <a:prstGeom prst="rect">
            <a:avLst/>
          </a:prstGeom>
        </p:spPr>
        <p:txBody>
          <a:bodyPr wrap="square">
            <a:spAutoFit/>
          </a:bodyPr>
          <a:lstStyle/>
          <a:p>
            <a:r>
              <a:rPr lang="pt-BR" sz="2800" dirty="0">
                <a:latin typeface="Arial" pitchFamily="34" charset="0"/>
                <a:cs typeface="Arial" pitchFamily="34" charset="0"/>
              </a:rPr>
              <a:t>O Programa tem como meta principal atuar na conscientização e na capacitação de docentes, discentes, funcionários do Centro Universitário UNIFAFIBE e comunidade educativa regional, propiciando atividades e ações de acolhimento, informação e integração no processo educacional de alunos com deficiência.</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1743437" y="2274226"/>
            <a:ext cx="8813726" cy="3416320"/>
          </a:xfrm>
          <a:prstGeom prst="rect">
            <a:avLst/>
          </a:prstGeom>
          <a:noFill/>
        </p:spPr>
        <p:txBody>
          <a:bodyPr wrap="square" rtlCol="0">
            <a:spAutoFit/>
          </a:bodyPr>
          <a:lstStyle/>
          <a:p>
            <a:pPr algn="just"/>
            <a:r>
              <a:rPr lang="pt-BR" sz="2400" b="1" dirty="0">
                <a:latin typeface="Arial" pitchFamily="34" charset="0"/>
                <a:cs typeface="Arial" pitchFamily="34" charset="0"/>
              </a:rPr>
              <a:t>QUATRO PERÍODOS HISTÓRICOS</a:t>
            </a:r>
          </a:p>
          <a:p>
            <a:pPr algn="just"/>
            <a:endParaRPr lang="pt-BR" sz="2400" b="1" dirty="0">
              <a:latin typeface="Baskerville Old Face" pitchFamily="18" charset="0"/>
            </a:endParaRPr>
          </a:p>
          <a:p>
            <a:pPr algn="just">
              <a:buFont typeface="Arial" charset="0"/>
              <a:buChar char="•"/>
            </a:pPr>
            <a:r>
              <a:rPr lang="pt-BR" sz="2400" b="1" dirty="0">
                <a:latin typeface="Baskerville Old Face" pitchFamily="18" charset="0"/>
              </a:rPr>
              <a:t> </a:t>
            </a:r>
            <a:r>
              <a:rPr lang="pt-BR" sz="2400" b="1" dirty="0">
                <a:latin typeface="Arial" pitchFamily="34" charset="0"/>
                <a:cs typeface="Arial" pitchFamily="34" charset="0"/>
              </a:rPr>
              <a:t>Exclusão: </a:t>
            </a:r>
            <a:r>
              <a:rPr lang="pt-BR" sz="2400" dirty="0">
                <a:latin typeface="Arial" pitchFamily="34" charset="0"/>
                <a:cs typeface="Arial" pitchFamily="34" charset="0"/>
              </a:rPr>
              <a:t>Idade Antiga: de 4000 – 3500 a.C. a 476 d.C.</a:t>
            </a:r>
          </a:p>
          <a:p>
            <a:pPr algn="just"/>
            <a:endParaRPr lang="pt-BR" sz="2400" b="1" dirty="0">
              <a:latin typeface="Arial" pitchFamily="34" charset="0"/>
              <a:cs typeface="Arial" pitchFamily="34" charset="0"/>
            </a:endParaRPr>
          </a:p>
          <a:p>
            <a:pPr algn="just">
              <a:buFont typeface="Arial" charset="0"/>
              <a:buChar char="•"/>
            </a:pPr>
            <a:r>
              <a:rPr lang="pt-BR" sz="2400" b="1" dirty="0">
                <a:latin typeface="Arial" pitchFamily="34" charset="0"/>
                <a:cs typeface="Arial" pitchFamily="34" charset="0"/>
              </a:rPr>
              <a:t> Segregação: </a:t>
            </a:r>
            <a:r>
              <a:rPr lang="pt-BR" sz="2400" dirty="0">
                <a:latin typeface="Arial" pitchFamily="34" charset="0"/>
                <a:cs typeface="Arial" pitchFamily="34" charset="0"/>
              </a:rPr>
              <a:t>Idade Média: de 476 d.C. a 1453 – 1492 d.C.</a:t>
            </a:r>
          </a:p>
          <a:p>
            <a:pPr algn="just"/>
            <a:endParaRPr lang="pt-BR" sz="2400" b="1" dirty="0">
              <a:latin typeface="Arial" pitchFamily="34" charset="0"/>
              <a:cs typeface="Arial" pitchFamily="34" charset="0"/>
            </a:endParaRPr>
          </a:p>
          <a:p>
            <a:pPr algn="just">
              <a:buFont typeface="Arial" charset="0"/>
              <a:buChar char="•"/>
            </a:pPr>
            <a:r>
              <a:rPr lang="pt-BR" sz="2400" b="1" dirty="0">
                <a:latin typeface="Arial" pitchFamily="34" charset="0"/>
                <a:cs typeface="Arial" pitchFamily="34" charset="0"/>
              </a:rPr>
              <a:t> Integração: </a:t>
            </a:r>
            <a:r>
              <a:rPr lang="pt-BR" sz="2400" dirty="0">
                <a:latin typeface="Arial" pitchFamily="34" charset="0"/>
                <a:cs typeface="Arial" pitchFamily="34" charset="0"/>
              </a:rPr>
              <a:t>Do século XVI até meados do século XX</a:t>
            </a:r>
          </a:p>
          <a:p>
            <a:pPr algn="just"/>
            <a:endParaRPr lang="pt-BR" sz="2400" b="1" dirty="0">
              <a:latin typeface="Arial" pitchFamily="34" charset="0"/>
              <a:cs typeface="Arial" pitchFamily="34" charset="0"/>
            </a:endParaRPr>
          </a:p>
          <a:p>
            <a:pPr algn="just">
              <a:buFont typeface="Arial" charset="0"/>
              <a:buChar char="•"/>
            </a:pPr>
            <a:r>
              <a:rPr lang="pt-BR" sz="2400" b="1" dirty="0">
                <a:latin typeface="Arial" pitchFamily="34" charset="0"/>
                <a:cs typeface="Arial" pitchFamily="34" charset="0"/>
              </a:rPr>
              <a:t> Inclusão: </a:t>
            </a:r>
            <a:r>
              <a:rPr lang="pt-BR" sz="2400" dirty="0">
                <a:latin typeface="Arial" pitchFamily="34" charset="0"/>
                <a:cs typeface="Arial" pitchFamily="34" charset="0"/>
              </a:rPr>
              <a:t>meados do século XX até o presente momento </a:t>
            </a:r>
          </a:p>
        </p:txBody>
      </p:sp>
    </p:spTree>
    <p:extLst>
      <p:ext uri="{BB962C8B-B14F-4D97-AF65-F5344CB8AC3E}">
        <p14:creationId xmlns:p14="http://schemas.microsoft.com/office/powerpoint/2010/main" val="11154714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7" name="Retângulo 6"/>
          <p:cNvSpPr/>
          <p:nvPr/>
        </p:nvSpPr>
        <p:spPr>
          <a:xfrm>
            <a:off x="2497541" y="2151728"/>
            <a:ext cx="7710984" cy="461665"/>
          </a:xfrm>
          <a:prstGeom prst="rect">
            <a:avLst/>
          </a:prstGeom>
        </p:spPr>
        <p:txBody>
          <a:bodyPr wrap="square">
            <a:spAutoFit/>
          </a:bodyPr>
          <a:lstStyle/>
          <a:p>
            <a:pPr algn="just">
              <a:buFontTx/>
              <a:buChar char="-"/>
            </a:pPr>
            <a:endParaRPr lang="pt-BR" sz="2400" dirty="0">
              <a:solidFill>
                <a:srgbClr val="7030A0"/>
              </a:solidFill>
              <a:latin typeface="Baskerville Old Face" pitchFamily="18" charset="0"/>
            </a:endParaRPr>
          </a:p>
        </p:txBody>
      </p:sp>
      <p:sp>
        <p:nvSpPr>
          <p:cNvPr id="8" name="Retângulo 7"/>
          <p:cNvSpPr/>
          <p:nvPr/>
        </p:nvSpPr>
        <p:spPr>
          <a:xfrm>
            <a:off x="2442949" y="2033515"/>
            <a:ext cx="8461612" cy="954107"/>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4">
                  <a:lumMod val="75000"/>
                </a:schemeClr>
              </a:solidFill>
              <a:latin typeface="Baskerville Old Face" pitchFamily="18" charset="0"/>
            </a:endParaRPr>
          </a:p>
        </p:txBody>
      </p:sp>
      <p:sp>
        <p:nvSpPr>
          <p:cNvPr id="9" name="Retângulo 8"/>
          <p:cNvSpPr/>
          <p:nvPr/>
        </p:nvSpPr>
        <p:spPr>
          <a:xfrm>
            <a:off x="2743199" y="2702256"/>
            <a:ext cx="7410735" cy="1077218"/>
          </a:xfrm>
          <a:prstGeom prst="rect">
            <a:avLst/>
          </a:prstGeom>
        </p:spPr>
        <p:txBody>
          <a:bodyPr wrap="square">
            <a:spAutoFit/>
          </a:bodyPr>
          <a:lstStyle/>
          <a:p>
            <a:pPr algn="ctr"/>
            <a:endParaRPr lang="pt-BR" sz="3600" b="1" dirty="0">
              <a:solidFill>
                <a:schemeClr val="accent4">
                  <a:lumMod val="75000"/>
                </a:schemeClr>
              </a:solidFill>
              <a:latin typeface="Baskerville Old Face" pitchFamily="18" charset="0"/>
              <a:cs typeface="Arial" pitchFamily="34" charset="0"/>
            </a:endParaRPr>
          </a:p>
          <a:p>
            <a:pPr algn="just"/>
            <a:endParaRPr lang="pt-BR" sz="2800" dirty="0">
              <a:solidFill>
                <a:schemeClr val="accent4">
                  <a:lumMod val="75000"/>
                </a:schemeClr>
              </a:solidFill>
              <a:latin typeface="Baskerville Old Face" pitchFamily="18" charset="0"/>
              <a:cs typeface="Arial" pitchFamily="34" charset="0"/>
            </a:endParaRPr>
          </a:p>
        </p:txBody>
      </p:sp>
      <p:sp>
        <p:nvSpPr>
          <p:cNvPr id="10" name="Retângulo 9"/>
          <p:cNvSpPr/>
          <p:nvPr/>
        </p:nvSpPr>
        <p:spPr>
          <a:xfrm>
            <a:off x="2524835" y="2361064"/>
            <a:ext cx="8611737" cy="523220"/>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p:txBody>
      </p:sp>
      <p:sp>
        <p:nvSpPr>
          <p:cNvPr id="11" name="Retângulo 10"/>
          <p:cNvSpPr/>
          <p:nvPr/>
        </p:nvSpPr>
        <p:spPr>
          <a:xfrm>
            <a:off x="2593075" y="2838734"/>
            <a:ext cx="8475259" cy="1384995"/>
          </a:xfrm>
          <a:prstGeom prst="rect">
            <a:avLst/>
          </a:prstGeom>
        </p:spPr>
        <p:txBody>
          <a:bodyPr wrap="square">
            <a:spAutoFit/>
          </a:bodyPr>
          <a:lstStyle/>
          <a:p>
            <a:pPr algn="just"/>
            <a:r>
              <a:rPr lang="pt-BR" sz="2800" dirty="0">
                <a:solidFill>
                  <a:schemeClr val="accent4">
                    <a:lumMod val="75000"/>
                  </a:schemeClr>
                </a:solidFill>
                <a:latin typeface="Baskerville Old Face" pitchFamily="18" charset="0"/>
                <a:cs typeface="Arial" pitchFamily="34" charset="0"/>
              </a:rPr>
              <a:t> </a:t>
            </a:r>
          </a:p>
          <a:p>
            <a:pPr algn="just"/>
            <a:endParaRPr lang="pt-BR" sz="2800" dirty="0">
              <a:latin typeface="Baskerville Old Face" pitchFamily="18" charset="0"/>
            </a:endParaRPr>
          </a:p>
          <a:p>
            <a:pPr algn="just"/>
            <a:r>
              <a:rPr lang="pt-BR" sz="2800" dirty="0">
                <a:solidFill>
                  <a:schemeClr val="accent4">
                    <a:lumMod val="75000"/>
                  </a:schemeClr>
                </a:solidFill>
                <a:latin typeface="Baskerville Old Face" pitchFamily="18" charset="0"/>
                <a:cs typeface="Arial" pitchFamily="34" charset="0"/>
              </a:rPr>
              <a:t> </a:t>
            </a:r>
          </a:p>
        </p:txBody>
      </p:sp>
      <p:sp>
        <p:nvSpPr>
          <p:cNvPr id="12" name="Retângulo 11"/>
          <p:cNvSpPr/>
          <p:nvPr/>
        </p:nvSpPr>
        <p:spPr>
          <a:xfrm>
            <a:off x="2715903" y="2413338"/>
            <a:ext cx="7656395" cy="523220"/>
          </a:xfrm>
          <a:prstGeom prst="rect">
            <a:avLst/>
          </a:prstGeom>
        </p:spPr>
        <p:txBody>
          <a:bodyPr wrap="square">
            <a:spAutoFit/>
          </a:bodyPr>
          <a:lstStyle/>
          <a:p>
            <a:pPr algn="ctr"/>
            <a:endParaRPr lang="pt-BR" sz="2800" dirty="0">
              <a:solidFill>
                <a:schemeClr val="accent4">
                  <a:lumMod val="75000"/>
                </a:schemeClr>
              </a:solidFill>
              <a:latin typeface="Baskerville Old Face" pitchFamily="18" charset="0"/>
              <a:cs typeface="Arial" pitchFamily="34" charset="0"/>
            </a:endParaRPr>
          </a:p>
        </p:txBody>
      </p:sp>
      <p:sp>
        <p:nvSpPr>
          <p:cNvPr id="13" name="Retângulo 12"/>
          <p:cNvSpPr/>
          <p:nvPr/>
        </p:nvSpPr>
        <p:spPr>
          <a:xfrm>
            <a:off x="3048000" y="2333767"/>
            <a:ext cx="7215116" cy="523220"/>
          </a:xfrm>
          <a:prstGeom prst="rect">
            <a:avLst/>
          </a:prstGeom>
        </p:spPr>
        <p:txBody>
          <a:bodyPr wrap="square">
            <a:spAutoFit/>
          </a:bodyPr>
          <a:lstStyle/>
          <a:p>
            <a:pPr algn="just"/>
            <a:endParaRPr lang="pt-BR" sz="2800" b="1" dirty="0">
              <a:solidFill>
                <a:schemeClr val="accent4">
                  <a:lumMod val="75000"/>
                </a:schemeClr>
              </a:solidFill>
              <a:latin typeface="Baskerville Old Face" pitchFamily="18" charset="0"/>
              <a:cs typeface="Arial" pitchFamily="34" charset="0"/>
            </a:endParaRPr>
          </a:p>
        </p:txBody>
      </p:sp>
      <p:sp>
        <p:nvSpPr>
          <p:cNvPr id="14" name="Retângulo 13"/>
          <p:cNvSpPr/>
          <p:nvPr/>
        </p:nvSpPr>
        <p:spPr>
          <a:xfrm>
            <a:off x="1842964" y="2224585"/>
            <a:ext cx="8987947" cy="3108543"/>
          </a:xfrm>
          <a:prstGeom prst="rect">
            <a:avLst/>
          </a:prstGeom>
        </p:spPr>
        <p:txBody>
          <a:bodyPr wrap="square" anchor="t">
            <a:spAutoFit/>
          </a:bodyPr>
          <a:lstStyle/>
          <a:p>
            <a:r>
              <a:rPr lang="pt-BR" sz="2800" dirty="0">
                <a:latin typeface="Arial" pitchFamily="34" charset="0"/>
                <a:cs typeface="Arial" pitchFamily="34" charset="0"/>
              </a:rPr>
              <a:t>O programa de capacitação tem como objetivos:</a:t>
            </a:r>
          </a:p>
          <a:p>
            <a:endParaRPr lang="pt-BR" sz="2800" dirty="0">
              <a:latin typeface="Arial" pitchFamily="34" charset="0"/>
              <a:cs typeface="Arial" pitchFamily="34" charset="0"/>
            </a:endParaRPr>
          </a:p>
          <a:p>
            <a:pPr>
              <a:buFont typeface="Arial" pitchFamily="34" charset="0"/>
              <a:buChar char="•"/>
            </a:pPr>
            <a:r>
              <a:rPr lang="pt-BR" sz="2800" dirty="0">
                <a:latin typeface="Arial" pitchFamily="34" charset="0"/>
                <a:cs typeface="Arial" pitchFamily="34" charset="0"/>
              </a:rPr>
              <a:t> Promover ações de conscientização, bem como desenvolver palestras, cursos, minicursos, fóruns, dentre outros, que objetivam esclarecer e informar sobre a temática; </a:t>
            </a:r>
          </a:p>
          <a:p>
            <a:pPr algn="just"/>
            <a:endParaRPr lang="pt-BR" sz="2800" dirty="0">
              <a:latin typeface="Baskerville Old Face"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7" name="Retângulo 6"/>
          <p:cNvSpPr/>
          <p:nvPr/>
        </p:nvSpPr>
        <p:spPr>
          <a:xfrm>
            <a:off x="1844566" y="1741824"/>
            <a:ext cx="8702565" cy="4401205"/>
          </a:xfrm>
          <a:prstGeom prst="rect">
            <a:avLst/>
          </a:prstGeom>
        </p:spPr>
        <p:txBody>
          <a:bodyPr wrap="square" anchor="t">
            <a:spAutoFit/>
          </a:bodyPr>
          <a:lstStyle/>
          <a:p>
            <a:pPr>
              <a:buFont typeface="Arial" pitchFamily="34" charset="0"/>
              <a:buChar char="•"/>
            </a:pPr>
            <a:r>
              <a:rPr lang="pt-BR" sz="2800" dirty="0">
                <a:latin typeface="Arial" pitchFamily="34" charset="0"/>
                <a:cs typeface="Arial" pitchFamily="34" charset="0"/>
              </a:rPr>
              <a:t> Manter acervos específicos de apoio a docentes bem como a atualização de “link”, que facilite a disseminação de informações sobre o processo de inclusão aos alunos com deficiência; </a:t>
            </a:r>
          </a:p>
          <a:p>
            <a:pPr>
              <a:buFont typeface="Arial" pitchFamily="34" charset="0"/>
              <a:buChar char="•"/>
            </a:pPr>
            <a:r>
              <a:rPr lang="pt-BR" sz="2800" dirty="0">
                <a:latin typeface="Arial" pitchFamily="34" charset="0"/>
                <a:cs typeface="Arial" pitchFamily="34" charset="0"/>
              </a:rPr>
              <a:t> Desenvolver junto à comunidade acadêmica ações de sensibilização e orientação que facilitem o atendimento a pessoas com deficiência;</a:t>
            </a:r>
          </a:p>
          <a:p>
            <a:pPr>
              <a:buFont typeface="Arial" pitchFamily="34" charset="0"/>
              <a:buChar char="•"/>
            </a:pPr>
            <a:r>
              <a:rPr lang="pt-BR" sz="2800" dirty="0">
                <a:latin typeface="Arial" pitchFamily="34" charset="0"/>
                <a:cs typeface="Arial" pitchFamily="34" charset="0"/>
              </a:rPr>
              <a:t> Promover o curso de extensão em Língua Brasileira de Sinais – LIBRAS para os discentes, docentes e comunidade em geral;</a:t>
            </a:r>
          </a:p>
        </p:txBody>
      </p:sp>
      <p:sp>
        <p:nvSpPr>
          <p:cNvPr id="9" name="Retângulo 8"/>
          <p:cNvSpPr/>
          <p:nvPr/>
        </p:nvSpPr>
        <p:spPr>
          <a:xfrm>
            <a:off x="2743199" y="2702256"/>
            <a:ext cx="7410735" cy="1077218"/>
          </a:xfrm>
          <a:prstGeom prst="rect">
            <a:avLst/>
          </a:prstGeom>
        </p:spPr>
        <p:txBody>
          <a:bodyPr wrap="square">
            <a:spAutoFit/>
          </a:bodyPr>
          <a:lstStyle/>
          <a:p>
            <a:pPr algn="ctr"/>
            <a:endParaRPr lang="pt-BR" sz="3600" b="1" dirty="0">
              <a:solidFill>
                <a:schemeClr val="accent4">
                  <a:lumMod val="75000"/>
                </a:schemeClr>
              </a:solidFill>
              <a:latin typeface="Baskerville Old Face" pitchFamily="18" charset="0"/>
              <a:cs typeface="Arial" pitchFamily="34" charset="0"/>
            </a:endParaRPr>
          </a:p>
          <a:p>
            <a:pPr algn="just"/>
            <a:endParaRPr lang="pt-BR" sz="2800" dirty="0">
              <a:solidFill>
                <a:schemeClr val="accent4">
                  <a:lumMod val="75000"/>
                </a:schemeClr>
              </a:solidFill>
              <a:latin typeface="Baskerville Old Face" pitchFamily="18" charset="0"/>
              <a:cs typeface="Arial" pitchFamily="34" charset="0"/>
            </a:endParaRPr>
          </a:p>
        </p:txBody>
      </p:sp>
      <p:sp>
        <p:nvSpPr>
          <p:cNvPr id="13" name="Retângulo 12"/>
          <p:cNvSpPr/>
          <p:nvPr/>
        </p:nvSpPr>
        <p:spPr>
          <a:xfrm>
            <a:off x="3048000" y="2333767"/>
            <a:ext cx="7215116" cy="523220"/>
          </a:xfrm>
          <a:prstGeom prst="rect">
            <a:avLst/>
          </a:prstGeom>
        </p:spPr>
        <p:txBody>
          <a:bodyPr wrap="square">
            <a:spAutoFit/>
          </a:bodyPr>
          <a:lstStyle/>
          <a:p>
            <a:pPr algn="just"/>
            <a:endParaRPr lang="pt-BR" sz="2800" b="1" dirty="0">
              <a:solidFill>
                <a:schemeClr val="accent4">
                  <a:lumMod val="75000"/>
                </a:schemeClr>
              </a:solidFill>
              <a:latin typeface="Baskerville Old Face" pitchFamily="18" charset="0"/>
              <a:cs typeface="Arial" pitchFamily="34" charset="0"/>
            </a:endParaRPr>
          </a:p>
        </p:txBody>
      </p:sp>
      <p:sp>
        <p:nvSpPr>
          <p:cNvPr id="14" name="Retângulo 13"/>
          <p:cNvSpPr/>
          <p:nvPr/>
        </p:nvSpPr>
        <p:spPr>
          <a:xfrm>
            <a:off x="2320119" y="2224585"/>
            <a:ext cx="8611738" cy="523220"/>
          </a:xfrm>
          <a:prstGeom prst="rect">
            <a:avLst/>
          </a:prstGeom>
        </p:spPr>
        <p:txBody>
          <a:bodyPr wrap="square">
            <a:spAutoFit/>
          </a:bodyPr>
          <a:lstStyle/>
          <a:p>
            <a:pPr algn="just"/>
            <a:endParaRPr lang="pt-BR" sz="2800" dirty="0">
              <a:latin typeface="Baskerville Old Face"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8" name="Retângulo 7"/>
          <p:cNvSpPr/>
          <p:nvPr/>
        </p:nvSpPr>
        <p:spPr>
          <a:xfrm>
            <a:off x="2442949" y="2033515"/>
            <a:ext cx="8461612" cy="954107"/>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4">
                  <a:lumMod val="75000"/>
                </a:schemeClr>
              </a:solidFill>
              <a:latin typeface="Baskerville Old Face" pitchFamily="18" charset="0"/>
            </a:endParaRPr>
          </a:p>
        </p:txBody>
      </p:sp>
      <p:sp>
        <p:nvSpPr>
          <p:cNvPr id="9" name="Retângulo 8"/>
          <p:cNvSpPr/>
          <p:nvPr/>
        </p:nvSpPr>
        <p:spPr>
          <a:xfrm>
            <a:off x="2743199" y="2702256"/>
            <a:ext cx="7410735" cy="1077218"/>
          </a:xfrm>
          <a:prstGeom prst="rect">
            <a:avLst/>
          </a:prstGeom>
        </p:spPr>
        <p:txBody>
          <a:bodyPr wrap="square">
            <a:spAutoFit/>
          </a:bodyPr>
          <a:lstStyle/>
          <a:p>
            <a:pPr algn="ctr"/>
            <a:endParaRPr lang="pt-BR" sz="3600" b="1" dirty="0">
              <a:solidFill>
                <a:schemeClr val="accent4">
                  <a:lumMod val="75000"/>
                </a:schemeClr>
              </a:solidFill>
              <a:latin typeface="Baskerville Old Face" pitchFamily="18" charset="0"/>
              <a:cs typeface="Arial" pitchFamily="34" charset="0"/>
            </a:endParaRPr>
          </a:p>
          <a:p>
            <a:pPr algn="just"/>
            <a:endParaRPr lang="pt-BR" sz="2800" dirty="0">
              <a:solidFill>
                <a:schemeClr val="accent4">
                  <a:lumMod val="75000"/>
                </a:schemeClr>
              </a:solidFill>
              <a:latin typeface="Baskerville Old Face" pitchFamily="18" charset="0"/>
              <a:cs typeface="Arial" pitchFamily="34" charset="0"/>
            </a:endParaRPr>
          </a:p>
        </p:txBody>
      </p:sp>
      <p:sp>
        <p:nvSpPr>
          <p:cNvPr id="10" name="Retângulo 9"/>
          <p:cNvSpPr/>
          <p:nvPr/>
        </p:nvSpPr>
        <p:spPr>
          <a:xfrm>
            <a:off x="2524835" y="2361064"/>
            <a:ext cx="8611737" cy="523220"/>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p:txBody>
      </p:sp>
      <p:sp>
        <p:nvSpPr>
          <p:cNvPr id="11" name="Retângulo 10"/>
          <p:cNvSpPr/>
          <p:nvPr/>
        </p:nvSpPr>
        <p:spPr>
          <a:xfrm>
            <a:off x="2593075" y="2838734"/>
            <a:ext cx="8475259" cy="1384995"/>
          </a:xfrm>
          <a:prstGeom prst="rect">
            <a:avLst/>
          </a:prstGeom>
        </p:spPr>
        <p:txBody>
          <a:bodyPr wrap="square">
            <a:spAutoFit/>
          </a:bodyPr>
          <a:lstStyle/>
          <a:p>
            <a:pPr algn="just"/>
            <a:r>
              <a:rPr lang="pt-BR" sz="2800" dirty="0">
                <a:solidFill>
                  <a:schemeClr val="accent4">
                    <a:lumMod val="75000"/>
                  </a:schemeClr>
                </a:solidFill>
                <a:latin typeface="Baskerville Old Face" pitchFamily="18" charset="0"/>
                <a:cs typeface="Arial" pitchFamily="34" charset="0"/>
              </a:rPr>
              <a:t> </a:t>
            </a:r>
          </a:p>
          <a:p>
            <a:pPr algn="just"/>
            <a:endParaRPr lang="pt-BR" sz="2800" dirty="0">
              <a:latin typeface="Baskerville Old Face" pitchFamily="18" charset="0"/>
            </a:endParaRPr>
          </a:p>
          <a:p>
            <a:pPr algn="just"/>
            <a:r>
              <a:rPr lang="pt-BR" sz="2800" dirty="0">
                <a:solidFill>
                  <a:schemeClr val="accent4">
                    <a:lumMod val="75000"/>
                  </a:schemeClr>
                </a:solidFill>
                <a:latin typeface="Baskerville Old Face" pitchFamily="18" charset="0"/>
                <a:cs typeface="Arial" pitchFamily="34" charset="0"/>
              </a:rPr>
              <a:t> </a:t>
            </a:r>
          </a:p>
        </p:txBody>
      </p:sp>
      <p:sp>
        <p:nvSpPr>
          <p:cNvPr id="13" name="Retângulo 12"/>
          <p:cNvSpPr/>
          <p:nvPr/>
        </p:nvSpPr>
        <p:spPr>
          <a:xfrm>
            <a:off x="3048000" y="2333767"/>
            <a:ext cx="7215116" cy="523220"/>
          </a:xfrm>
          <a:prstGeom prst="rect">
            <a:avLst/>
          </a:prstGeom>
        </p:spPr>
        <p:txBody>
          <a:bodyPr wrap="square">
            <a:spAutoFit/>
          </a:bodyPr>
          <a:lstStyle/>
          <a:p>
            <a:pPr algn="just"/>
            <a:endParaRPr lang="pt-BR" sz="2800" b="1" dirty="0">
              <a:solidFill>
                <a:schemeClr val="accent4">
                  <a:lumMod val="75000"/>
                </a:schemeClr>
              </a:solidFill>
              <a:latin typeface="Baskerville Old Face" pitchFamily="18" charset="0"/>
              <a:cs typeface="Arial" pitchFamily="34" charset="0"/>
            </a:endParaRPr>
          </a:p>
        </p:txBody>
      </p:sp>
      <p:sp>
        <p:nvSpPr>
          <p:cNvPr id="14" name="Retângulo 13"/>
          <p:cNvSpPr/>
          <p:nvPr/>
        </p:nvSpPr>
        <p:spPr>
          <a:xfrm>
            <a:off x="2004809" y="2240351"/>
            <a:ext cx="8611738" cy="3108543"/>
          </a:xfrm>
          <a:prstGeom prst="rect">
            <a:avLst/>
          </a:prstGeom>
        </p:spPr>
        <p:txBody>
          <a:bodyPr wrap="square">
            <a:spAutoFit/>
          </a:bodyPr>
          <a:lstStyle/>
          <a:p>
            <a:pPr>
              <a:buFont typeface="Arial" pitchFamily="34" charset="0"/>
              <a:buChar char="•"/>
            </a:pPr>
            <a:r>
              <a:rPr lang="pt-BR" sz="2800" dirty="0">
                <a:latin typeface="Arial" pitchFamily="34" charset="0"/>
                <a:cs typeface="Arial" pitchFamily="34" charset="0"/>
              </a:rPr>
              <a:t> Complementar ações planejadas para acompanhar e prover condições aos estudantes para que estes permaneçam e concluam seus cursos com a qualidade de formação pretendida pelo UNIFAFIBE;</a:t>
            </a:r>
          </a:p>
          <a:p>
            <a:pPr>
              <a:buFont typeface="Arial" pitchFamily="34" charset="0"/>
              <a:buChar char="•"/>
            </a:pPr>
            <a:r>
              <a:rPr lang="pt-BR" sz="2800" dirty="0">
                <a:latin typeface="Arial" pitchFamily="34" charset="0"/>
                <a:cs typeface="Arial" pitchFamily="34" charset="0"/>
              </a:rPr>
              <a:t> Propiciar à comunidade acadêmica uma formação voltada às ações inclusivas.</a:t>
            </a:r>
            <a:endParaRPr lang="pt-BR" sz="2800" b="1" dirty="0">
              <a:solidFill>
                <a:schemeClr val="accent4">
                  <a:lumMod val="75000"/>
                </a:schemeClr>
              </a:solidFill>
              <a:latin typeface="Arial" pitchFamily="34" charset="0"/>
              <a:cs typeface="Arial" pitchFamily="34" charset="0"/>
            </a:endParaRPr>
          </a:p>
          <a:p>
            <a:endParaRPr lang="pt-BR" sz="2800" b="1" dirty="0">
              <a:solidFill>
                <a:schemeClr val="accent4">
                  <a:lumMod val="75000"/>
                </a:schemeClr>
              </a:solidFill>
              <a:latin typeface="Baskerville Old Face" pitchFamily="18"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8" name="Retângulo 7"/>
          <p:cNvSpPr/>
          <p:nvPr/>
        </p:nvSpPr>
        <p:spPr>
          <a:xfrm>
            <a:off x="2442949" y="2033515"/>
            <a:ext cx="8461612" cy="954107"/>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4">
                  <a:lumMod val="75000"/>
                </a:schemeClr>
              </a:solidFill>
              <a:latin typeface="Baskerville Old Face" pitchFamily="18" charset="0"/>
            </a:endParaRPr>
          </a:p>
        </p:txBody>
      </p:sp>
      <p:sp>
        <p:nvSpPr>
          <p:cNvPr id="9" name="Retângulo 8"/>
          <p:cNvSpPr/>
          <p:nvPr/>
        </p:nvSpPr>
        <p:spPr>
          <a:xfrm>
            <a:off x="2238233" y="2279176"/>
            <a:ext cx="8830101" cy="461665"/>
          </a:xfrm>
          <a:prstGeom prst="rect">
            <a:avLst/>
          </a:prstGeom>
        </p:spPr>
        <p:txBody>
          <a:bodyPr wrap="square">
            <a:spAutoFit/>
          </a:bodyPr>
          <a:lstStyle/>
          <a:p>
            <a:pPr algn="just"/>
            <a:endParaRPr lang="pt-BR" sz="2400" dirty="0">
              <a:latin typeface="Baskerville Old Face" pitchFamily="18" charset="0"/>
            </a:endParaRPr>
          </a:p>
        </p:txBody>
      </p:sp>
      <p:sp>
        <p:nvSpPr>
          <p:cNvPr id="10" name="Retângulo 9"/>
          <p:cNvSpPr/>
          <p:nvPr/>
        </p:nvSpPr>
        <p:spPr>
          <a:xfrm>
            <a:off x="2524835" y="2361064"/>
            <a:ext cx="8611737" cy="523220"/>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p:txBody>
      </p:sp>
      <p:sp>
        <p:nvSpPr>
          <p:cNvPr id="11" name="Retângulo 10"/>
          <p:cNvSpPr/>
          <p:nvPr/>
        </p:nvSpPr>
        <p:spPr>
          <a:xfrm>
            <a:off x="2593075" y="2838734"/>
            <a:ext cx="8475259" cy="1384995"/>
          </a:xfrm>
          <a:prstGeom prst="rect">
            <a:avLst/>
          </a:prstGeom>
        </p:spPr>
        <p:txBody>
          <a:bodyPr wrap="square">
            <a:spAutoFit/>
          </a:bodyPr>
          <a:lstStyle/>
          <a:p>
            <a:pPr algn="just"/>
            <a:r>
              <a:rPr lang="pt-BR" sz="2800" dirty="0">
                <a:solidFill>
                  <a:schemeClr val="accent4">
                    <a:lumMod val="75000"/>
                  </a:schemeClr>
                </a:solidFill>
                <a:latin typeface="Baskerville Old Face" pitchFamily="18" charset="0"/>
                <a:cs typeface="Arial" pitchFamily="34" charset="0"/>
              </a:rPr>
              <a:t> </a:t>
            </a:r>
          </a:p>
          <a:p>
            <a:pPr algn="just"/>
            <a:endParaRPr lang="pt-BR" sz="2800" dirty="0">
              <a:latin typeface="Baskerville Old Face" pitchFamily="18" charset="0"/>
            </a:endParaRPr>
          </a:p>
          <a:p>
            <a:pPr algn="just"/>
            <a:r>
              <a:rPr lang="pt-BR" sz="2800" dirty="0">
                <a:solidFill>
                  <a:schemeClr val="accent4">
                    <a:lumMod val="75000"/>
                  </a:schemeClr>
                </a:solidFill>
                <a:latin typeface="Baskerville Old Face" pitchFamily="18" charset="0"/>
                <a:cs typeface="Arial" pitchFamily="34" charset="0"/>
              </a:rPr>
              <a:t> </a:t>
            </a:r>
          </a:p>
        </p:txBody>
      </p:sp>
      <p:sp>
        <p:nvSpPr>
          <p:cNvPr id="13" name="Retângulo 12"/>
          <p:cNvSpPr/>
          <p:nvPr/>
        </p:nvSpPr>
        <p:spPr>
          <a:xfrm>
            <a:off x="3048000" y="2333767"/>
            <a:ext cx="7215116" cy="523220"/>
          </a:xfrm>
          <a:prstGeom prst="rect">
            <a:avLst/>
          </a:prstGeom>
        </p:spPr>
        <p:txBody>
          <a:bodyPr wrap="square">
            <a:spAutoFit/>
          </a:bodyPr>
          <a:lstStyle/>
          <a:p>
            <a:pPr algn="just"/>
            <a:endParaRPr lang="pt-BR" sz="2800" b="1" dirty="0">
              <a:solidFill>
                <a:schemeClr val="accent4">
                  <a:lumMod val="75000"/>
                </a:schemeClr>
              </a:solidFill>
              <a:latin typeface="Baskerville Old Face" pitchFamily="18" charset="0"/>
              <a:cs typeface="Arial" pitchFamily="34" charset="0"/>
            </a:endParaRPr>
          </a:p>
        </p:txBody>
      </p:sp>
      <p:sp>
        <p:nvSpPr>
          <p:cNvPr id="12" name="Retângulo 11"/>
          <p:cNvSpPr/>
          <p:nvPr/>
        </p:nvSpPr>
        <p:spPr>
          <a:xfrm>
            <a:off x="851339" y="2142699"/>
            <a:ext cx="10578662" cy="1815882"/>
          </a:xfrm>
          <a:prstGeom prst="rect">
            <a:avLst/>
          </a:prstGeom>
        </p:spPr>
        <p:txBody>
          <a:bodyPr wrap="square">
            <a:spAutoFit/>
          </a:bodyPr>
          <a:lstStyle/>
          <a:p>
            <a:r>
              <a:rPr lang="pt-BR" sz="2800" dirty="0">
                <a:latin typeface="Arial" pitchFamily="34" charset="0"/>
                <a:cs typeface="Arial" pitchFamily="34" charset="0"/>
              </a:rPr>
              <a:t>Mapeamento dos principais problemas/dificuldades/necessidades cotidianas enfrentadas pelos estudantes e pelos professores, em suas interações, enquanto sujeitos inerentes do processo educacional</a:t>
            </a:r>
            <a:r>
              <a:rPr lang="pt-BR" sz="2800" dirty="0" smtClean="0">
                <a:latin typeface="Arial" pitchFamily="34" charset="0"/>
                <a:cs typeface="Arial" pitchFamily="34" charset="0"/>
              </a:rPr>
              <a:t>.</a:t>
            </a:r>
            <a:endParaRPr lang="pt-BR" sz="2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8" name="Retângulo 7"/>
          <p:cNvSpPr/>
          <p:nvPr/>
        </p:nvSpPr>
        <p:spPr>
          <a:xfrm>
            <a:off x="2442949" y="2033515"/>
            <a:ext cx="8461612" cy="954107"/>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4">
                  <a:lumMod val="75000"/>
                </a:schemeClr>
              </a:solidFill>
              <a:latin typeface="Baskerville Old Face" pitchFamily="18" charset="0"/>
            </a:endParaRPr>
          </a:p>
        </p:txBody>
      </p:sp>
      <p:sp>
        <p:nvSpPr>
          <p:cNvPr id="9" name="Retângulo 8"/>
          <p:cNvSpPr/>
          <p:nvPr/>
        </p:nvSpPr>
        <p:spPr>
          <a:xfrm>
            <a:off x="2191408" y="2279176"/>
            <a:ext cx="8087710" cy="3539430"/>
          </a:xfrm>
          <a:prstGeom prst="rect">
            <a:avLst/>
          </a:prstGeom>
        </p:spPr>
        <p:txBody>
          <a:bodyPr wrap="square">
            <a:spAutoFit/>
          </a:bodyPr>
          <a:lstStyle/>
          <a:p>
            <a:r>
              <a:rPr lang="pt-BR" sz="2800" dirty="0">
                <a:latin typeface="Arial" pitchFamily="34" charset="0"/>
                <a:cs typeface="Arial" pitchFamily="34" charset="0"/>
              </a:rPr>
              <a:t>A avaliação de cada ação do Programa de Capacitação, deve pautar-se, dentre outros, pelos seguintes indicadores:</a:t>
            </a:r>
          </a:p>
          <a:p>
            <a:pPr marL="514350" indent="-514350">
              <a:buFont typeface="+mj-lt"/>
              <a:buAutoNum type="arabicPeriod"/>
            </a:pPr>
            <a:r>
              <a:rPr lang="pt-BR" sz="2800" dirty="0">
                <a:latin typeface="Arial" pitchFamily="34" charset="0"/>
                <a:cs typeface="Arial" pitchFamily="34" charset="0"/>
              </a:rPr>
              <a:t> Qualificação dos docentes e da comunidade em geral no trato a pessoas com deficiência;</a:t>
            </a:r>
          </a:p>
          <a:p>
            <a:pPr marL="514350" indent="-514350">
              <a:buFont typeface="+mj-lt"/>
              <a:buAutoNum type="arabicPeriod"/>
            </a:pPr>
            <a:r>
              <a:rPr lang="pt-BR" sz="2800" dirty="0">
                <a:latin typeface="Arial" pitchFamily="34" charset="0"/>
                <a:cs typeface="Arial" pitchFamily="34" charset="0"/>
              </a:rPr>
              <a:t>Respeito às diferenças e à igualdade de oportunidades;</a:t>
            </a:r>
          </a:p>
          <a:p>
            <a:pPr marL="514350" indent="-514350">
              <a:buFont typeface="+mj-lt"/>
              <a:buAutoNum type="arabicPeriod"/>
            </a:pPr>
            <a:r>
              <a:rPr lang="pt-BR" sz="2800" dirty="0">
                <a:latin typeface="Arial" pitchFamily="34" charset="0"/>
                <a:cs typeface="Arial" pitchFamily="34" charset="0"/>
              </a:rPr>
              <a:t>Ruptura com o movimento de exclusão;</a:t>
            </a:r>
          </a:p>
        </p:txBody>
      </p:sp>
      <p:sp>
        <p:nvSpPr>
          <p:cNvPr id="10" name="Retângulo 9"/>
          <p:cNvSpPr/>
          <p:nvPr/>
        </p:nvSpPr>
        <p:spPr>
          <a:xfrm>
            <a:off x="2524835" y="2361064"/>
            <a:ext cx="8611737" cy="523220"/>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p:txBody>
      </p:sp>
      <p:sp>
        <p:nvSpPr>
          <p:cNvPr id="13" name="Retângulo 12"/>
          <p:cNvSpPr/>
          <p:nvPr/>
        </p:nvSpPr>
        <p:spPr>
          <a:xfrm>
            <a:off x="3048000" y="2333767"/>
            <a:ext cx="7215116" cy="523220"/>
          </a:xfrm>
          <a:prstGeom prst="rect">
            <a:avLst/>
          </a:prstGeom>
        </p:spPr>
        <p:txBody>
          <a:bodyPr wrap="square">
            <a:spAutoFit/>
          </a:bodyPr>
          <a:lstStyle/>
          <a:p>
            <a:pPr algn="just"/>
            <a:endParaRPr lang="pt-BR" sz="2800" b="1" dirty="0">
              <a:solidFill>
                <a:schemeClr val="accent4">
                  <a:lumMod val="75000"/>
                </a:schemeClr>
              </a:solidFill>
              <a:latin typeface="Baskerville Old Face" pitchFamily="18" charset="0"/>
              <a:cs typeface="Arial" pitchFamily="34" charset="0"/>
            </a:endParaRPr>
          </a:p>
        </p:txBody>
      </p:sp>
      <p:sp>
        <p:nvSpPr>
          <p:cNvPr id="12" name="Retângulo 11"/>
          <p:cNvSpPr/>
          <p:nvPr/>
        </p:nvSpPr>
        <p:spPr>
          <a:xfrm>
            <a:off x="3047999" y="2142699"/>
            <a:ext cx="6382603" cy="461665"/>
          </a:xfrm>
          <a:prstGeom prst="rect">
            <a:avLst/>
          </a:prstGeom>
        </p:spPr>
        <p:txBody>
          <a:bodyPr wrap="square">
            <a:spAutoFit/>
          </a:bodyPr>
          <a:lstStyle/>
          <a:p>
            <a:pPr algn="just"/>
            <a:endParaRPr lang="pt-BR" sz="2400" dirty="0">
              <a:latin typeface="Baskerville Old Face" pitchFamily="18" charset="0"/>
            </a:endParaRPr>
          </a:p>
        </p:txBody>
      </p:sp>
      <p:sp>
        <p:nvSpPr>
          <p:cNvPr id="14" name="Retângulo 13"/>
          <p:cNvSpPr/>
          <p:nvPr/>
        </p:nvSpPr>
        <p:spPr>
          <a:xfrm>
            <a:off x="3048000" y="2447925"/>
            <a:ext cx="6096000" cy="461665"/>
          </a:xfrm>
          <a:prstGeom prst="rect">
            <a:avLst/>
          </a:prstGeom>
        </p:spPr>
        <p:txBody>
          <a:bodyPr>
            <a:spAutoFit/>
          </a:bodyPr>
          <a:lstStyle/>
          <a:p>
            <a:pPr algn="just"/>
            <a:endParaRPr lang="pt-BR" sz="2400" dirty="0">
              <a:latin typeface="Baskerville Old Face"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8" name="Retângulo 7"/>
          <p:cNvSpPr/>
          <p:nvPr/>
        </p:nvSpPr>
        <p:spPr>
          <a:xfrm>
            <a:off x="2442949" y="2033515"/>
            <a:ext cx="8461612" cy="954107"/>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4">
                  <a:lumMod val="75000"/>
                </a:schemeClr>
              </a:solidFill>
              <a:latin typeface="Baskerville Old Face" pitchFamily="18" charset="0"/>
            </a:endParaRPr>
          </a:p>
        </p:txBody>
      </p:sp>
      <p:sp>
        <p:nvSpPr>
          <p:cNvPr id="9" name="Retângulo 8"/>
          <p:cNvSpPr/>
          <p:nvPr/>
        </p:nvSpPr>
        <p:spPr>
          <a:xfrm>
            <a:off x="2279176" y="2265529"/>
            <a:ext cx="8830101" cy="523220"/>
          </a:xfrm>
          <a:prstGeom prst="rect">
            <a:avLst/>
          </a:prstGeom>
        </p:spPr>
        <p:txBody>
          <a:bodyPr wrap="square">
            <a:spAutoFit/>
          </a:bodyPr>
          <a:lstStyle/>
          <a:p>
            <a:endParaRPr lang="pt-BR" sz="2800" dirty="0">
              <a:latin typeface="Baskerville Old Face" pitchFamily="18" charset="0"/>
            </a:endParaRPr>
          </a:p>
        </p:txBody>
      </p:sp>
      <p:sp>
        <p:nvSpPr>
          <p:cNvPr id="10" name="Retângulo 9"/>
          <p:cNvSpPr/>
          <p:nvPr/>
        </p:nvSpPr>
        <p:spPr>
          <a:xfrm>
            <a:off x="2524835" y="2361064"/>
            <a:ext cx="8611737" cy="523220"/>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p:txBody>
      </p:sp>
      <p:sp>
        <p:nvSpPr>
          <p:cNvPr id="11" name="Retângulo 10"/>
          <p:cNvSpPr/>
          <p:nvPr/>
        </p:nvSpPr>
        <p:spPr>
          <a:xfrm>
            <a:off x="2593075" y="2838734"/>
            <a:ext cx="8475259" cy="1384995"/>
          </a:xfrm>
          <a:prstGeom prst="rect">
            <a:avLst/>
          </a:prstGeom>
        </p:spPr>
        <p:txBody>
          <a:bodyPr wrap="square">
            <a:spAutoFit/>
          </a:bodyPr>
          <a:lstStyle/>
          <a:p>
            <a:pPr algn="just"/>
            <a:r>
              <a:rPr lang="pt-BR" sz="2800" dirty="0">
                <a:solidFill>
                  <a:schemeClr val="accent4">
                    <a:lumMod val="75000"/>
                  </a:schemeClr>
                </a:solidFill>
                <a:latin typeface="Baskerville Old Face" pitchFamily="18" charset="0"/>
                <a:cs typeface="Arial" pitchFamily="34" charset="0"/>
              </a:rPr>
              <a:t> </a:t>
            </a:r>
          </a:p>
          <a:p>
            <a:pPr algn="just"/>
            <a:endParaRPr lang="pt-BR" sz="2800" dirty="0">
              <a:latin typeface="Baskerville Old Face" pitchFamily="18" charset="0"/>
            </a:endParaRPr>
          </a:p>
          <a:p>
            <a:pPr algn="just"/>
            <a:r>
              <a:rPr lang="pt-BR" sz="2800" dirty="0">
                <a:solidFill>
                  <a:schemeClr val="accent4">
                    <a:lumMod val="75000"/>
                  </a:schemeClr>
                </a:solidFill>
                <a:latin typeface="Baskerville Old Face" pitchFamily="18" charset="0"/>
                <a:cs typeface="Arial" pitchFamily="34" charset="0"/>
              </a:rPr>
              <a:t> </a:t>
            </a:r>
          </a:p>
        </p:txBody>
      </p:sp>
      <p:sp>
        <p:nvSpPr>
          <p:cNvPr id="13" name="Retângulo 12"/>
          <p:cNvSpPr/>
          <p:nvPr/>
        </p:nvSpPr>
        <p:spPr>
          <a:xfrm>
            <a:off x="3048000" y="2333767"/>
            <a:ext cx="7215116" cy="523220"/>
          </a:xfrm>
          <a:prstGeom prst="rect">
            <a:avLst/>
          </a:prstGeom>
        </p:spPr>
        <p:txBody>
          <a:bodyPr wrap="square">
            <a:spAutoFit/>
          </a:bodyPr>
          <a:lstStyle/>
          <a:p>
            <a:pPr algn="just"/>
            <a:endParaRPr lang="pt-BR" sz="2800" b="1" dirty="0">
              <a:solidFill>
                <a:schemeClr val="accent4">
                  <a:lumMod val="75000"/>
                </a:schemeClr>
              </a:solidFill>
              <a:latin typeface="Baskerville Old Face" pitchFamily="18" charset="0"/>
              <a:cs typeface="Arial" pitchFamily="34" charset="0"/>
            </a:endParaRPr>
          </a:p>
        </p:txBody>
      </p:sp>
      <p:sp>
        <p:nvSpPr>
          <p:cNvPr id="12" name="Retângulo 11"/>
          <p:cNvSpPr/>
          <p:nvPr/>
        </p:nvSpPr>
        <p:spPr>
          <a:xfrm>
            <a:off x="3047999" y="2142699"/>
            <a:ext cx="6382603" cy="461665"/>
          </a:xfrm>
          <a:prstGeom prst="rect">
            <a:avLst/>
          </a:prstGeom>
        </p:spPr>
        <p:txBody>
          <a:bodyPr wrap="square">
            <a:spAutoFit/>
          </a:bodyPr>
          <a:lstStyle/>
          <a:p>
            <a:pPr algn="just"/>
            <a:endParaRPr lang="pt-BR" sz="2400" dirty="0">
              <a:latin typeface="Baskerville Old Face" pitchFamily="18" charset="0"/>
            </a:endParaRPr>
          </a:p>
        </p:txBody>
      </p:sp>
      <p:sp>
        <p:nvSpPr>
          <p:cNvPr id="14" name="Retângulo 13"/>
          <p:cNvSpPr/>
          <p:nvPr/>
        </p:nvSpPr>
        <p:spPr>
          <a:xfrm>
            <a:off x="3048000" y="2413338"/>
            <a:ext cx="6096000" cy="461665"/>
          </a:xfrm>
          <a:prstGeom prst="rect">
            <a:avLst/>
          </a:prstGeom>
        </p:spPr>
        <p:txBody>
          <a:bodyPr>
            <a:spAutoFit/>
          </a:bodyPr>
          <a:lstStyle/>
          <a:p>
            <a:pPr algn="just"/>
            <a:endParaRPr lang="pt-BR" sz="2400" dirty="0">
              <a:latin typeface="Baskerville Old Face" pitchFamily="18" charset="0"/>
            </a:endParaRPr>
          </a:p>
        </p:txBody>
      </p:sp>
      <p:sp>
        <p:nvSpPr>
          <p:cNvPr id="15" name="Retângulo 14"/>
          <p:cNvSpPr/>
          <p:nvPr/>
        </p:nvSpPr>
        <p:spPr>
          <a:xfrm>
            <a:off x="2191409" y="2113285"/>
            <a:ext cx="8135006" cy="3539430"/>
          </a:xfrm>
          <a:prstGeom prst="rect">
            <a:avLst/>
          </a:prstGeom>
        </p:spPr>
        <p:txBody>
          <a:bodyPr wrap="square">
            <a:spAutoFit/>
          </a:bodyPr>
          <a:lstStyle/>
          <a:p>
            <a:pPr marL="514350" indent="-514350"/>
            <a:r>
              <a:rPr lang="pt-BR" sz="2800" dirty="0">
                <a:latin typeface="Arial" pitchFamily="34" charset="0"/>
                <a:cs typeface="Arial" pitchFamily="34" charset="0"/>
              </a:rPr>
              <a:t>4.  Avaliação/diagnóstico junto aos discentes e docentes, participantes das atividades;</a:t>
            </a:r>
          </a:p>
          <a:p>
            <a:pPr marL="514350" indent="-514350"/>
            <a:r>
              <a:rPr lang="pt-BR" sz="2800" dirty="0">
                <a:latin typeface="Arial" pitchFamily="34" charset="0"/>
                <a:cs typeface="Arial" pitchFamily="34" charset="0"/>
              </a:rPr>
              <a:t>5.  Permanência e conclusão dos cursos dos alunos com deficiência;</a:t>
            </a:r>
          </a:p>
          <a:p>
            <a:pPr marL="514350" indent="-514350"/>
            <a:r>
              <a:rPr lang="pt-BR" sz="2800" dirty="0">
                <a:latin typeface="Arial" pitchFamily="34" charset="0"/>
                <a:cs typeface="Arial" pitchFamily="34" charset="0"/>
              </a:rPr>
              <a:t>6.  Participação da comunidade externa nos eventos promovidos;</a:t>
            </a:r>
          </a:p>
          <a:p>
            <a:pPr marL="514350" indent="-514350"/>
            <a:r>
              <a:rPr lang="pt-BR" sz="2800" dirty="0">
                <a:latin typeface="Arial" pitchFamily="34" charset="0"/>
                <a:cs typeface="Arial" pitchFamily="34" charset="0"/>
              </a:rPr>
              <a:t>7.  Reflexão sobre resultados – geração de metas, para nova ação. </a:t>
            </a:r>
            <a:endParaRPr lang="pt-BR" sz="2800" b="1" dirty="0">
              <a:solidFill>
                <a:schemeClr val="accent4">
                  <a:lumMod val="7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9" name="Retângulo 8"/>
          <p:cNvSpPr/>
          <p:nvPr/>
        </p:nvSpPr>
        <p:spPr>
          <a:xfrm>
            <a:off x="2279176" y="2265529"/>
            <a:ext cx="8830101" cy="523220"/>
          </a:xfrm>
          <a:prstGeom prst="rect">
            <a:avLst/>
          </a:prstGeom>
        </p:spPr>
        <p:txBody>
          <a:bodyPr wrap="square">
            <a:spAutoFit/>
          </a:bodyPr>
          <a:lstStyle/>
          <a:p>
            <a:endParaRPr lang="pt-BR" sz="2800" dirty="0">
              <a:latin typeface="Baskerville Old Face" pitchFamily="18" charset="0"/>
            </a:endParaRPr>
          </a:p>
        </p:txBody>
      </p:sp>
      <p:sp>
        <p:nvSpPr>
          <p:cNvPr id="10" name="Retângulo 9"/>
          <p:cNvSpPr/>
          <p:nvPr/>
        </p:nvSpPr>
        <p:spPr>
          <a:xfrm>
            <a:off x="2524835" y="2361064"/>
            <a:ext cx="8611737" cy="523220"/>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p:txBody>
      </p:sp>
      <p:sp>
        <p:nvSpPr>
          <p:cNvPr id="11" name="Retângulo 10"/>
          <p:cNvSpPr/>
          <p:nvPr/>
        </p:nvSpPr>
        <p:spPr>
          <a:xfrm>
            <a:off x="2593075" y="2838734"/>
            <a:ext cx="8475259" cy="1384995"/>
          </a:xfrm>
          <a:prstGeom prst="rect">
            <a:avLst/>
          </a:prstGeom>
        </p:spPr>
        <p:txBody>
          <a:bodyPr wrap="square">
            <a:spAutoFit/>
          </a:bodyPr>
          <a:lstStyle/>
          <a:p>
            <a:pPr algn="just"/>
            <a:r>
              <a:rPr lang="pt-BR" sz="2800" dirty="0">
                <a:solidFill>
                  <a:schemeClr val="accent4">
                    <a:lumMod val="75000"/>
                  </a:schemeClr>
                </a:solidFill>
                <a:latin typeface="Baskerville Old Face" pitchFamily="18" charset="0"/>
                <a:cs typeface="Arial" pitchFamily="34" charset="0"/>
              </a:rPr>
              <a:t> </a:t>
            </a:r>
          </a:p>
          <a:p>
            <a:pPr algn="just"/>
            <a:endParaRPr lang="pt-BR" sz="2800" dirty="0">
              <a:latin typeface="Baskerville Old Face" pitchFamily="18" charset="0"/>
            </a:endParaRPr>
          </a:p>
          <a:p>
            <a:pPr algn="just"/>
            <a:r>
              <a:rPr lang="pt-BR" sz="2800" dirty="0">
                <a:solidFill>
                  <a:schemeClr val="accent4">
                    <a:lumMod val="75000"/>
                  </a:schemeClr>
                </a:solidFill>
                <a:latin typeface="Baskerville Old Face" pitchFamily="18" charset="0"/>
                <a:cs typeface="Arial" pitchFamily="34" charset="0"/>
              </a:rPr>
              <a:t> </a:t>
            </a:r>
          </a:p>
        </p:txBody>
      </p:sp>
      <p:sp>
        <p:nvSpPr>
          <p:cNvPr id="13" name="Retângulo 12"/>
          <p:cNvSpPr/>
          <p:nvPr/>
        </p:nvSpPr>
        <p:spPr>
          <a:xfrm>
            <a:off x="3048000" y="2333767"/>
            <a:ext cx="7215116" cy="523220"/>
          </a:xfrm>
          <a:prstGeom prst="rect">
            <a:avLst/>
          </a:prstGeom>
        </p:spPr>
        <p:txBody>
          <a:bodyPr wrap="square">
            <a:spAutoFit/>
          </a:bodyPr>
          <a:lstStyle/>
          <a:p>
            <a:pPr algn="just"/>
            <a:endParaRPr lang="pt-BR" sz="2800" b="1" dirty="0">
              <a:solidFill>
                <a:schemeClr val="accent4">
                  <a:lumMod val="75000"/>
                </a:schemeClr>
              </a:solidFill>
              <a:latin typeface="Baskerville Old Face" pitchFamily="18" charset="0"/>
              <a:cs typeface="Arial" pitchFamily="34" charset="0"/>
            </a:endParaRPr>
          </a:p>
        </p:txBody>
      </p:sp>
      <p:sp>
        <p:nvSpPr>
          <p:cNvPr id="12" name="Retângulo 11"/>
          <p:cNvSpPr/>
          <p:nvPr/>
        </p:nvSpPr>
        <p:spPr>
          <a:xfrm>
            <a:off x="3047999" y="2142699"/>
            <a:ext cx="6382603" cy="461665"/>
          </a:xfrm>
          <a:prstGeom prst="rect">
            <a:avLst/>
          </a:prstGeom>
        </p:spPr>
        <p:txBody>
          <a:bodyPr wrap="square">
            <a:spAutoFit/>
          </a:bodyPr>
          <a:lstStyle/>
          <a:p>
            <a:pPr algn="just"/>
            <a:endParaRPr lang="pt-BR" sz="2400" dirty="0">
              <a:latin typeface="Baskerville Old Face" pitchFamily="18" charset="0"/>
            </a:endParaRPr>
          </a:p>
        </p:txBody>
      </p:sp>
      <p:sp>
        <p:nvSpPr>
          <p:cNvPr id="14" name="Retângulo 13"/>
          <p:cNvSpPr/>
          <p:nvPr/>
        </p:nvSpPr>
        <p:spPr>
          <a:xfrm>
            <a:off x="2524835" y="1746913"/>
            <a:ext cx="9129890" cy="4154984"/>
          </a:xfrm>
          <a:prstGeom prst="rect">
            <a:avLst/>
          </a:prstGeom>
        </p:spPr>
        <p:txBody>
          <a:bodyPr wrap="square">
            <a:spAutoFit/>
          </a:bodyPr>
          <a:lstStyle/>
          <a:p>
            <a:pPr>
              <a:buNone/>
            </a:pPr>
            <a:r>
              <a:rPr lang="pt-BR" sz="2400" b="1" dirty="0">
                <a:solidFill>
                  <a:schemeClr val="accent1"/>
                </a:solidFill>
                <a:latin typeface="Arial" pitchFamily="34" charset="0"/>
                <a:cs typeface="Arial" pitchFamily="34" charset="0"/>
              </a:rPr>
              <a:t>ATENDIMENTOS REALIZADOS PELO NIAAP</a:t>
            </a:r>
          </a:p>
          <a:p>
            <a:pPr>
              <a:buNone/>
            </a:pPr>
            <a:endParaRPr lang="pt-BR" sz="2400" b="1" dirty="0">
              <a:solidFill>
                <a:schemeClr val="accent4">
                  <a:lumMod val="75000"/>
                </a:schemeClr>
              </a:solidFill>
              <a:latin typeface="Baskerville Old Face" pitchFamily="18" charset="0"/>
              <a:cs typeface="Arial" pitchFamily="34" charset="0"/>
            </a:endParaRPr>
          </a:p>
          <a:p>
            <a:pPr>
              <a:buNone/>
            </a:pPr>
            <a:r>
              <a:rPr lang="pt-BR" sz="2400" dirty="0">
                <a:latin typeface="Arial" pitchFamily="34" charset="0"/>
                <a:cs typeface="Arial" pitchFamily="34" charset="0"/>
              </a:rPr>
              <a:t>2014/1</a:t>
            </a:r>
            <a:r>
              <a:rPr lang="pt-BR" sz="2400" b="1" dirty="0">
                <a:solidFill>
                  <a:schemeClr val="accent1"/>
                </a:solidFill>
                <a:latin typeface="Arial" pitchFamily="34" charset="0"/>
                <a:cs typeface="Arial" pitchFamily="34" charset="0"/>
              </a:rPr>
              <a:t>: 720</a:t>
            </a:r>
          </a:p>
          <a:p>
            <a:pPr>
              <a:buNone/>
            </a:pPr>
            <a:endParaRPr lang="pt-BR" sz="2400" b="1" dirty="0">
              <a:solidFill>
                <a:schemeClr val="accent1">
                  <a:lumMod val="75000"/>
                </a:schemeClr>
              </a:solidFill>
              <a:latin typeface="Arial" pitchFamily="34" charset="0"/>
              <a:cs typeface="Arial" pitchFamily="34" charset="0"/>
            </a:endParaRPr>
          </a:p>
          <a:p>
            <a:pPr>
              <a:buNone/>
            </a:pPr>
            <a:r>
              <a:rPr lang="pt-BR" sz="2400" dirty="0">
                <a:latin typeface="Arial" pitchFamily="34" charset="0"/>
                <a:cs typeface="Arial" pitchFamily="34" charset="0"/>
              </a:rPr>
              <a:t>2014/2</a:t>
            </a:r>
            <a:r>
              <a:rPr lang="pt-BR" sz="2400" b="1" dirty="0">
                <a:solidFill>
                  <a:schemeClr val="accent1"/>
                </a:solidFill>
                <a:latin typeface="Arial" pitchFamily="34" charset="0"/>
                <a:cs typeface="Arial" pitchFamily="34" charset="0"/>
              </a:rPr>
              <a:t>: 760</a:t>
            </a:r>
          </a:p>
          <a:p>
            <a:pPr>
              <a:buNone/>
            </a:pPr>
            <a:endParaRPr lang="pt-BR" sz="2400" b="1" dirty="0">
              <a:solidFill>
                <a:schemeClr val="accent1">
                  <a:lumMod val="75000"/>
                </a:schemeClr>
              </a:solidFill>
              <a:latin typeface="Arial" pitchFamily="34" charset="0"/>
              <a:cs typeface="Arial" pitchFamily="34" charset="0"/>
            </a:endParaRPr>
          </a:p>
          <a:p>
            <a:pPr>
              <a:buNone/>
            </a:pPr>
            <a:r>
              <a:rPr lang="pt-BR" sz="2400" dirty="0">
                <a:latin typeface="Arial" pitchFamily="34" charset="0"/>
                <a:cs typeface="Arial" pitchFamily="34" charset="0"/>
              </a:rPr>
              <a:t>2015/1</a:t>
            </a:r>
            <a:r>
              <a:rPr lang="pt-BR" sz="2400" b="1" dirty="0">
                <a:solidFill>
                  <a:schemeClr val="accent1"/>
                </a:solidFill>
                <a:latin typeface="Arial" pitchFamily="34" charset="0"/>
                <a:cs typeface="Arial" pitchFamily="34" charset="0"/>
              </a:rPr>
              <a:t>: 855</a:t>
            </a:r>
          </a:p>
          <a:p>
            <a:pPr>
              <a:buNone/>
            </a:pPr>
            <a:endParaRPr lang="pt-BR" sz="2400" b="1" dirty="0">
              <a:solidFill>
                <a:schemeClr val="accent1">
                  <a:lumMod val="75000"/>
                </a:schemeClr>
              </a:solidFill>
              <a:latin typeface="Arial" pitchFamily="34" charset="0"/>
              <a:cs typeface="Arial" pitchFamily="34" charset="0"/>
            </a:endParaRPr>
          </a:p>
          <a:p>
            <a:pPr>
              <a:buNone/>
            </a:pPr>
            <a:r>
              <a:rPr lang="pt-BR" sz="2400" dirty="0">
                <a:latin typeface="Arial" pitchFamily="34" charset="0"/>
                <a:cs typeface="Arial" pitchFamily="34" charset="0"/>
              </a:rPr>
              <a:t>2015/2</a:t>
            </a:r>
            <a:r>
              <a:rPr lang="pt-BR" sz="2400" b="1" dirty="0">
                <a:solidFill>
                  <a:schemeClr val="accent1"/>
                </a:solidFill>
                <a:latin typeface="Arial" pitchFamily="34" charset="0"/>
                <a:cs typeface="Arial" pitchFamily="34" charset="0"/>
              </a:rPr>
              <a:t>: 960</a:t>
            </a:r>
          </a:p>
          <a:p>
            <a:pPr>
              <a:buNone/>
            </a:pPr>
            <a:endParaRPr lang="pt-BR" sz="2400" b="1" dirty="0">
              <a:solidFill>
                <a:schemeClr val="accent1">
                  <a:lumMod val="75000"/>
                </a:schemeClr>
              </a:solidFill>
              <a:latin typeface="Arial" pitchFamily="34" charset="0"/>
              <a:cs typeface="Arial" pitchFamily="34" charset="0"/>
            </a:endParaRPr>
          </a:p>
          <a:p>
            <a:pPr>
              <a:buNone/>
            </a:pPr>
            <a:r>
              <a:rPr lang="pt-BR" sz="2400" dirty="0">
                <a:latin typeface="Arial" pitchFamily="34" charset="0"/>
                <a:cs typeface="Arial" pitchFamily="34" charset="0"/>
              </a:rPr>
              <a:t>2016/1</a:t>
            </a:r>
            <a:r>
              <a:rPr lang="pt-BR" sz="2400" b="1" dirty="0">
                <a:solidFill>
                  <a:schemeClr val="accent1"/>
                </a:solidFill>
                <a:latin typeface="Arial" pitchFamily="34" charset="0"/>
                <a:cs typeface="Arial" pitchFamily="34" charset="0"/>
              </a:rPr>
              <a:t>: 984</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8" name="Retângulo 7"/>
          <p:cNvSpPr/>
          <p:nvPr/>
        </p:nvSpPr>
        <p:spPr>
          <a:xfrm>
            <a:off x="1765739" y="2033515"/>
            <a:ext cx="9191296" cy="3693319"/>
          </a:xfrm>
          <a:prstGeom prst="rect">
            <a:avLst/>
          </a:prstGeom>
        </p:spPr>
        <p:txBody>
          <a:bodyPr wrap="square">
            <a:spAutoFit/>
          </a:bodyPr>
          <a:lstStyle/>
          <a:p>
            <a:pPr algn="just">
              <a:buNone/>
            </a:pPr>
            <a:r>
              <a:rPr lang="pt-BR" sz="2600" b="1" dirty="0">
                <a:latin typeface="Arial" pitchFamily="34" charset="0"/>
                <a:cs typeface="Arial" pitchFamily="34" charset="0"/>
              </a:rPr>
              <a:t>As principais queixas apresentadas pelos alunos:</a:t>
            </a:r>
          </a:p>
          <a:p>
            <a:pPr>
              <a:buNone/>
            </a:pPr>
            <a:endParaRPr lang="pt-BR" sz="2600" dirty="0">
              <a:latin typeface="Arial" pitchFamily="34" charset="0"/>
              <a:cs typeface="Arial" pitchFamily="34" charset="0"/>
            </a:endParaRPr>
          </a:p>
          <a:p>
            <a:pPr marL="342900" indent="-342900">
              <a:buFont typeface="Arial" pitchFamily="34" charset="0"/>
              <a:buChar char="•"/>
            </a:pPr>
            <a:r>
              <a:rPr lang="pt-BR" sz="2600" dirty="0">
                <a:latin typeface="Arial" pitchFamily="34" charset="0"/>
                <a:cs typeface="Arial" pitchFamily="34" charset="0"/>
              </a:rPr>
              <a:t>Dificuldade de concentração;</a:t>
            </a:r>
          </a:p>
          <a:p>
            <a:pPr marL="342900" indent="-342900">
              <a:buFont typeface="Arial" pitchFamily="34" charset="0"/>
              <a:buChar char="•"/>
            </a:pPr>
            <a:r>
              <a:rPr lang="pt-BR" sz="2600" dirty="0">
                <a:latin typeface="Arial" pitchFamily="34" charset="0"/>
                <a:cs typeface="Arial" pitchFamily="34" charset="0"/>
              </a:rPr>
              <a:t>Dificuldade de organização para estudar;</a:t>
            </a:r>
          </a:p>
          <a:p>
            <a:pPr marL="342900" indent="-342900">
              <a:buFont typeface="Arial" pitchFamily="34" charset="0"/>
              <a:buChar char="•"/>
            </a:pPr>
            <a:r>
              <a:rPr lang="pt-BR" sz="2600" dirty="0">
                <a:latin typeface="Arial" pitchFamily="34" charset="0"/>
                <a:cs typeface="Arial" pitchFamily="34" charset="0"/>
              </a:rPr>
              <a:t>Falta de motivação;</a:t>
            </a:r>
          </a:p>
          <a:p>
            <a:pPr marL="342900" indent="-342900">
              <a:buFont typeface="Arial" pitchFamily="34" charset="0"/>
              <a:buChar char="•"/>
            </a:pPr>
            <a:r>
              <a:rPr lang="pt-BR" sz="2600" dirty="0">
                <a:latin typeface="Arial" pitchFamily="34" charset="0"/>
                <a:cs typeface="Arial" pitchFamily="34" charset="0"/>
              </a:rPr>
              <a:t>Dificuldade na escrita, leitura e interpretação;</a:t>
            </a:r>
          </a:p>
          <a:p>
            <a:pPr marL="342900" indent="-342900">
              <a:buFont typeface="Arial" pitchFamily="34" charset="0"/>
              <a:buChar char="•"/>
            </a:pPr>
            <a:r>
              <a:rPr lang="pt-BR" sz="2600" dirty="0">
                <a:latin typeface="Arial" pitchFamily="34" charset="0"/>
                <a:cs typeface="Arial" pitchFamily="34" charset="0"/>
              </a:rPr>
              <a:t>Baixo rendimento;</a:t>
            </a:r>
          </a:p>
          <a:p>
            <a:pPr marL="342900" indent="-342900">
              <a:buFont typeface="Arial" pitchFamily="34" charset="0"/>
              <a:buChar char="•"/>
            </a:pPr>
            <a:r>
              <a:rPr lang="pt-BR" sz="2600" dirty="0">
                <a:latin typeface="Arial" pitchFamily="34" charset="0"/>
                <a:cs typeface="Arial" pitchFamily="34" charset="0"/>
              </a:rPr>
              <a:t>Timidez nas apresentações de trabalho;</a:t>
            </a:r>
          </a:p>
          <a:p>
            <a:pPr marL="342900" indent="-342900">
              <a:buFont typeface="Arial" pitchFamily="34" charset="0"/>
              <a:buChar char="•"/>
            </a:pPr>
            <a:r>
              <a:rPr lang="pt-BR" sz="2600" dirty="0">
                <a:latin typeface="Arial" pitchFamily="34" charset="0"/>
                <a:cs typeface="Arial" pitchFamily="34" charset="0"/>
              </a:rPr>
              <a:t>Dificuldade na expressão </a:t>
            </a:r>
            <a:r>
              <a:rPr lang="pt-BR" sz="2600" dirty="0" smtClean="0">
                <a:latin typeface="Arial" pitchFamily="34" charset="0"/>
                <a:cs typeface="Arial" pitchFamily="34" charset="0"/>
              </a:rPr>
              <a:t>oral;</a:t>
            </a:r>
            <a:endParaRPr lang="pt-BR" sz="2600" b="1" dirty="0">
              <a:latin typeface="Arial" pitchFamily="34" charset="0"/>
              <a:cs typeface="Arial" pitchFamily="34" charset="0"/>
            </a:endParaRPr>
          </a:p>
        </p:txBody>
      </p:sp>
      <p:sp>
        <p:nvSpPr>
          <p:cNvPr id="9" name="Retângulo 8"/>
          <p:cNvSpPr/>
          <p:nvPr/>
        </p:nvSpPr>
        <p:spPr>
          <a:xfrm>
            <a:off x="2279176" y="2265529"/>
            <a:ext cx="8830101" cy="523220"/>
          </a:xfrm>
          <a:prstGeom prst="rect">
            <a:avLst/>
          </a:prstGeom>
        </p:spPr>
        <p:txBody>
          <a:bodyPr wrap="square">
            <a:spAutoFit/>
          </a:bodyPr>
          <a:lstStyle/>
          <a:p>
            <a:endParaRPr lang="pt-BR" sz="2800" dirty="0">
              <a:latin typeface="Baskerville Old Face" pitchFamily="18" charset="0"/>
            </a:endParaRPr>
          </a:p>
        </p:txBody>
      </p:sp>
      <p:sp>
        <p:nvSpPr>
          <p:cNvPr id="10" name="Retângulo 9"/>
          <p:cNvSpPr/>
          <p:nvPr/>
        </p:nvSpPr>
        <p:spPr>
          <a:xfrm>
            <a:off x="2524835" y="2361064"/>
            <a:ext cx="8611737" cy="523220"/>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p:txBody>
      </p:sp>
      <p:sp>
        <p:nvSpPr>
          <p:cNvPr id="11" name="Retângulo 10"/>
          <p:cNvSpPr/>
          <p:nvPr/>
        </p:nvSpPr>
        <p:spPr>
          <a:xfrm>
            <a:off x="2593075" y="2838734"/>
            <a:ext cx="8475259" cy="1384995"/>
          </a:xfrm>
          <a:prstGeom prst="rect">
            <a:avLst/>
          </a:prstGeom>
        </p:spPr>
        <p:txBody>
          <a:bodyPr wrap="square">
            <a:spAutoFit/>
          </a:bodyPr>
          <a:lstStyle/>
          <a:p>
            <a:pPr algn="just"/>
            <a:r>
              <a:rPr lang="pt-BR" sz="2800" dirty="0">
                <a:solidFill>
                  <a:schemeClr val="accent4">
                    <a:lumMod val="75000"/>
                  </a:schemeClr>
                </a:solidFill>
                <a:latin typeface="Baskerville Old Face" pitchFamily="18" charset="0"/>
                <a:cs typeface="Arial" pitchFamily="34" charset="0"/>
              </a:rPr>
              <a:t> </a:t>
            </a:r>
          </a:p>
          <a:p>
            <a:pPr algn="just"/>
            <a:endParaRPr lang="pt-BR" sz="2800" dirty="0">
              <a:latin typeface="Baskerville Old Face" pitchFamily="18" charset="0"/>
            </a:endParaRPr>
          </a:p>
          <a:p>
            <a:pPr algn="just"/>
            <a:r>
              <a:rPr lang="pt-BR" sz="2800" dirty="0">
                <a:solidFill>
                  <a:schemeClr val="accent4">
                    <a:lumMod val="75000"/>
                  </a:schemeClr>
                </a:solidFill>
                <a:latin typeface="Baskerville Old Face" pitchFamily="18" charset="0"/>
                <a:cs typeface="Arial" pitchFamily="34" charset="0"/>
              </a:rPr>
              <a:t> </a:t>
            </a:r>
          </a:p>
        </p:txBody>
      </p:sp>
      <p:sp>
        <p:nvSpPr>
          <p:cNvPr id="13" name="Retângulo 12"/>
          <p:cNvSpPr/>
          <p:nvPr/>
        </p:nvSpPr>
        <p:spPr>
          <a:xfrm>
            <a:off x="3048000" y="2333767"/>
            <a:ext cx="7215116" cy="523220"/>
          </a:xfrm>
          <a:prstGeom prst="rect">
            <a:avLst/>
          </a:prstGeom>
        </p:spPr>
        <p:txBody>
          <a:bodyPr wrap="square">
            <a:spAutoFit/>
          </a:bodyPr>
          <a:lstStyle/>
          <a:p>
            <a:pPr algn="just"/>
            <a:endParaRPr lang="pt-BR" sz="2800" b="1" dirty="0">
              <a:solidFill>
                <a:schemeClr val="accent4">
                  <a:lumMod val="75000"/>
                </a:schemeClr>
              </a:solidFill>
              <a:latin typeface="Baskerville Old Face" pitchFamily="18" charset="0"/>
              <a:cs typeface="Arial" pitchFamily="34" charset="0"/>
            </a:endParaRPr>
          </a:p>
        </p:txBody>
      </p:sp>
      <p:sp>
        <p:nvSpPr>
          <p:cNvPr id="12" name="Retângulo 11"/>
          <p:cNvSpPr/>
          <p:nvPr/>
        </p:nvSpPr>
        <p:spPr>
          <a:xfrm>
            <a:off x="3047999" y="2142699"/>
            <a:ext cx="6382603" cy="461665"/>
          </a:xfrm>
          <a:prstGeom prst="rect">
            <a:avLst/>
          </a:prstGeom>
        </p:spPr>
        <p:txBody>
          <a:bodyPr wrap="square">
            <a:spAutoFit/>
          </a:bodyPr>
          <a:lstStyle/>
          <a:p>
            <a:pPr algn="just"/>
            <a:endParaRPr lang="pt-BR" sz="2400" dirty="0">
              <a:latin typeface="Baskerville Old Face" pitchFamily="18" charset="0"/>
            </a:endParaRPr>
          </a:p>
        </p:txBody>
      </p:sp>
      <p:sp>
        <p:nvSpPr>
          <p:cNvPr id="14" name="Retângulo 13"/>
          <p:cNvSpPr/>
          <p:nvPr/>
        </p:nvSpPr>
        <p:spPr>
          <a:xfrm>
            <a:off x="3047999" y="1746913"/>
            <a:ext cx="7037697" cy="461665"/>
          </a:xfrm>
          <a:prstGeom prst="rect">
            <a:avLst/>
          </a:prstGeom>
        </p:spPr>
        <p:txBody>
          <a:bodyPr wrap="square">
            <a:spAutoFit/>
          </a:bodyPr>
          <a:lstStyle/>
          <a:p>
            <a:pPr>
              <a:buNone/>
            </a:pPr>
            <a:endParaRPr lang="pt-BR" sz="2400" b="1" dirty="0">
              <a:solidFill>
                <a:schemeClr val="accent1">
                  <a:lumMod val="75000"/>
                </a:schemeClr>
              </a:solidFill>
              <a:latin typeface="Baskerville Old Face" pitchFamily="18" charset="0"/>
              <a:cs typeface="Arial" pitchFamily="34" charset="0"/>
            </a:endParaRPr>
          </a:p>
        </p:txBody>
      </p:sp>
      <p:sp>
        <p:nvSpPr>
          <p:cNvPr id="15" name="Retângulo 14"/>
          <p:cNvSpPr/>
          <p:nvPr/>
        </p:nvSpPr>
        <p:spPr>
          <a:xfrm>
            <a:off x="2306473" y="2129051"/>
            <a:ext cx="7670040" cy="523220"/>
          </a:xfrm>
          <a:prstGeom prst="rect">
            <a:avLst/>
          </a:prstGeom>
        </p:spPr>
        <p:txBody>
          <a:bodyPr wrap="square">
            <a:spAutoFit/>
          </a:bodyPr>
          <a:lstStyle/>
          <a:p>
            <a:endParaRPr lang="pt-BR" sz="2800" b="1" dirty="0">
              <a:solidFill>
                <a:schemeClr val="accent4">
                  <a:lumMod val="75000"/>
                </a:schemeClr>
              </a:solidFill>
              <a:latin typeface="Baskerville Old Face" pitchFamily="18" charset="0"/>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10" name="Retângulo 9"/>
          <p:cNvSpPr/>
          <p:nvPr/>
        </p:nvSpPr>
        <p:spPr>
          <a:xfrm>
            <a:off x="2524835" y="2361064"/>
            <a:ext cx="8611737" cy="523220"/>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p:txBody>
      </p:sp>
      <p:sp>
        <p:nvSpPr>
          <p:cNvPr id="11" name="Retângulo 10"/>
          <p:cNvSpPr/>
          <p:nvPr/>
        </p:nvSpPr>
        <p:spPr>
          <a:xfrm>
            <a:off x="2593075" y="2838734"/>
            <a:ext cx="8475259" cy="1384995"/>
          </a:xfrm>
          <a:prstGeom prst="rect">
            <a:avLst/>
          </a:prstGeom>
        </p:spPr>
        <p:txBody>
          <a:bodyPr wrap="square">
            <a:spAutoFit/>
          </a:bodyPr>
          <a:lstStyle/>
          <a:p>
            <a:pPr algn="just"/>
            <a:r>
              <a:rPr lang="pt-BR" sz="2800" dirty="0">
                <a:solidFill>
                  <a:schemeClr val="accent4">
                    <a:lumMod val="75000"/>
                  </a:schemeClr>
                </a:solidFill>
                <a:latin typeface="Baskerville Old Face" pitchFamily="18" charset="0"/>
                <a:cs typeface="Arial" pitchFamily="34" charset="0"/>
              </a:rPr>
              <a:t> </a:t>
            </a:r>
          </a:p>
          <a:p>
            <a:pPr algn="just"/>
            <a:endParaRPr lang="pt-BR" sz="2800" dirty="0">
              <a:latin typeface="Baskerville Old Face" pitchFamily="18" charset="0"/>
            </a:endParaRPr>
          </a:p>
          <a:p>
            <a:pPr algn="just"/>
            <a:r>
              <a:rPr lang="pt-BR" sz="2800" dirty="0">
                <a:solidFill>
                  <a:schemeClr val="accent4">
                    <a:lumMod val="75000"/>
                  </a:schemeClr>
                </a:solidFill>
                <a:latin typeface="Baskerville Old Face" pitchFamily="18" charset="0"/>
                <a:cs typeface="Arial" pitchFamily="34" charset="0"/>
              </a:rPr>
              <a:t> </a:t>
            </a:r>
          </a:p>
        </p:txBody>
      </p:sp>
      <p:sp>
        <p:nvSpPr>
          <p:cNvPr id="13" name="Retângulo 12"/>
          <p:cNvSpPr/>
          <p:nvPr/>
        </p:nvSpPr>
        <p:spPr>
          <a:xfrm>
            <a:off x="3048000" y="2333767"/>
            <a:ext cx="7215116" cy="523220"/>
          </a:xfrm>
          <a:prstGeom prst="rect">
            <a:avLst/>
          </a:prstGeom>
        </p:spPr>
        <p:txBody>
          <a:bodyPr wrap="square">
            <a:spAutoFit/>
          </a:bodyPr>
          <a:lstStyle/>
          <a:p>
            <a:pPr algn="just"/>
            <a:endParaRPr lang="pt-BR" sz="2800" b="1" dirty="0">
              <a:solidFill>
                <a:schemeClr val="accent4">
                  <a:lumMod val="75000"/>
                </a:schemeClr>
              </a:solidFill>
              <a:latin typeface="Baskerville Old Face" pitchFamily="18" charset="0"/>
              <a:cs typeface="Arial" pitchFamily="34" charset="0"/>
            </a:endParaRPr>
          </a:p>
        </p:txBody>
      </p:sp>
      <p:sp>
        <p:nvSpPr>
          <p:cNvPr id="12" name="Retângulo 11"/>
          <p:cNvSpPr/>
          <p:nvPr/>
        </p:nvSpPr>
        <p:spPr>
          <a:xfrm>
            <a:off x="3047999" y="2142699"/>
            <a:ext cx="6382603" cy="461665"/>
          </a:xfrm>
          <a:prstGeom prst="rect">
            <a:avLst/>
          </a:prstGeom>
        </p:spPr>
        <p:txBody>
          <a:bodyPr wrap="square">
            <a:spAutoFit/>
          </a:bodyPr>
          <a:lstStyle/>
          <a:p>
            <a:pPr algn="just"/>
            <a:endParaRPr lang="pt-BR" sz="2400" dirty="0">
              <a:latin typeface="Baskerville Old Face" pitchFamily="18" charset="0"/>
            </a:endParaRPr>
          </a:p>
        </p:txBody>
      </p:sp>
      <p:sp>
        <p:nvSpPr>
          <p:cNvPr id="14" name="Retângulo 13"/>
          <p:cNvSpPr/>
          <p:nvPr/>
        </p:nvSpPr>
        <p:spPr>
          <a:xfrm>
            <a:off x="3047999" y="1746913"/>
            <a:ext cx="7037697" cy="461665"/>
          </a:xfrm>
          <a:prstGeom prst="rect">
            <a:avLst/>
          </a:prstGeom>
        </p:spPr>
        <p:txBody>
          <a:bodyPr wrap="square">
            <a:spAutoFit/>
          </a:bodyPr>
          <a:lstStyle/>
          <a:p>
            <a:pPr>
              <a:buNone/>
            </a:pPr>
            <a:endParaRPr lang="pt-BR" sz="2400" b="1" dirty="0">
              <a:solidFill>
                <a:schemeClr val="accent1">
                  <a:lumMod val="75000"/>
                </a:schemeClr>
              </a:solidFill>
              <a:latin typeface="Baskerville Old Face" pitchFamily="18" charset="0"/>
              <a:cs typeface="Arial" pitchFamily="34" charset="0"/>
            </a:endParaRPr>
          </a:p>
        </p:txBody>
      </p:sp>
      <p:sp>
        <p:nvSpPr>
          <p:cNvPr id="15" name="Retângulo 14"/>
          <p:cNvSpPr/>
          <p:nvPr/>
        </p:nvSpPr>
        <p:spPr>
          <a:xfrm>
            <a:off x="2306473" y="2129051"/>
            <a:ext cx="7670040" cy="523220"/>
          </a:xfrm>
          <a:prstGeom prst="rect">
            <a:avLst/>
          </a:prstGeom>
        </p:spPr>
        <p:txBody>
          <a:bodyPr wrap="square">
            <a:spAutoFit/>
          </a:bodyPr>
          <a:lstStyle/>
          <a:p>
            <a:endParaRPr lang="pt-BR" sz="2800" b="1" dirty="0">
              <a:solidFill>
                <a:schemeClr val="accent4">
                  <a:lumMod val="75000"/>
                </a:schemeClr>
              </a:solidFill>
              <a:latin typeface="Baskerville Old Face" pitchFamily="18" charset="0"/>
              <a:cs typeface="Arial" pitchFamily="34" charset="0"/>
            </a:endParaRPr>
          </a:p>
        </p:txBody>
      </p:sp>
      <p:sp>
        <p:nvSpPr>
          <p:cNvPr id="16" name="Retângulo 15"/>
          <p:cNvSpPr/>
          <p:nvPr/>
        </p:nvSpPr>
        <p:spPr>
          <a:xfrm>
            <a:off x="2002221" y="2680138"/>
            <a:ext cx="8324193" cy="2492990"/>
          </a:xfrm>
          <a:prstGeom prst="rect">
            <a:avLst/>
          </a:prstGeom>
        </p:spPr>
        <p:txBody>
          <a:bodyPr wrap="square">
            <a:spAutoFit/>
          </a:bodyPr>
          <a:lstStyle/>
          <a:p>
            <a:pPr marL="342900" indent="-342900">
              <a:buFont typeface="Arial" pitchFamily="34" charset="0"/>
              <a:buChar char="•"/>
            </a:pPr>
            <a:r>
              <a:rPr lang="pt-BR" sz="2600" dirty="0">
                <a:latin typeface="Arial" pitchFamily="34" charset="0"/>
                <a:cs typeface="Arial" pitchFamily="34" charset="0"/>
              </a:rPr>
              <a:t>Dificuldade na memória de longo prazo;</a:t>
            </a:r>
          </a:p>
          <a:p>
            <a:pPr marL="342900" indent="-342900">
              <a:buFont typeface="Arial" pitchFamily="34" charset="0"/>
              <a:buChar char="•"/>
            </a:pPr>
            <a:r>
              <a:rPr lang="pt-BR" sz="2600" dirty="0">
                <a:latin typeface="Arial" pitchFamily="34" charset="0"/>
                <a:cs typeface="Arial" pitchFamily="34" charset="0"/>
              </a:rPr>
              <a:t>Nervosismo na realização de provas;</a:t>
            </a:r>
          </a:p>
          <a:p>
            <a:pPr marL="342900" indent="-342900">
              <a:buFont typeface="Arial" pitchFamily="34" charset="0"/>
              <a:buChar char="•"/>
            </a:pPr>
            <a:r>
              <a:rPr lang="pt-BR" sz="2600" dirty="0">
                <a:latin typeface="Arial" pitchFamily="34" charset="0"/>
                <a:cs typeface="Arial" pitchFamily="34" charset="0"/>
              </a:rPr>
              <a:t>Dificuldade na realização de trabalhos;</a:t>
            </a:r>
          </a:p>
          <a:p>
            <a:pPr marL="342900" indent="-342900">
              <a:buFont typeface="Arial" pitchFamily="34" charset="0"/>
              <a:buChar char="•"/>
            </a:pPr>
            <a:r>
              <a:rPr lang="pt-BR" sz="2600" dirty="0">
                <a:latin typeface="Arial" pitchFamily="34" charset="0"/>
                <a:cs typeface="Arial" pitchFamily="34" charset="0"/>
              </a:rPr>
              <a:t>TDAH (Transtorno por Déficit de Atenção e Hiperatividade);</a:t>
            </a:r>
          </a:p>
          <a:p>
            <a:pPr marL="342900" indent="-342900">
              <a:buFont typeface="Arial" pitchFamily="34" charset="0"/>
              <a:buChar char="•"/>
            </a:pPr>
            <a:r>
              <a:rPr lang="pt-BR" sz="2600" dirty="0">
                <a:latin typeface="Arial" pitchFamily="34" charset="0"/>
                <a:cs typeface="Arial" pitchFamily="34" charset="0"/>
              </a:rPr>
              <a:t>Atraso cognitivo.</a:t>
            </a:r>
          </a:p>
        </p:txBody>
      </p:sp>
    </p:spTree>
    <p:extLst>
      <p:ext uri="{BB962C8B-B14F-4D97-AF65-F5344CB8AC3E}">
        <p14:creationId xmlns:p14="http://schemas.microsoft.com/office/powerpoint/2010/main" val="10148411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8" name="Retângulo 7"/>
          <p:cNvSpPr/>
          <p:nvPr/>
        </p:nvSpPr>
        <p:spPr>
          <a:xfrm>
            <a:off x="1653241" y="1197943"/>
            <a:ext cx="9114607" cy="5293757"/>
          </a:xfrm>
          <a:prstGeom prst="rect">
            <a:avLst/>
          </a:prstGeom>
        </p:spPr>
        <p:txBody>
          <a:bodyPr wrap="square">
            <a:spAutoFit/>
          </a:bodyPr>
          <a:lstStyle/>
          <a:p>
            <a:pPr>
              <a:buNone/>
            </a:pPr>
            <a:r>
              <a:rPr lang="pt-BR" sz="2600" b="1" dirty="0">
                <a:latin typeface="Arial" pitchFamily="34" charset="0"/>
                <a:cs typeface="Arial" pitchFamily="34" charset="0"/>
              </a:rPr>
              <a:t>Atividades desenvolvidas: </a:t>
            </a:r>
            <a:endParaRPr lang="pt-BR" sz="2600" dirty="0">
              <a:latin typeface="Arial" pitchFamily="34" charset="0"/>
              <a:cs typeface="Arial" pitchFamily="34" charset="0"/>
            </a:endParaRPr>
          </a:p>
          <a:p>
            <a:pPr>
              <a:buNone/>
            </a:pPr>
            <a:r>
              <a:rPr lang="pt-BR" sz="2600" b="1" dirty="0">
                <a:latin typeface="Arial" pitchFamily="34" charset="0"/>
                <a:cs typeface="Arial" pitchFamily="34" charset="0"/>
              </a:rPr>
              <a:t> </a:t>
            </a:r>
            <a:endParaRPr lang="pt-BR" sz="2600" dirty="0">
              <a:latin typeface="Arial" pitchFamily="34" charset="0"/>
              <a:cs typeface="Arial" pitchFamily="34" charset="0"/>
            </a:endParaRPr>
          </a:p>
          <a:p>
            <a:pPr marL="342900" indent="-342900">
              <a:buFont typeface="Arial" pitchFamily="34" charset="0"/>
              <a:buChar char="•"/>
            </a:pPr>
            <a:r>
              <a:rPr lang="pt-BR" sz="2600" dirty="0">
                <a:latin typeface="Arial" pitchFamily="34" charset="0"/>
                <a:cs typeface="Arial" pitchFamily="34" charset="0"/>
              </a:rPr>
              <a:t>Entrevista (queixa inicial);</a:t>
            </a:r>
          </a:p>
          <a:p>
            <a:pPr marL="342900" indent="-342900">
              <a:buFont typeface="Arial" pitchFamily="34" charset="0"/>
              <a:buChar char="•"/>
            </a:pPr>
            <a:r>
              <a:rPr lang="pt-BR" sz="2600" dirty="0">
                <a:latin typeface="Arial" pitchFamily="34" charset="0"/>
                <a:cs typeface="Arial" pitchFamily="34" charset="0"/>
              </a:rPr>
              <a:t>Anamnese;</a:t>
            </a:r>
          </a:p>
          <a:p>
            <a:pPr marL="342900" indent="-342900">
              <a:buFont typeface="Arial" pitchFamily="34" charset="0"/>
              <a:buChar char="•"/>
            </a:pPr>
            <a:r>
              <a:rPr lang="pt-BR" sz="2600" dirty="0">
                <a:latin typeface="Arial" pitchFamily="34" charset="0"/>
                <a:cs typeface="Arial" pitchFamily="34" charset="0"/>
              </a:rPr>
              <a:t>Avaliação;</a:t>
            </a:r>
          </a:p>
          <a:p>
            <a:pPr marL="342900" indent="-342900">
              <a:buFont typeface="Arial" pitchFamily="34" charset="0"/>
              <a:buChar char="•"/>
            </a:pPr>
            <a:r>
              <a:rPr lang="pt-BR" sz="2600" dirty="0">
                <a:latin typeface="Arial" pitchFamily="34" charset="0"/>
                <a:cs typeface="Arial" pitchFamily="34" charset="0"/>
              </a:rPr>
              <a:t>Diagnóstico;</a:t>
            </a:r>
          </a:p>
          <a:p>
            <a:pPr marL="342900" indent="-342900">
              <a:buFont typeface="Arial" pitchFamily="34" charset="0"/>
              <a:buChar char="•"/>
            </a:pPr>
            <a:r>
              <a:rPr lang="pt-BR" sz="2600" dirty="0">
                <a:latin typeface="Arial" pitchFamily="34" charset="0"/>
                <a:cs typeface="Arial" pitchFamily="34" charset="0"/>
              </a:rPr>
              <a:t>Atividades que estimulam as funções cognitivas, afetivas e sociais;</a:t>
            </a:r>
          </a:p>
          <a:p>
            <a:pPr marL="342900" indent="-342900">
              <a:buFont typeface="Arial" pitchFamily="34" charset="0"/>
              <a:buChar char="•"/>
            </a:pPr>
            <a:r>
              <a:rPr lang="pt-BR" sz="2600" dirty="0">
                <a:latin typeface="Arial" pitchFamily="34" charset="0"/>
                <a:cs typeface="Arial" pitchFamily="34" charset="0"/>
              </a:rPr>
              <a:t>Uso de jogos, livros, computador, com a finalidade de investigar os estilos de aprendizagem, ritmos, hábitos adquiridos, motivações, ansiedades e conflitos em relação ao aprender;</a:t>
            </a:r>
          </a:p>
          <a:p>
            <a:pPr algn="just">
              <a:buNone/>
            </a:pPr>
            <a:endParaRPr lang="pt-BR" sz="2600" b="1" dirty="0">
              <a:solidFill>
                <a:schemeClr val="accent1">
                  <a:lumMod val="75000"/>
                </a:schemeClr>
              </a:solidFill>
              <a:latin typeface="Arial" pitchFamily="34" charset="0"/>
              <a:cs typeface="Arial" pitchFamily="34" charset="0"/>
            </a:endParaRPr>
          </a:p>
        </p:txBody>
      </p:sp>
      <p:sp>
        <p:nvSpPr>
          <p:cNvPr id="9" name="Retângulo 8"/>
          <p:cNvSpPr/>
          <p:nvPr/>
        </p:nvSpPr>
        <p:spPr>
          <a:xfrm>
            <a:off x="2279176" y="2265529"/>
            <a:ext cx="8830101" cy="523220"/>
          </a:xfrm>
          <a:prstGeom prst="rect">
            <a:avLst/>
          </a:prstGeom>
        </p:spPr>
        <p:txBody>
          <a:bodyPr wrap="square">
            <a:spAutoFit/>
          </a:bodyPr>
          <a:lstStyle/>
          <a:p>
            <a:endParaRPr lang="pt-BR" sz="2800" dirty="0">
              <a:latin typeface="Baskerville Old Face" pitchFamily="18" charset="0"/>
            </a:endParaRPr>
          </a:p>
        </p:txBody>
      </p:sp>
      <p:sp>
        <p:nvSpPr>
          <p:cNvPr id="10" name="Retângulo 9"/>
          <p:cNvSpPr/>
          <p:nvPr/>
        </p:nvSpPr>
        <p:spPr>
          <a:xfrm>
            <a:off x="2524835" y="2361064"/>
            <a:ext cx="8611737" cy="523220"/>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p:txBody>
      </p:sp>
      <p:sp>
        <p:nvSpPr>
          <p:cNvPr id="11" name="Retângulo 10"/>
          <p:cNvSpPr/>
          <p:nvPr/>
        </p:nvSpPr>
        <p:spPr>
          <a:xfrm>
            <a:off x="2593075" y="2838734"/>
            <a:ext cx="8475259" cy="1384995"/>
          </a:xfrm>
          <a:prstGeom prst="rect">
            <a:avLst/>
          </a:prstGeom>
        </p:spPr>
        <p:txBody>
          <a:bodyPr wrap="square">
            <a:spAutoFit/>
          </a:bodyPr>
          <a:lstStyle/>
          <a:p>
            <a:pPr algn="just"/>
            <a:r>
              <a:rPr lang="pt-BR" sz="2800" dirty="0">
                <a:solidFill>
                  <a:schemeClr val="accent4">
                    <a:lumMod val="75000"/>
                  </a:schemeClr>
                </a:solidFill>
                <a:latin typeface="Baskerville Old Face" pitchFamily="18" charset="0"/>
                <a:cs typeface="Arial" pitchFamily="34" charset="0"/>
              </a:rPr>
              <a:t> </a:t>
            </a:r>
          </a:p>
          <a:p>
            <a:pPr algn="just"/>
            <a:endParaRPr lang="pt-BR" sz="2800" dirty="0">
              <a:latin typeface="Baskerville Old Face" pitchFamily="18" charset="0"/>
            </a:endParaRPr>
          </a:p>
          <a:p>
            <a:pPr algn="just"/>
            <a:r>
              <a:rPr lang="pt-BR" sz="2800" dirty="0">
                <a:solidFill>
                  <a:schemeClr val="accent4">
                    <a:lumMod val="75000"/>
                  </a:schemeClr>
                </a:solidFill>
                <a:latin typeface="Baskerville Old Face" pitchFamily="18" charset="0"/>
                <a:cs typeface="Arial" pitchFamily="34" charset="0"/>
              </a:rPr>
              <a:t> </a:t>
            </a:r>
          </a:p>
        </p:txBody>
      </p:sp>
      <p:sp>
        <p:nvSpPr>
          <p:cNvPr id="13" name="Retângulo 12"/>
          <p:cNvSpPr/>
          <p:nvPr/>
        </p:nvSpPr>
        <p:spPr>
          <a:xfrm>
            <a:off x="3048000" y="2333767"/>
            <a:ext cx="7215116" cy="523220"/>
          </a:xfrm>
          <a:prstGeom prst="rect">
            <a:avLst/>
          </a:prstGeom>
        </p:spPr>
        <p:txBody>
          <a:bodyPr wrap="square">
            <a:spAutoFit/>
          </a:bodyPr>
          <a:lstStyle/>
          <a:p>
            <a:pPr algn="just"/>
            <a:endParaRPr lang="pt-BR" sz="2800" b="1" dirty="0">
              <a:solidFill>
                <a:schemeClr val="accent4">
                  <a:lumMod val="75000"/>
                </a:schemeClr>
              </a:solidFill>
              <a:latin typeface="Baskerville Old Face" pitchFamily="18" charset="0"/>
              <a:cs typeface="Arial" pitchFamily="34" charset="0"/>
            </a:endParaRPr>
          </a:p>
        </p:txBody>
      </p:sp>
      <p:sp>
        <p:nvSpPr>
          <p:cNvPr id="12" name="Retângulo 11"/>
          <p:cNvSpPr/>
          <p:nvPr/>
        </p:nvSpPr>
        <p:spPr>
          <a:xfrm>
            <a:off x="3047999" y="2142699"/>
            <a:ext cx="6382603" cy="461665"/>
          </a:xfrm>
          <a:prstGeom prst="rect">
            <a:avLst/>
          </a:prstGeom>
        </p:spPr>
        <p:txBody>
          <a:bodyPr wrap="square">
            <a:spAutoFit/>
          </a:bodyPr>
          <a:lstStyle/>
          <a:p>
            <a:pPr algn="just"/>
            <a:endParaRPr lang="pt-BR" sz="2400" dirty="0">
              <a:latin typeface="Baskerville Old Face" pitchFamily="18" charset="0"/>
            </a:endParaRPr>
          </a:p>
        </p:txBody>
      </p:sp>
    </p:spTree>
    <p:extLst>
      <p:ext uri="{BB962C8B-B14F-4D97-AF65-F5344CB8AC3E}">
        <p14:creationId xmlns:p14="http://schemas.microsoft.com/office/powerpoint/2010/main" val="12610471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arla\Documents\Encontro Juazeiro\Seminário Juazeiro\los-mendigos-brueghel-el-viejo.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74003" y="3780292"/>
            <a:ext cx="2436951" cy="1800701"/>
          </a:xfrm>
          <a:prstGeom prst="rect">
            <a:avLst/>
          </a:prstGeom>
          <a:noFill/>
        </p:spPr>
      </p:pic>
      <p:pic>
        <p:nvPicPr>
          <p:cNvPr id="1027" name="Picture 3" descr="C:\Users\carla\Documents\Encontro Juazeiro\Seminário Juazeiro\download.jpg"/>
          <p:cNvPicPr>
            <a:picLocks noChangeAspect="1" noChangeArrowheads="1"/>
          </p:cNvPicPr>
          <p:nvPr/>
        </p:nvPicPr>
        <p:blipFill>
          <a:blip r:embed="rId3"/>
          <a:srcRect/>
          <a:stretch>
            <a:fillRect/>
          </a:stretch>
        </p:blipFill>
        <p:spPr bwMode="auto">
          <a:xfrm>
            <a:off x="4939125" y="1099745"/>
            <a:ext cx="2265717" cy="1852952"/>
          </a:xfrm>
          <a:prstGeom prst="rect">
            <a:avLst/>
          </a:prstGeom>
          <a:noFill/>
        </p:spPr>
      </p:pic>
      <p:pic>
        <p:nvPicPr>
          <p:cNvPr id="1028" name="Picture 4" descr="C:\Users\carla\Documents\Encontro Juazeiro\Seminário Juazeiro\download (1).jpg"/>
          <p:cNvPicPr>
            <a:picLocks noChangeAspect="1" noChangeArrowheads="1"/>
          </p:cNvPicPr>
          <p:nvPr/>
        </p:nvPicPr>
        <p:blipFill>
          <a:blip r:embed="rId4"/>
          <a:srcRect/>
          <a:stretch>
            <a:fillRect/>
          </a:stretch>
        </p:blipFill>
        <p:spPr bwMode="auto">
          <a:xfrm>
            <a:off x="8405582" y="1106546"/>
            <a:ext cx="2283438" cy="2241153"/>
          </a:xfrm>
          <a:prstGeom prst="rect">
            <a:avLst/>
          </a:prstGeom>
          <a:noFill/>
        </p:spPr>
      </p:pic>
      <p:sp>
        <p:nvSpPr>
          <p:cNvPr id="7" name="Retângulo 6"/>
          <p:cNvSpPr/>
          <p:nvPr/>
        </p:nvSpPr>
        <p:spPr>
          <a:xfrm>
            <a:off x="4903076" y="3389586"/>
            <a:ext cx="2394241" cy="4268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latin typeface="Arial" pitchFamily="34" charset="0"/>
                <a:cs typeface="Arial" pitchFamily="34" charset="0"/>
              </a:rPr>
              <a:t>HISTÓRICO</a:t>
            </a:r>
          </a:p>
        </p:txBody>
      </p:sp>
      <p:sp>
        <p:nvSpPr>
          <p:cNvPr id="8" name="Seta para baixo 7"/>
          <p:cNvSpPr/>
          <p:nvPr/>
        </p:nvSpPr>
        <p:spPr>
          <a:xfrm rot="7555412">
            <a:off x="4040920" y="2495266"/>
            <a:ext cx="436728" cy="1054416"/>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Seta para baixo 9"/>
          <p:cNvSpPr/>
          <p:nvPr/>
        </p:nvSpPr>
        <p:spPr>
          <a:xfrm rot="10800000">
            <a:off x="5902700" y="2940009"/>
            <a:ext cx="436728" cy="421533"/>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Seta para baixo 10"/>
          <p:cNvSpPr/>
          <p:nvPr/>
        </p:nvSpPr>
        <p:spPr>
          <a:xfrm rot="4078173">
            <a:off x="4022527" y="3553197"/>
            <a:ext cx="436728" cy="978306"/>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Seta para baixo 11"/>
          <p:cNvSpPr/>
          <p:nvPr/>
        </p:nvSpPr>
        <p:spPr>
          <a:xfrm>
            <a:off x="5925062" y="3909421"/>
            <a:ext cx="436728" cy="418918"/>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2" descr="C:\Users\carla\Pictures\Alunos com deficiência\fogueira.jpg"/>
          <p:cNvPicPr>
            <a:picLocks noChangeAspect="1" noChangeArrowheads="1"/>
          </p:cNvPicPr>
          <p:nvPr/>
        </p:nvPicPr>
        <p:blipFill>
          <a:blip r:embed="rId5"/>
          <a:srcRect/>
          <a:stretch>
            <a:fillRect/>
          </a:stretch>
        </p:blipFill>
        <p:spPr bwMode="auto">
          <a:xfrm>
            <a:off x="1462203" y="1147308"/>
            <a:ext cx="2111395" cy="2273810"/>
          </a:xfrm>
          <a:prstGeom prst="rect">
            <a:avLst/>
          </a:prstGeom>
          <a:noFill/>
        </p:spPr>
      </p:pic>
      <p:sp>
        <p:nvSpPr>
          <p:cNvPr id="14" name="Seta para baixo 13"/>
          <p:cNvSpPr/>
          <p:nvPr/>
        </p:nvSpPr>
        <p:spPr>
          <a:xfrm rot="13732840">
            <a:off x="7616862" y="2495743"/>
            <a:ext cx="436728" cy="983705"/>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Picture 3" descr="C:\Users\carla\Pictures\Alunos com deficiência\d9c4ffba6c64caa44e02b7fe0b4a8635.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32175" y="4367927"/>
            <a:ext cx="2590196" cy="1859454"/>
          </a:xfrm>
          <a:prstGeom prst="rect">
            <a:avLst/>
          </a:prstGeom>
          <a:noFill/>
        </p:spPr>
      </p:pic>
      <p:pic>
        <p:nvPicPr>
          <p:cNvPr id="1029" name="Picture 5" descr="Resultado de imagem para inclusão escolar"/>
          <p:cNvPicPr>
            <a:picLocks noChangeAspect="1" noChangeArrowheads="1"/>
          </p:cNvPicPr>
          <p:nvPr/>
        </p:nvPicPr>
        <p:blipFill>
          <a:blip r:embed="rId7"/>
          <a:srcRect/>
          <a:stretch>
            <a:fillRect/>
          </a:stretch>
        </p:blipFill>
        <p:spPr bwMode="auto">
          <a:xfrm>
            <a:off x="8389817" y="3783724"/>
            <a:ext cx="2876665" cy="1876097"/>
          </a:xfrm>
          <a:prstGeom prst="rect">
            <a:avLst/>
          </a:prstGeom>
          <a:noFill/>
        </p:spPr>
      </p:pic>
      <p:sp>
        <p:nvSpPr>
          <p:cNvPr id="17" name="Seta para baixo 16"/>
          <p:cNvSpPr/>
          <p:nvPr/>
        </p:nvSpPr>
        <p:spPr>
          <a:xfrm rot="18091747">
            <a:off x="7628895" y="3636827"/>
            <a:ext cx="436728" cy="875159"/>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9" name="Retângulo 8"/>
          <p:cNvSpPr/>
          <p:nvPr/>
        </p:nvSpPr>
        <p:spPr>
          <a:xfrm>
            <a:off x="1734209" y="2265529"/>
            <a:ext cx="8450315" cy="3754874"/>
          </a:xfrm>
          <a:prstGeom prst="rect">
            <a:avLst/>
          </a:prstGeom>
        </p:spPr>
        <p:txBody>
          <a:bodyPr wrap="square">
            <a:spAutoFit/>
          </a:bodyPr>
          <a:lstStyle/>
          <a:p>
            <a:pPr marL="342900" indent="-342900">
              <a:buFont typeface="Arial" pitchFamily="34" charset="0"/>
              <a:buChar char="•"/>
            </a:pPr>
            <a:r>
              <a:rPr lang="pt-BR" sz="2600" dirty="0">
                <a:latin typeface="Arial" pitchFamily="34" charset="0"/>
                <a:cs typeface="Arial" pitchFamily="34" charset="0"/>
              </a:rPr>
              <a:t>Estratégias específicas para aprender a estudar;</a:t>
            </a:r>
          </a:p>
          <a:p>
            <a:pPr marL="342900" indent="-342900">
              <a:buFont typeface="Arial" pitchFamily="34" charset="0"/>
              <a:buChar char="•"/>
            </a:pPr>
            <a:r>
              <a:rPr lang="pt-BR" sz="2600" dirty="0">
                <a:latin typeface="Arial" pitchFamily="34" charset="0"/>
                <a:cs typeface="Arial" pitchFamily="34" charset="0"/>
              </a:rPr>
              <a:t>Atividades de oralidade (articulação correta das palavras, gestos, entonação, ritmo, capacidade de expor suas opiniões sobre um assunto);</a:t>
            </a:r>
          </a:p>
          <a:p>
            <a:pPr marL="342900" indent="-342900">
              <a:buFont typeface="Arial" pitchFamily="34" charset="0"/>
              <a:buChar char="•"/>
            </a:pPr>
            <a:r>
              <a:rPr lang="pt-BR" sz="2600" dirty="0">
                <a:latin typeface="Arial" pitchFamily="34" charset="0"/>
                <a:cs typeface="Arial" pitchFamily="34" charset="0"/>
              </a:rPr>
              <a:t>Técnicas de memorização;</a:t>
            </a:r>
          </a:p>
          <a:p>
            <a:pPr marL="342900" indent="-342900">
              <a:buFont typeface="Arial" pitchFamily="34" charset="0"/>
              <a:buChar char="•"/>
            </a:pPr>
            <a:r>
              <a:rPr lang="pt-BR" sz="2600" dirty="0">
                <a:latin typeface="Arial" pitchFamily="34" charset="0"/>
                <a:cs typeface="Arial" pitchFamily="34" charset="0"/>
              </a:rPr>
              <a:t>Orientações para alunos com TDAH, deficiência auditiva e física.</a:t>
            </a:r>
          </a:p>
          <a:p>
            <a:pPr marL="342900" indent="-342900" algn="just">
              <a:buFont typeface="Wingdings" pitchFamily="2" charset="2"/>
              <a:buChar char="v"/>
            </a:pPr>
            <a:endParaRPr lang="pt-BR" sz="2800" dirty="0">
              <a:latin typeface="Baskerville Old Face" pitchFamily="18" charset="0"/>
              <a:cs typeface="Arial" pitchFamily="34" charset="0"/>
            </a:endParaRPr>
          </a:p>
          <a:p>
            <a:endParaRPr lang="pt-BR" sz="2800" dirty="0">
              <a:solidFill>
                <a:schemeClr val="accent1">
                  <a:lumMod val="75000"/>
                </a:schemeClr>
              </a:solidFill>
              <a:latin typeface="Baskerville Old Face" pitchFamily="18" charset="0"/>
              <a:cs typeface="Arial" pitchFamily="34" charset="0"/>
            </a:endParaRPr>
          </a:p>
        </p:txBody>
      </p:sp>
      <p:sp>
        <p:nvSpPr>
          <p:cNvPr id="10" name="Retângulo 9"/>
          <p:cNvSpPr/>
          <p:nvPr/>
        </p:nvSpPr>
        <p:spPr>
          <a:xfrm>
            <a:off x="2524835" y="2361064"/>
            <a:ext cx="8611737" cy="523220"/>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p:txBody>
      </p:sp>
      <p:sp>
        <p:nvSpPr>
          <p:cNvPr id="13" name="Retângulo 12"/>
          <p:cNvSpPr/>
          <p:nvPr/>
        </p:nvSpPr>
        <p:spPr>
          <a:xfrm>
            <a:off x="3048000" y="2333767"/>
            <a:ext cx="7215116" cy="523220"/>
          </a:xfrm>
          <a:prstGeom prst="rect">
            <a:avLst/>
          </a:prstGeom>
        </p:spPr>
        <p:txBody>
          <a:bodyPr wrap="square">
            <a:spAutoFit/>
          </a:bodyPr>
          <a:lstStyle/>
          <a:p>
            <a:pPr algn="just"/>
            <a:endParaRPr lang="pt-BR" sz="2800" b="1" dirty="0">
              <a:solidFill>
                <a:schemeClr val="accent4">
                  <a:lumMod val="75000"/>
                </a:schemeClr>
              </a:solidFill>
              <a:latin typeface="Baskerville Old Face" pitchFamily="18" charset="0"/>
              <a:cs typeface="Arial" pitchFamily="34" charset="0"/>
            </a:endParaRPr>
          </a:p>
        </p:txBody>
      </p:sp>
      <p:sp>
        <p:nvSpPr>
          <p:cNvPr id="12" name="Retângulo 11"/>
          <p:cNvSpPr/>
          <p:nvPr/>
        </p:nvSpPr>
        <p:spPr>
          <a:xfrm>
            <a:off x="3047999" y="2142699"/>
            <a:ext cx="6382603" cy="461665"/>
          </a:xfrm>
          <a:prstGeom prst="rect">
            <a:avLst/>
          </a:prstGeom>
        </p:spPr>
        <p:txBody>
          <a:bodyPr wrap="square">
            <a:spAutoFit/>
          </a:bodyPr>
          <a:lstStyle/>
          <a:p>
            <a:pPr algn="just"/>
            <a:endParaRPr lang="pt-BR" sz="2400" dirty="0">
              <a:latin typeface="Baskerville Old Face" pitchFamily="18" charset="0"/>
            </a:endParaRPr>
          </a:p>
        </p:txBody>
      </p:sp>
      <p:sp>
        <p:nvSpPr>
          <p:cNvPr id="14" name="Retângulo 13"/>
          <p:cNvSpPr/>
          <p:nvPr/>
        </p:nvSpPr>
        <p:spPr>
          <a:xfrm>
            <a:off x="3047999" y="1746913"/>
            <a:ext cx="7037697" cy="461665"/>
          </a:xfrm>
          <a:prstGeom prst="rect">
            <a:avLst/>
          </a:prstGeom>
        </p:spPr>
        <p:txBody>
          <a:bodyPr wrap="square">
            <a:spAutoFit/>
          </a:bodyPr>
          <a:lstStyle/>
          <a:p>
            <a:pPr>
              <a:buNone/>
            </a:pPr>
            <a:endParaRPr lang="pt-BR" sz="2400" b="1" dirty="0">
              <a:solidFill>
                <a:schemeClr val="accent1">
                  <a:lumMod val="75000"/>
                </a:schemeClr>
              </a:solidFill>
              <a:latin typeface="Baskerville Old Face" pitchFamily="18" charset="0"/>
              <a:cs typeface="Arial" pitchFamily="34" charset="0"/>
            </a:endParaRPr>
          </a:p>
        </p:txBody>
      </p:sp>
      <p:sp>
        <p:nvSpPr>
          <p:cNvPr id="15" name="Retângulo 14"/>
          <p:cNvSpPr/>
          <p:nvPr/>
        </p:nvSpPr>
        <p:spPr>
          <a:xfrm>
            <a:off x="2306473" y="2129051"/>
            <a:ext cx="7670040" cy="523220"/>
          </a:xfrm>
          <a:prstGeom prst="rect">
            <a:avLst/>
          </a:prstGeom>
        </p:spPr>
        <p:txBody>
          <a:bodyPr wrap="square">
            <a:spAutoFit/>
          </a:bodyPr>
          <a:lstStyle/>
          <a:p>
            <a:endParaRPr lang="pt-BR" sz="2800" b="1" dirty="0">
              <a:solidFill>
                <a:schemeClr val="accent4">
                  <a:lumMod val="75000"/>
                </a:schemeClr>
              </a:solidFill>
              <a:latin typeface="Baskerville Old Face" pitchFamily="18" charset="0"/>
              <a:cs typeface="Arial" pitchFamily="34" charset="0"/>
            </a:endParaRPr>
          </a:p>
        </p:txBody>
      </p:sp>
    </p:spTree>
    <p:extLst>
      <p:ext uri="{BB962C8B-B14F-4D97-AF65-F5344CB8AC3E}">
        <p14:creationId xmlns:p14="http://schemas.microsoft.com/office/powerpoint/2010/main" val="35881725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9" name="Retângulo 8"/>
          <p:cNvSpPr/>
          <p:nvPr/>
        </p:nvSpPr>
        <p:spPr>
          <a:xfrm>
            <a:off x="1054152" y="1337664"/>
            <a:ext cx="10170897" cy="4924425"/>
          </a:xfrm>
          <a:prstGeom prst="rect">
            <a:avLst/>
          </a:prstGeom>
        </p:spPr>
        <p:txBody>
          <a:bodyPr wrap="square">
            <a:spAutoFit/>
          </a:bodyPr>
          <a:lstStyle/>
          <a:p>
            <a:r>
              <a:rPr lang="pt-BR" sz="2600" b="1" dirty="0">
                <a:latin typeface="Arial" pitchFamily="34" charset="0"/>
                <a:cs typeface="Arial" pitchFamily="34" charset="0"/>
              </a:rPr>
              <a:t>Recursos disponíveis aos alunos:</a:t>
            </a:r>
            <a:endParaRPr lang="pt-BR" sz="2600" dirty="0">
              <a:latin typeface="Arial" pitchFamily="34" charset="0"/>
              <a:cs typeface="Arial" pitchFamily="34" charset="0"/>
            </a:endParaRPr>
          </a:p>
          <a:p>
            <a:endParaRPr lang="pt-BR" sz="2600" dirty="0">
              <a:latin typeface="Arial" pitchFamily="34" charset="0"/>
              <a:cs typeface="Arial" pitchFamily="34" charset="0"/>
            </a:endParaRPr>
          </a:p>
          <a:p>
            <a:pPr marL="342900" indent="-342900">
              <a:buFont typeface="Arial" pitchFamily="34" charset="0"/>
              <a:buChar char="•"/>
            </a:pPr>
            <a:r>
              <a:rPr lang="pt-BR" sz="2600" dirty="0">
                <a:latin typeface="Arial" pitchFamily="34" charset="0"/>
                <a:cs typeface="Arial" pitchFamily="34" charset="0"/>
              </a:rPr>
              <a:t>Um computador equipado com monitor de 22’, aplicativo Dosvox e teclado em braile.</a:t>
            </a:r>
          </a:p>
          <a:p>
            <a:pPr marL="342900" indent="-342900">
              <a:buFont typeface="Arial" pitchFamily="34" charset="0"/>
              <a:buChar char="•"/>
            </a:pPr>
            <a:r>
              <a:rPr lang="pt-BR" sz="2600" dirty="0">
                <a:latin typeface="Arial" pitchFamily="34" charset="0"/>
                <a:cs typeface="Arial" pitchFamily="34" charset="0"/>
              </a:rPr>
              <a:t>Um computador convencional para aplicativos destinados as atividades psicopedagógicas;</a:t>
            </a:r>
          </a:p>
          <a:p>
            <a:pPr marL="342900" indent="-342900">
              <a:buFont typeface="Arial" pitchFamily="34" charset="0"/>
              <a:buChar char="•"/>
            </a:pPr>
            <a:r>
              <a:rPr lang="pt-BR" sz="2600" dirty="0">
                <a:latin typeface="Arial" pitchFamily="34" charset="0"/>
                <a:cs typeface="Arial" pitchFamily="34" charset="0"/>
              </a:rPr>
              <a:t>Diversos aplicativos destinados ao desenvolvimento das habilidades cognitivas;</a:t>
            </a:r>
          </a:p>
          <a:p>
            <a:pPr marL="342900" indent="-342900">
              <a:buFont typeface="Arial" pitchFamily="34" charset="0"/>
              <a:buChar char="•"/>
            </a:pPr>
            <a:r>
              <a:rPr lang="pt-BR" sz="2600" dirty="0">
                <a:latin typeface="Arial" pitchFamily="34" charset="0"/>
                <a:cs typeface="Arial" pitchFamily="34" charset="0"/>
              </a:rPr>
              <a:t>Livros de literatura infanto-juvenil;</a:t>
            </a:r>
          </a:p>
          <a:p>
            <a:pPr marL="342900" indent="-342900">
              <a:buFont typeface="Arial" pitchFamily="34" charset="0"/>
              <a:buChar char="•"/>
            </a:pPr>
            <a:r>
              <a:rPr lang="pt-BR" sz="2600" dirty="0">
                <a:latin typeface="Arial" pitchFamily="34" charset="0"/>
                <a:cs typeface="Arial" pitchFamily="34" charset="0"/>
              </a:rPr>
              <a:t>Lupas de mão;</a:t>
            </a:r>
          </a:p>
          <a:p>
            <a:pPr marL="342900" indent="-342900">
              <a:buFont typeface="Arial" pitchFamily="34" charset="0"/>
              <a:buChar char="•"/>
            </a:pPr>
            <a:r>
              <a:rPr lang="pt-BR" sz="2600" dirty="0">
                <a:latin typeface="Arial" pitchFamily="34" charset="0"/>
                <a:cs typeface="Arial" pitchFamily="34" charset="0"/>
              </a:rPr>
              <a:t>Um binóculo 8X42;</a:t>
            </a:r>
          </a:p>
          <a:p>
            <a:endParaRPr lang="pt-BR" sz="2800" dirty="0">
              <a:solidFill>
                <a:schemeClr val="accent1">
                  <a:lumMod val="75000"/>
                </a:schemeClr>
              </a:solidFill>
              <a:latin typeface="Baskerville Old Face" pitchFamily="18" charset="0"/>
              <a:cs typeface="Arial" pitchFamily="34" charset="0"/>
            </a:endParaRPr>
          </a:p>
        </p:txBody>
      </p:sp>
      <p:sp>
        <p:nvSpPr>
          <p:cNvPr id="10" name="Retângulo 9"/>
          <p:cNvSpPr/>
          <p:nvPr/>
        </p:nvSpPr>
        <p:spPr>
          <a:xfrm>
            <a:off x="2524835" y="2361064"/>
            <a:ext cx="8611737" cy="523220"/>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p:txBody>
      </p:sp>
      <p:sp>
        <p:nvSpPr>
          <p:cNvPr id="11" name="Retângulo 10"/>
          <p:cNvSpPr/>
          <p:nvPr/>
        </p:nvSpPr>
        <p:spPr>
          <a:xfrm>
            <a:off x="2593075" y="2838734"/>
            <a:ext cx="8475259" cy="1384995"/>
          </a:xfrm>
          <a:prstGeom prst="rect">
            <a:avLst/>
          </a:prstGeom>
        </p:spPr>
        <p:txBody>
          <a:bodyPr wrap="square">
            <a:spAutoFit/>
          </a:bodyPr>
          <a:lstStyle/>
          <a:p>
            <a:pPr algn="just"/>
            <a:r>
              <a:rPr lang="pt-BR" sz="2800" dirty="0">
                <a:solidFill>
                  <a:schemeClr val="accent4">
                    <a:lumMod val="75000"/>
                  </a:schemeClr>
                </a:solidFill>
                <a:latin typeface="Baskerville Old Face" pitchFamily="18" charset="0"/>
                <a:cs typeface="Arial" pitchFamily="34" charset="0"/>
              </a:rPr>
              <a:t> </a:t>
            </a:r>
          </a:p>
          <a:p>
            <a:pPr algn="just"/>
            <a:endParaRPr lang="pt-BR" sz="2800" dirty="0">
              <a:latin typeface="Baskerville Old Face" pitchFamily="18" charset="0"/>
            </a:endParaRPr>
          </a:p>
          <a:p>
            <a:pPr algn="just"/>
            <a:r>
              <a:rPr lang="pt-BR" sz="2800" dirty="0">
                <a:solidFill>
                  <a:schemeClr val="accent4">
                    <a:lumMod val="75000"/>
                  </a:schemeClr>
                </a:solidFill>
                <a:latin typeface="Baskerville Old Face" pitchFamily="18" charset="0"/>
                <a:cs typeface="Arial" pitchFamily="34" charset="0"/>
              </a:rPr>
              <a:t> </a:t>
            </a:r>
          </a:p>
        </p:txBody>
      </p:sp>
      <p:sp>
        <p:nvSpPr>
          <p:cNvPr id="13" name="Retângulo 12"/>
          <p:cNvSpPr/>
          <p:nvPr/>
        </p:nvSpPr>
        <p:spPr>
          <a:xfrm>
            <a:off x="3048000" y="2333767"/>
            <a:ext cx="7215116" cy="523220"/>
          </a:xfrm>
          <a:prstGeom prst="rect">
            <a:avLst/>
          </a:prstGeom>
        </p:spPr>
        <p:txBody>
          <a:bodyPr wrap="square">
            <a:spAutoFit/>
          </a:bodyPr>
          <a:lstStyle/>
          <a:p>
            <a:pPr algn="just"/>
            <a:endParaRPr lang="pt-BR" sz="2800" b="1" dirty="0">
              <a:solidFill>
                <a:schemeClr val="accent4">
                  <a:lumMod val="75000"/>
                </a:schemeClr>
              </a:solidFill>
              <a:latin typeface="Baskerville Old Face" pitchFamily="18" charset="0"/>
              <a:cs typeface="Arial" pitchFamily="34" charset="0"/>
            </a:endParaRPr>
          </a:p>
        </p:txBody>
      </p:sp>
      <p:sp>
        <p:nvSpPr>
          <p:cNvPr id="12" name="Retângulo 11"/>
          <p:cNvSpPr/>
          <p:nvPr/>
        </p:nvSpPr>
        <p:spPr>
          <a:xfrm>
            <a:off x="3047999" y="2142699"/>
            <a:ext cx="6382603" cy="461665"/>
          </a:xfrm>
          <a:prstGeom prst="rect">
            <a:avLst/>
          </a:prstGeom>
        </p:spPr>
        <p:txBody>
          <a:bodyPr wrap="square">
            <a:spAutoFit/>
          </a:bodyPr>
          <a:lstStyle/>
          <a:p>
            <a:pPr algn="just"/>
            <a:endParaRPr lang="pt-BR" sz="2400" dirty="0">
              <a:latin typeface="Baskerville Old Face" pitchFamily="18" charset="0"/>
            </a:endParaRPr>
          </a:p>
        </p:txBody>
      </p:sp>
      <p:sp>
        <p:nvSpPr>
          <p:cNvPr id="14" name="Retângulo 13"/>
          <p:cNvSpPr/>
          <p:nvPr/>
        </p:nvSpPr>
        <p:spPr>
          <a:xfrm>
            <a:off x="3047999" y="1746913"/>
            <a:ext cx="7037697" cy="461665"/>
          </a:xfrm>
          <a:prstGeom prst="rect">
            <a:avLst/>
          </a:prstGeom>
        </p:spPr>
        <p:txBody>
          <a:bodyPr wrap="square">
            <a:spAutoFit/>
          </a:bodyPr>
          <a:lstStyle/>
          <a:p>
            <a:pPr>
              <a:buNone/>
            </a:pPr>
            <a:endParaRPr lang="pt-BR" sz="2400" b="1" dirty="0">
              <a:solidFill>
                <a:schemeClr val="accent1">
                  <a:lumMod val="75000"/>
                </a:schemeClr>
              </a:solidFill>
              <a:latin typeface="Baskerville Old Face" pitchFamily="18" charset="0"/>
              <a:cs typeface="Arial" pitchFamily="34" charset="0"/>
            </a:endParaRPr>
          </a:p>
        </p:txBody>
      </p:sp>
      <p:sp>
        <p:nvSpPr>
          <p:cNvPr id="15" name="Retângulo 14"/>
          <p:cNvSpPr/>
          <p:nvPr/>
        </p:nvSpPr>
        <p:spPr>
          <a:xfrm>
            <a:off x="2306473" y="2129051"/>
            <a:ext cx="7670040" cy="523220"/>
          </a:xfrm>
          <a:prstGeom prst="rect">
            <a:avLst/>
          </a:prstGeom>
        </p:spPr>
        <p:txBody>
          <a:bodyPr wrap="square">
            <a:spAutoFit/>
          </a:bodyPr>
          <a:lstStyle/>
          <a:p>
            <a:endParaRPr lang="pt-BR" sz="2800" b="1" dirty="0">
              <a:solidFill>
                <a:schemeClr val="accent4">
                  <a:lumMod val="75000"/>
                </a:schemeClr>
              </a:solidFill>
              <a:latin typeface="Baskerville Old Face" pitchFamily="18" charset="0"/>
              <a:cs typeface="Arial" pitchFamily="34" charset="0"/>
            </a:endParaRPr>
          </a:p>
        </p:txBody>
      </p:sp>
    </p:spTree>
    <p:extLst>
      <p:ext uri="{BB962C8B-B14F-4D97-AF65-F5344CB8AC3E}">
        <p14:creationId xmlns:p14="http://schemas.microsoft.com/office/powerpoint/2010/main" val="15180122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10" name="Retângulo 9"/>
          <p:cNvSpPr/>
          <p:nvPr/>
        </p:nvSpPr>
        <p:spPr>
          <a:xfrm>
            <a:off x="1583659" y="1596790"/>
            <a:ext cx="9546795" cy="4185761"/>
          </a:xfrm>
          <a:prstGeom prst="rect">
            <a:avLst/>
          </a:prstGeom>
        </p:spPr>
        <p:txBody>
          <a:bodyPr wrap="square">
            <a:spAutoFit/>
          </a:bodyPr>
          <a:lstStyle/>
          <a:p>
            <a:pPr>
              <a:buFont typeface="Arial" pitchFamily="34" charset="0"/>
              <a:buChar char="•"/>
            </a:pPr>
            <a:endParaRPr lang="pt-BR" sz="3200" dirty="0">
              <a:solidFill>
                <a:schemeClr val="accent4">
                  <a:lumMod val="75000"/>
                </a:schemeClr>
              </a:solidFill>
              <a:latin typeface="Arial" pitchFamily="34" charset="0"/>
              <a:cs typeface="Arial" pitchFamily="34" charset="0"/>
            </a:endParaRPr>
          </a:p>
          <a:p>
            <a:pPr marL="457200" indent="-457200">
              <a:buFont typeface="Arial" pitchFamily="34" charset="0"/>
              <a:buChar char="•"/>
            </a:pPr>
            <a:r>
              <a:rPr lang="pt-BR" sz="2600" dirty="0">
                <a:latin typeface="Arial" pitchFamily="34" charset="0"/>
                <a:cs typeface="Arial" pitchFamily="34" charset="0"/>
              </a:rPr>
              <a:t>Folhas com pautas escuras e maior espaço entre as linhas;</a:t>
            </a:r>
          </a:p>
          <a:p>
            <a:pPr marL="342900" indent="-342900">
              <a:buFont typeface="Arial" pitchFamily="34" charset="0"/>
              <a:buChar char="•"/>
            </a:pPr>
            <a:r>
              <a:rPr lang="pt-BR" sz="2600" dirty="0">
                <a:latin typeface="Arial" pitchFamily="34" charset="0"/>
                <a:cs typeface="Arial" pitchFamily="34" charset="0"/>
              </a:rPr>
              <a:t>Canetas com ponta porosa preta;</a:t>
            </a:r>
          </a:p>
          <a:p>
            <a:pPr marL="342900" indent="-342900">
              <a:buFont typeface="Arial" pitchFamily="34" charset="0"/>
              <a:buChar char="•"/>
            </a:pPr>
            <a:r>
              <a:rPr lang="pt-BR" sz="2600" dirty="0">
                <a:latin typeface="Arial" pitchFamily="34" charset="0"/>
                <a:cs typeface="Arial" pitchFamily="34" charset="0"/>
              </a:rPr>
              <a:t>Lápis (6b) com grafite mais forte;</a:t>
            </a:r>
          </a:p>
          <a:p>
            <a:pPr marL="342900" indent="-342900">
              <a:buFont typeface="Arial" pitchFamily="34" charset="0"/>
              <a:buChar char="•"/>
            </a:pPr>
            <a:r>
              <a:rPr lang="pt-BR" sz="2600" dirty="0">
                <a:latin typeface="Arial" pitchFamily="34" charset="0"/>
                <a:cs typeface="Arial" pitchFamily="34" charset="0"/>
              </a:rPr>
              <a:t>Prancheta inclinada para leitura;</a:t>
            </a:r>
          </a:p>
          <a:p>
            <a:pPr marL="342900" indent="-342900">
              <a:buFont typeface="Arial" pitchFamily="34" charset="0"/>
              <a:buChar char="•"/>
            </a:pPr>
            <a:r>
              <a:rPr lang="pt-BR" sz="2600" dirty="0">
                <a:latin typeface="Arial" pitchFamily="34" charset="0"/>
                <a:cs typeface="Arial" pitchFamily="34" charset="0"/>
              </a:rPr>
              <a:t>Folhas sulfite desenho;</a:t>
            </a:r>
          </a:p>
          <a:p>
            <a:pPr marL="342900" indent="-342900">
              <a:buFont typeface="Arial" pitchFamily="34" charset="0"/>
              <a:buChar char="•"/>
            </a:pPr>
            <a:r>
              <a:rPr lang="pt-BR" sz="2600" dirty="0">
                <a:latin typeface="Arial" pitchFamily="34" charset="0"/>
                <a:cs typeface="Arial" pitchFamily="34" charset="0"/>
              </a:rPr>
              <a:t>Canetas hidrográficas;</a:t>
            </a:r>
          </a:p>
          <a:p>
            <a:pPr marL="342900" indent="-342900">
              <a:buFont typeface="Arial" pitchFamily="34" charset="0"/>
              <a:buChar char="•"/>
            </a:pPr>
            <a:r>
              <a:rPr lang="pt-BR" sz="2600" dirty="0">
                <a:latin typeface="Arial" pitchFamily="34" charset="0"/>
                <a:cs typeface="Arial" pitchFamily="34" charset="0"/>
              </a:rPr>
              <a:t>Giz de cera; tesouras;</a:t>
            </a:r>
          </a:p>
          <a:p>
            <a:pPr marL="342900" indent="-342900">
              <a:buFont typeface="Arial" pitchFamily="34" charset="0"/>
              <a:buChar char="•"/>
            </a:pPr>
            <a:r>
              <a:rPr lang="pt-BR" sz="2600" dirty="0">
                <a:latin typeface="Arial" pitchFamily="34" charset="0"/>
                <a:cs typeface="Arial" pitchFamily="34" charset="0"/>
              </a:rPr>
              <a:t>Material Dourado;</a:t>
            </a:r>
          </a:p>
          <a:p>
            <a:pPr algn="just"/>
            <a:endParaRPr lang="pt-BR" sz="2600" dirty="0">
              <a:latin typeface="Baskerville Old Face" pitchFamily="18" charset="0"/>
              <a:cs typeface="Arial" pitchFamily="34" charset="0"/>
            </a:endParaRPr>
          </a:p>
        </p:txBody>
      </p:sp>
      <p:sp>
        <p:nvSpPr>
          <p:cNvPr id="12" name="Retângulo 11"/>
          <p:cNvSpPr/>
          <p:nvPr/>
        </p:nvSpPr>
        <p:spPr>
          <a:xfrm>
            <a:off x="3047999" y="2142699"/>
            <a:ext cx="6382603" cy="461665"/>
          </a:xfrm>
          <a:prstGeom prst="rect">
            <a:avLst/>
          </a:prstGeom>
        </p:spPr>
        <p:txBody>
          <a:bodyPr wrap="square">
            <a:spAutoFit/>
          </a:bodyPr>
          <a:lstStyle/>
          <a:p>
            <a:pPr algn="just"/>
            <a:endParaRPr lang="pt-BR" sz="2400" dirty="0">
              <a:latin typeface="Baskerville Old Face" pitchFamily="18" charset="0"/>
            </a:endParaRPr>
          </a:p>
        </p:txBody>
      </p:sp>
      <p:sp>
        <p:nvSpPr>
          <p:cNvPr id="14" name="Retângulo 13"/>
          <p:cNvSpPr/>
          <p:nvPr/>
        </p:nvSpPr>
        <p:spPr>
          <a:xfrm>
            <a:off x="3047999" y="1746913"/>
            <a:ext cx="7037697" cy="461665"/>
          </a:xfrm>
          <a:prstGeom prst="rect">
            <a:avLst/>
          </a:prstGeom>
        </p:spPr>
        <p:txBody>
          <a:bodyPr wrap="square">
            <a:spAutoFit/>
          </a:bodyPr>
          <a:lstStyle/>
          <a:p>
            <a:pPr>
              <a:buNone/>
            </a:pPr>
            <a:endParaRPr lang="pt-BR" sz="2400" b="1" dirty="0">
              <a:solidFill>
                <a:schemeClr val="accent1">
                  <a:lumMod val="75000"/>
                </a:schemeClr>
              </a:solidFill>
              <a:latin typeface="Baskerville Old Face" pitchFamily="18" charset="0"/>
              <a:cs typeface="Arial" pitchFamily="34" charset="0"/>
            </a:endParaRPr>
          </a:p>
        </p:txBody>
      </p:sp>
      <p:sp>
        <p:nvSpPr>
          <p:cNvPr id="15" name="Retângulo 14"/>
          <p:cNvSpPr/>
          <p:nvPr/>
        </p:nvSpPr>
        <p:spPr>
          <a:xfrm>
            <a:off x="2306473" y="2129051"/>
            <a:ext cx="7670040" cy="523220"/>
          </a:xfrm>
          <a:prstGeom prst="rect">
            <a:avLst/>
          </a:prstGeom>
        </p:spPr>
        <p:txBody>
          <a:bodyPr wrap="square">
            <a:spAutoFit/>
          </a:bodyPr>
          <a:lstStyle/>
          <a:p>
            <a:endParaRPr lang="pt-BR" sz="2800" b="1" dirty="0">
              <a:solidFill>
                <a:schemeClr val="accent4">
                  <a:lumMod val="75000"/>
                </a:schemeClr>
              </a:solidFill>
              <a:latin typeface="Baskerville Old Face" pitchFamily="18" charset="0"/>
              <a:cs typeface="Arial" pitchFamily="34" charset="0"/>
            </a:endParaRPr>
          </a:p>
        </p:txBody>
      </p:sp>
    </p:spTree>
    <p:extLst>
      <p:ext uri="{BB962C8B-B14F-4D97-AF65-F5344CB8AC3E}">
        <p14:creationId xmlns:p14="http://schemas.microsoft.com/office/powerpoint/2010/main" val="38361624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10" name="Retângulo 9"/>
          <p:cNvSpPr/>
          <p:nvPr/>
        </p:nvSpPr>
        <p:spPr>
          <a:xfrm>
            <a:off x="2214280" y="1596790"/>
            <a:ext cx="8611737" cy="1015663"/>
          </a:xfrm>
          <a:prstGeom prst="rect">
            <a:avLst/>
          </a:prstGeom>
        </p:spPr>
        <p:txBody>
          <a:bodyPr wrap="square">
            <a:spAutoFit/>
          </a:bodyPr>
          <a:lstStyle/>
          <a:p>
            <a:pPr>
              <a:buNone/>
            </a:pPr>
            <a:endParaRPr lang="pt-BR" sz="32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1">
                  <a:lumMod val="75000"/>
                </a:schemeClr>
              </a:solidFill>
              <a:latin typeface="Baskerville Old Face" pitchFamily="18" charset="0"/>
              <a:cs typeface="Arial" pitchFamily="34" charset="0"/>
            </a:endParaRPr>
          </a:p>
        </p:txBody>
      </p:sp>
      <p:sp>
        <p:nvSpPr>
          <p:cNvPr id="11" name="Retângulo 10"/>
          <p:cNvSpPr/>
          <p:nvPr/>
        </p:nvSpPr>
        <p:spPr>
          <a:xfrm>
            <a:off x="2593075" y="2838734"/>
            <a:ext cx="8475259" cy="1384995"/>
          </a:xfrm>
          <a:prstGeom prst="rect">
            <a:avLst/>
          </a:prstGeom>
        </p:spPr>
        <p:txBody>
          <a:bodyPr wrap="square">
            <a:spAutoFit/>
          </a:bodyPr>
          <a:lstStyle/>
          <a:p>
            <a:pPr algn="just"/>
            <a:r>
              <a:rPr lang="pt-BR" sz="2800" dirty="0">
                <a:solidFill>
                  <a:schemeClr val="accent4">
                    <a:lumMod val="75000"/>
                  </a:schemeClr>
                </a:solidFill>
                <a:latin typeface="Baskerville Old Face" pitchFamily="18" charset="0"/>
                <a:cs typeface="Arial" pitchFamily="34" charset="0"/>
              </a:rPr>
              <a:t> </a:t>
            </a:r>
          </a:p>
          <a:p>
            <a:pPr algn="just"/>
            <a:endParaRPr lang="pt-BR" sz="2800" dirty="0">
              <a:latin typeface="Baskerville Old Face" pitchFamily="18" charset="0"/>
            </a:endParaRPr>
          </a:p>
          <a:p>
            <a:pPr algn="just"/>
            <a:r>
              <a:rPr lang="pt-BR" sz="2800" dirty="0">
                <a:solidFill>
                  <a:schemeClr val="accent4">
                    <a:lumMod val="75000"/>
                  </a:schemeClr>
                </a:solidFill>
                <a:latin typeface="Baskerville Old Face" pitchFamily="18" charset="0"/>
                <a:cs typeface="Arial" pitchFamily="34" charset="0"/>
              </a:rPr>
              <a:t> </a:t>
            </a:r>
          </a:p>
        </p:txBody>
      </p:sp>
      <p:sp>
        <p:nvSpPr>
          <p:cNvPr id="13" name="Retângulo 12"/>
          <p:cNvSpPr/>
          <p:nvPr/>
        </p:nvSpPr>
        <p:spPr>
          <a:xfrm>
            <a:off x="1734207" y="2142699"/>
            <a:ext cx="9091810" cy="4493538"/>
          </a:xfrm>
          <a:prstGeom prst="rect">
            <a:avLst/>
          </a:prstGeom>
        </p:spPr>
        <p:txBody>
          <a:bodyPr wrap="square">
            <a:spAutoFit/>
          </a:bodyPr>
          <a:lstStyle/>
          <a:p>
            <a:pPr marL="342900" indent="-342900">
              <a:buFont typeface="Arial" pitchFamily="34" charset="0"/>
              <a:buChar char="•"/>
            </a:pPr>
            <a:r>
              <a:rPr lang="pt-BR" sz="2600" dirty="0">
                <a:latin typeface="Arial" pitchFamily="34" charset="0"/>
                <a:cs typeface="Arial" pitchFamily="34" charset="0"/>
              </a:rPr>
              <a:t>Massa de modelar (relação tátil e sinestésica);</a:t>
            </a:r>
          </a:p>
          <a:p>
            <a:pPr marL="342900" indent="-342900">
              <a:buFont typeface="Arial" pitchFamily="34" charset="0"/>
              <a:buChar char="•"/>
            </a:pPr>
            <a:r>
              <a:rPr lang="pt-BR" sz="2600" dirty="0">
                <a:latin typeface="Arial" pitchFamily="34" charset="0"/>
                <a:cs typeface="Arial" pitchFamily="34" charset="0"/>
              </a:rPr>
              <a:t>Alfabeto móvel em EVA;</a:t>
            </a:r>
          </a:p>
          <a:p>
            <a:pPr marL="342900" indent="-342900">
              <a:buFont typeface="Arial" pitchFamily="34" charset="0"/>
              <a:buChar char="•"/>
            </a:pPr>
            <a:r>
              <a:rPr lang="pt-BR" sz="2600" dirty="0">
                <a:latin typeface="Arial" pitchFamily="34" charset="0"/>
                <a:cs typeface="Arial" pitchFamily="34" charset="0"/>
              </a:rPr>
              <a:t>Jogos: Percepção, raciocínio lógico, atenção, leitura e interpretação, linguagem oral e escrita, coordenação motora, criatividade, desafios e memória;</a:t>
            </a:r>
          </a:p>
          <a:p>
            <a:pPr marL="342900" indent="-342900">
              <a:buFont typeface="Arial" pitchFamily="34" charset="0"/>
              <a:buChar char="•"/>
            </a:pPr>
            <a:r>
              <a:rPr lang="pt-BR" sz="2600" dirty="0">
                <a:latin typeface="Arial" pitchFamily="34" charset="0"/>
                <a:cs typeface="Arial" pitchFamily="34" charset="0"/>
              </a:rPr>
              <a:t>Acervo de literatura de Educação Inclusiva e livros em Braile.  </a:t>
            </a:r>
          </a:p>
          <a:p>
            <a:pPr marL="342900" indent="-342900">
              <a:buFont typeface="Wingdings" pitchFamily="2" charset="2"/>
              <a:buChar char="v"/>
            </a:pPr>
            <a:endParaRPr lang="pt-BR" sz="2600" dirty="0">
              <a:latin typeface="Baskerville Old Face" pitchFamily="18" charset="0"/>
              <a:cs typeface="Arial" pitchFamily="34" charset="0"/>
            </a:endParaRPr>
          </a:p>
          <a:p>
            <a:pPr marL="342900" indent="-342900">
              <a:buFont typeface="Wingdings" pitchFamily="2" charset="2"/>
              <a:buChar char="v"/>
            </a:pPr>
            <a:endParaRPr lang="pt-BR" sz="2600" dirty="0">
              <a:solidFill>
                <a:schemeClr val="accent1">
                  <a:lumMod val="75000"/>
                </a:schemeClr>
              </a:solidFill>
              <a:latin typeface="Baskerville Old Face" pitchFamily="18" charset="0"/>
              <a:cs typeface="Arial" pitchFamily="34" charset="0"/>
            </a:endParaRPr>
          </a:p>
          <a:p>
            <a:pPr marL="342900" indent="-342900" algn="just">
              <a:buFont typeface="Wingdings" pitchFamily="2" charset="2"/>
              <a:buChar char="v"/>
            </a:pPr>
            <a:endParaRPr lang="pt-BR" sz="2600" dirty="0">
              <a:solidFill>
                <a:schemeClr val="accent1">
                  <a:lumMod val="75000"/>
                </a:schemeClr>
              </a:solidFill>
              <a:latin typeface="Baskerville Old Face" pitchFamily="18" charset="0"/>
              <a:cs typeface="Arial" pitchFamily="34" charset="0"/>
            </a:endParaRPr>
          </a:p>
          <a:p>
            <a:endParaRPr lang="pt-BR" sz="2600" dirty="0">
              <a:solidFill>
                <a:schemeClr val="accent1">
                  <a:lumMod val="75000"/>
                </a:schemeClr>
              </a:solidFill>
              <a:latin typeface="Baskerville Old Face" pitchFamily="18" charset="0"/>
              <a:cs typeface="Arial" pitchFamily="34" charset="0"/>
            </a:endParaRPr>
          </a:p>
        </p:txBody>
      </p:sp>
      <p:sp>
        <p:nvSpPr>
          <p:cNvPr id="12" name="Retângulo 11"/>
          <p:cNvSpPr/>
          <p:nvPr/>
        </p:nvSpPr>
        <p:spPr>
          <a:xfrm>
            <a:off x="3047999" y="2142699"/>
            <a:ext cx="6382603" cy="461665"/>
          </a:xfrm>
          <a:prstGeom prst="rect">
            <a:avLst/>
          </a:prstGeom>
        </p:spPr>
        <p:txBody>
          <a:bodyPr wrap="square">
            <a:spAutoFit/>
          </a:bodyPr>
          <a:lstStyle/>
          <a:p>
            <a:pPr algn="just"/>
            <a:endParaRPr lang="pt-BR" sz="2400" dirty="0">
              <a:latin typeface="Baskerville Old Face" pitchFamily="18" charset="0"/>
            </a:endParaRPr>
          </a:p>
        </p:txBody>
      </p:sp>
      <p:sp>
        <p:nvSpPr>
          <p:cNvPr id="14" name="Retângulo 13"/>
          <p:cNvSpPr/>
          <p:nvPr/>
        </p:nvSpPr>
        <p:spPr>
          <a:xfrm>
            <a:off x="3047999" y="1746913"/>
            <a:ext cx="7037697" cy="461665"/>
          </a:xfrm>
          <a:prstGeom prst="rect">
            <a:avLst/>
          </a:prstGeom>
        </p:spPr>
        <p:txBody>
          <a:bodyPr wrap="square">
            <a:spAutoFit/>
          </a:bodyPr>
          <a:lstStyle/>
          <a:p>
            <a:pPr>
              <a:buNone/>
            </a:pPr>
            <a:endParaRPr lang="pt-BR" sz="2400" b="1" dirty="0">
              <a:solidFill>
                <a:schemeClr val="accent1">
                  <a:lumMod val="75000"/>
                </a:schemeClr>
              </a:solidFill>
              <a:latin typeface="Baskerville Old Face" pitchFamily="18" charset="0"/>
              <a:cs typeface="Arial" pitchFamily="34" charset="0"/>
            </a:endParaRPr>
          </a:p>
        </p:txBody>
      </p:sp>
      <p:sp>
        <p:nvSpPr>
          <p:cNvPr id="15" name="Retângulo 14"/>
          <p:cNvSpPr/>
          <p:nvPr/>
        </p:nvSpPr>
        <p:spPr>
          <a:xfrm>
            <a:off x="2306473" y="2129051"/>
            <a:ext cx="7670040" cy="523220"/>
          </a:xfrm>
          <a:prstGeom prst="rect">
            <a:avLst/>
          </a:prstGeom>
        </p:spPr>
        <p:txBody>
          <a:bodyPr wrap="square">
            <a:spAutoFit/>
          </a:bodyPr>
          <a:lstStyle/>
          <a:p>
            <a:endParaRPr lang="pt-BR" sz="2800" b="1" dirty="0">
              <a:solidFill>
                <a:schemeClr val="accent4">
                  <a:lumMod val="75000"/>
                </a:schemeClr>
              </a:solidFill>
              <a:latin typeface="Baskerville Old Face" pitchFamily="18" charset="0"/>
              <a:cs typeface="Arial" pitchFamily="34" charset="0"/>
            </a:endParaRPr>
          </a:p>
        </p:txBody>
      </p:sp>
    </p:spTree>
    <p:extLst>
      <p:ext uri="{BB962C8B-B14F-4D97-AF65-F5344CB8AC3E}">
        <p14:creationId xmlns:p14="http://schemas.microsoft.com/office/powerpoint/2010/main" val="13211917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10" name="Retângulo 9"/>
          <p:cNvSpPr/>
          <p:nvPr/>
        </p:nvSpPr>
        <p:spPr>
          <a:xfrm>
            <a:off x="2214280" y="1596790"/>
            <a:ext cx="8611737" cy="1015663"/>
          </a:xfrm>
          <a:prstGeom prst="rect">
            <a:avLst/>
          </a:prstGeom>
        </p:spPr>
        <p:txBody>
          <a:bodyPr wrap="square">
            <a:spAutoFit/>
          </a:bodyPr>
          <a:lstStyle/>
          <a:p>
            <a:pPr>
              <a:buNone/>
            </a:pPr>
            <a:endParaRPr lang="pt-BR" sz="32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1">
                  <a:lumMod val="75000"/>
                </a:schemeClr>
              </a:solidFill>
              <a:latin typeface="Baskerville Old Face" pitchFamily="18" charset="0"/>
              <a:cs typeface="Arial" pitchFamily="34" charset="0"/>
            </a:endParaRPr>
          </a:p>
        </p:txBody>
      </p:sp>
      <p:sp>
        <p:nvSpPr>
          <p:cNvPr id="11" name="Retângulo 10"/>
          <p:cNvSpPr/>
          <p:nvPr/>
        </p:nvSpPr>
        <p:spPr>
          <a:xfrm>
            <a:off x="2593075" y="2838734"/>
            <a:ext cx="8475259" cy="1384995"/>
          </a:xfrm>
          <a:prstGeom prst="rect">
            <a:avLst/>
          </a:prstGeom>
        </p:spPr>
        <p:txBody>
          <a:bodyPr wrap="square">
            <a:spAutoFit/>
          </a:bodyPr>
          <a:lstStyle/>
          <a:p>
            <a:pPr algn="just"/>
            <a:r>
              <a:rPr lang="pt-BR" sz="2800" dirty="0">
                <a:solidFill>
                  <a:schemeClr val="accent4">
                    <a:lumMod val="75000"/>
                  </a:schemeClr>
                </a:solidFill>
                <a:latin typeface="Baskerville Old Face" pitchFamily="18" charset="0"/>
                <a:cs typeface="Arial" pitchFamily="34" charset="0"/>
              </a:rPr>
              <a:t> </a:t>
            </a:r>
          </a:p>
          <a:p>
            <a:pPr algn="just"/>
            <a:endParaRPr lang="pt-BR" sz="2800" dirty="0">
              <a:latin typeface="Baskerville Old Face" pitchFamily="18" charset="0"/>
            </a:endParaRPr>
          </a:p>
          <a:p>
            <a:pPr algn="just"/>
            <a:r>
              <a:rPr lang="pt-BR" sz="2800" dirty="0">
                <a:solidFill>
                  <a:schemeClr val="accent4">
                    <a:lumMod val="75000"/>
                  </a:schemeClr>
                </a:solidFill>
                <a:latin typeface="Baskerville Old Face" pitchFamily="18" charset="0"/>
                <a:cs typeface="Arial" pitchFamily="34" charset="0"/>
              </a:rPr>
              <a:t> </a:t>
            </a:r>
          </a:p>
        </p:txBody>
      </p:sp>
      <p:sp>
        <p:nvSpPr>
          <p:cNvPr id="13" name="Retângulo 12"/>
          <p:cNvSpPr/>
          <p:nvPr/>
        </p:nvSpPr>
        <p:spPr>
          <a:xfrm>
            <a:off x="2197289" y="1746913"/>
            <a:ext cx="8270543" cy="5386090"/>
          </a:xfrm>
          <a:prstGeom prst="rect">
            <a:avLst/>
          </a:prstGeom>
        </p:spPr>
        <p:txBody>
          <a:bodyPr wrap="square">
            <a:spAutoFit/>
          </a:bodyPr>
          <a:lstStyle/>
          <a:p>
            <a:pPr>
              <a:buNone/>
            </a:pPr>
            <a:r>
              <a:rPr lang="pt-BR" sz="2600" b="1" dirty="0">
                <a:solidFill>
                  <a:schemeClr val="accent4">
                    <a:lumMod val="75000"/>
                  </a:schemeClr>
                </a:solidFill>
                <a:latin typeface="Arial" pitchFamily="34" charset="0"/>
                <a:cs typeface="Arial" pitchFamily="34" charset="0"/>
              </a:rPr>
              <a:t>Resultados do trabalho desenvolvido:</a:t>
            </a:r>
          </a:p>
          <a:p>
            <a:pPr>
              <a:buFont typeface="Arial" pitchFamily="34" charset="0"/>
              <a:buChar char="•"/>
            </a:pPr>
            <a:endParaRPr lang="pt-BR" sz="2600" dirty="0">
              <a:solidFill>
                <a:schemeClr val="accent1">
                  <a:lumMod val="75000"/>
                </a:schemeClr>
              </a:solidFill>
              <a:latin typeface="Arial" pitchFamily="34" charset="0"/>
              <a:cs typeface="Arial" pitchFamily="34" charset="0"/>
            </a:endParaRPr>
          </a:p>
          <a:p>
            <a:pPr marL="342900" indent="-342900">
              <a:buFont typeface="Arial" pitchFamily="34" charset="0"/>
              <a:buChar char="•"/>
            </a:pPr>
            <a:r>
              <a:rPr lang="pt-BR" sz="2600" dirty="0">
                <a:latin typeface="Arial" pitchFamily="34" charset="0"/>
                <a:cs typeface="Arial" pitchFamily="34" charset="0"/>
              </a:rPr>
              <a:t>alunos mais comprometidos com o desempenho acadêmico;</a:t>
            </a:r>
          </a:p>
          <a:p>
            <a:pPr marL="342900" indent="-342900">
              <a:buFont typeface="Arial" pitchFamily="34" charset="0"/>
              <a:buChar char="•"/>
            </a:pPr>
            <a:r>
              <a:rPr lang="pt-BR" sz="2600" dirty="0">
                <a:latin typeface="Arial" pitchFamily="34" charset="0"/>
                <a:cs typeface="Arial" pitchFamily="34" charset="0"/>
              </a:rPr>
              <a:t>maior atenção e concentração durante as aulas;</a:t>
            </a:r>
          </a:p>
          <a:p>
            <a:pPr marL="342900" indent="-342900">
              <a:buFont typeface="Arial" pitchFamily="34" charset="0"/>
              <a:buChar char="•"/>
            </a:pPr>
            <a:r>
              <a:rPr lang="pt-BR" sz="2600" dirty="0">
                <a:latin typeface="Arial" pitchFamily="34" charset="0"/>
                <a:cs typeface="Arial" pitchFamily="34" charset="0"/>
              </a:rPr>
              <a:t>motivação para os estudos;</a:t>
            </a:r>
          </a:p>
          <a:p>
            <a:pPr marL="342900" indent="-342900">
              <a:buFont typeface="Arial" pitchFamily="34" charset="0"/>
              <a:buChar char="•"/>
            </a:pPr>
            <a:r>
              <a:rPr lang="pt-BR" sz="2600" dirty="0">
                <a:latin typeface="Arial" pitchFamily="34" charset="0"/>
                <a:cs typeface="Arial" pitchFamily="34" charset="0"/>
              </a:rPr>
              <a:t>aperfeiçoamento na leitura e escrita;</a:t>
            </a:r>
          </a:p>
          <a:p>
            <a:pPr marL="342900" indent="-342900">
              <a:buFont typeface="Arial" pitchFamily="34" charset="0"/>
              <a:buChar char="•"/>
            </a:pPr>
            <a:r>
              <a:rPr lang="pt-BR" sz="2600" dirty="0">
                <a:latin typeface="Arial" pitchFamily="34" charset="0"/>
                <a:cs typeface="Arial" pitchFamily="34" charset="0"/>
              </a:rPr>
              <a:t>uso de técnicas de memorização;</a:t>
            </a:r>
          </a:p>
          <a:p>
            <a:pPr marL="342900" indent="-342900">
              <a:buFont typeface="Arial" pitchFamily="34" charset="0"/>
              <a:buChar char="•"/>
            </a:pPr>
            <a:r>
              <a:rPr lang="pt-BR" sz="2600" dirty="0">
                <a:latin typeface="Arial" pitchFamily="34" charset="0"/>
                <a:cs typeface="Arial" pitchFamily="34" charset="0"/>
              </a:rPr>
              <a:t>aprimoramento nos hábitos de estudo;</a:t>
            </a:r>
          </a:p>
          <a:p>
            <a:pPr marL="342900" indent="-342900">
              <a:buFont typeface="Arial" pitchFamily="34" charset="0"/>
              <a:buChar char="•"/>
            </a:pPr>
            <a:r>
              <a:rPr lang="pt-BR" sz="2600" dirty="0">
                <a:latin typeface="Arial" pitchFamily="34" charset="0"/>
                <a:cs typeface="Arial" pitchFamily="34" charset="0"/>
              </a:rPr>
              <a:t>melhora na expressão oral;</a:t>
            </a:r>
          </a:p>
          <a:p>
            <a:pPr marL="342900" indent="-342900">
              <a:buFont typeface="Wingdings" pitchFamily="2" charset="2"/>
              <a:buChar char="v"/>
            </a:pPr>
            <a:endParaRPr lang="pt-BR" sz="2800" dirty="0">
              <a:solidFill>
                <a:schemeClr val="accent1">
                  <a:lumMod val="75000"/>
                </a:schemeClr>
              </a:solidFill>
              <a:latin typeface="Baskerville Old Face" pitchFamily="18" charset="0"/>
              <a:cs typeface="Arial" pitchFamily="34" charset="0"/>
            </a:endParaRPr>
          </a:p>
          <a:p>
            <a:pPr marL="342900" indent="-342900" algn="just">
              <a:buFont typeface="Wingdings" pitchFamily="2" charset="2"/>
              <a:buChar char="v"/>
            </a:pPr>
            <a:endParaRPr lang="pt-BR" sz="2800" dirty="0">
              <a:solidFill>
                <a:schemeClr val="accent1">
                  <a:lumMod val="75000"/>
                </a:schemeClr>
              </a:solidFill>
              <a:latin typeface="Baskerville Old Face" pitchFamily="18" charset="0"/>
              <a:cs typeface="Arial" pitchFamily="34" charset="0"/>
            </a:endParaRPr>
          </a:p>
          <a:p>
            <a:endParaRPr lang="pt-BR" sz="2800" dirty="0">
              <a:solidFill>
                <a:schemeClr val="accent1">
                  <a:lumMod val="75000"/>
                </a:schemeClr>
              </a:solidFill>
              <a:latin typeface="Baskerville Old Face" pitchFamily="18" charset="0"/>
              <a:cs typeface="Arial" pitchFamily="34" charset="0"/>
            </a:endParaRPr>
          </a:p>
        </p:txBody>
      </p:sp>
      <p:sp>
        <p:nvSpPr>
          <p:cNvPr id="14" name="Retângulo 13"/>
          <p:cNvSpPr/>
          <p:nvPr/>
        </p:nvSpPr>
        <p:spPr>
          <a:xfrm>
            <a:off x="3047999" y="1746913"/>
            <a:ext cx="7037697" cy="461665"/>
          </a:xfrm>
          <a:prstGeom prst="rect">
            <a:avLst/>
          </a:prstGeom>
        </p:spPr>
        <p:txBody>
          <a:bodyPr wrap="square">
            <a:spAutoFit/>
          </a:bodyPr>
          <a:lstStyle/>
          <a:p>
            <a:pPr>
              <a:buNone/>
            </a:pPr>
            <a:endParaRPr lang="pt-BR" sz="2400" b="1" dirty="0">
              <a:solidFill>
                <a:schemeClr val="accent1">
                  <a:lumMod val="75000"/>
                </a:schemeClr>
              </a:solidFill>
              <a:latin typeface="Baskerville Old Face" pitchFamily="18" charset="0"/>
              <a:cs typeface="Arial" pitchFamily="34" charset="0"/>
            </a:endParaRPr>
          </a:p>
        </p:txBody>
      </p:sp>
      <p:sp>
        <p:nvSpPr>
          <p:cNvPr id="15" name="Retângulo 14"/>
          <p:cNvSpPr/>
          <p:nvPr/>
        </p:nvSpPr>
        <p:spPr>
          <a:xfrm>
            <a:off x="2306473" y="2129051"/>
            <a:ext cx="7670040" cy="523220"/>
          </a:xfrm>
          <a:prstGeom prst="rect">
            <a:avLst/>
          </a:prstGeom>
        </p:spPr>
        <p:txBody>
          <a:bodyPr wrap="square">
            <a:spAutoFit/>
          </a:bodyPr>
          <a:lstStyle/>
          <a:p>
            <a:endParaRPr lang="pt-BR" sz="2800" b="1" dirty="0">
              <a:solidFill>
                <a:schemeClr val="accent4">
                  <a:lumMod val="75000"/>
                </a:schemeClr>
              </a:solidFill>
              <a:latin typeface="Baskerville Old Face" pitchFamily="18" charset="0"/>
              <a:cs typeface="Arial" pitchFamily="34" charset="0"/>
            </a:endParaRPr>
          </a:p>
        </p:txBody>
      </p:sp>
    </p:spTree>
    <p:extLst>
      <p:ext uri="{BB962C8B-B14F-4D97-AF65-F5344CB8AC3E}">
        <p14:creationId xmlns:p14="http://schemas.microsoft.com/office/powerpoint/2010/main" val="14815870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10" name="Retângulo 9"/>
          <p:cNvSpPr/>
          <p:nvPr/>
        </p:nvSpPr>
        <p:spPr>
          <a:xfrm>
            <a:off x="2214280" y="1596790"/>
            <a:ext cx="8611737" cy="1015663"/>
          </a:xfrm>
          <a:prstGeom prst="rect">
            <a:avLst/>
          </a:prstGeom>
        </p:spPr>
        <p:txBody>
          <a:bodyPr wrap="square">
            <a:spAutoFit/>
          </a:bodyPr>
          <a:lstStyle/>
          <a:p>
            <a:pPr>
              <a:buNone/>
            </a:pPr>
            <a:endParaRPr lang="pt-BR" sz="32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1">
                  <a:lumMod val="75000"/>
                </a:schemeClr>
              </a:solidFill>
              <a:latin typeface="Baskerville Old Face" pitchFamily="18" charset="0"/>
              <a:cs typeface="Arial" pitchFamily="34" charset="0"/>
            </a:endParaRPr>
          </a:p>
        </p:txBody>
      </p:sp>
      <p:sp>
        <p:nvSpPr>
          <p:cNvPr id="11" name="Retângulo 10"/>
          <p:cNvSpPr/>
          <p:nvPr/>
        </p:nvSpPr>
        <p:spPr>
          <a:xfrm>
            <a:off x="2593075" y="2838734"/>
            <a:ext cx="8475259" cy="1384995"/>
          </a:xfrm>
          <a:prstGeom prst="rect">
            <a:avLst/>
          </a:prstGeom>
        </p:spPr>
        <p:txBody>
          <a:bodyPr wrap="square">
            <a:spAutoFit/>
          </a:bodyPr>
          <a:lstStyle/>
          <a:p>
            <a:pPr algn="just"/>
            <a:r>
              <a:rPr lang="pt-BR" sz="2800" dirty="0">
                <a:solidFill>
                  <a:schemeClr val="accent4">
                    <a:lumMod val="75000"/>
                  </a:schemeClr>
                </a:solidFill>
                <a:latin typeface="Baskerville Old Face" pitchFamily="18" charset="0"/>
                <a:cs typeface="Arial" pitchFamily="34" charset="0"/>
              </a:rPr>
              <a:t> </a:t>
            </a:r>
          </a:p>
          <a:p>
            <a:pPr algn="just"/>
            <a:endParaRPr lang="pt-BR" sz="2800" dirty="0">
              <a:latin typeface="Baskerville Old Face" pitchFamily="18" charset="0"/>
            </a:endParaRPr>
          </a:p>
          <a:p>
            <a:pPr algn="just"/>
            <a:r>
              <a:rPr lang="pt-BR" sz="2800" dirty="0">
                <a:solidFill>
                  <a:schemeClr val="accent4">
                    <a:lumMod val="75000"/>
                  </a:schemeClr>
                </a:solidFill>
                <a:latin typeface="Baskerville Old Face" pitchFamily="18" charset="0"/>
                <a:cs typeface="Arial" pitchFamily="34" charset="0"/>
              </a:rPr>
              <a:t> </a:t>
            </a:r>
          </a:p>
        </p:txBody>
      </p:sp>
      <p:sp>
        <p:nvSpPr>
          <p:cNvPr id="13" name="Retângulo 12"/>
          <p:cNvSpPr/>
          <p:nvPr/>
        </p:nvSpPr>
        <p:spPr>
          <a:xfrm>
            <a:off x="1923393" y="2057325"/>
            <a:ext cx="8434551" cy="4185761"/>
          </a:xfrm>
          <a:prstGeom prst="rect">
            <a:avLst/>
          </a:prstGeom>
        </p:spPr>
        <p:txBody>
          <a:bodyPr wrap="square">
            <a:spAutoFit/>
          </a:bodyPr>
          <a:lstStyle/>
          <a:p>
            <a:pPr marL="342900" indent="-342900">
              <a:buFont typeface="Arial" pitchFamily="34" charset="0"/>
              <a:buChar char="•"/>
            </a:pPr>
            <a:r>
              <a:rPr lang="pt-BR" sz="2600" dirty="0">
                <a:latin typeface="Arial" pitchFamily="34" charset="0"/>
                <a:cs typeface="Arial" pitchFamily="34" charset="0"/>
              </a:rPr>
              <a:t>melhora na exposição de ideias em sala de aula;</a:t>
            </a:r>
          </a:p>
          <a:p>
            <a:pPr marL="342900" indent="-342900">
              <a:buFont typeface="Arial" pitchFamily="34" charset="0"/>
              <a:buChar char="•"/>
            </a:pPr>
            <a:r>
              <a:rPr lang="pt-BR" sz="2600" dirty="0">
                <a:latin typeface="Arial" pitchFamily="34" charset="0"/>
                <a:cs typeface="Arial" pitchFamily="34" charset="0"/>
              </a:rPr>
              <a:t>maior segurança frente aos desafios acadêmicos;</a:t>
            </a:r>
          </a:p>
          <a:p>
            <a:pPr marL="342900" indent="-342900">
              <a:buFont typeface="Arial" pitchFamily="34" charset="0"/>
              <a:buChar char="•"/>
            </a:pPr>
            <a:r>
              <a:rPr lang="pt-BR" sz="2600" dirty="0">
                <a:latin typeface="Arial" pitchFamily="34" charset="0"/>
                <a:cs typeface="Arial" pitchFamily="34" charset="0"/>
              </a:rPr>
              <a:t>maior capacidade de controlar ansiedade;</a:t>
            </a:r>
          </a:p>
          <a:p>
            <a:pPr marL="342900" indent="-342900">
              <a:buFont typeface="Arial" pitchFamily="34" charset="0"/>
              <a:buChar char="•"/>
            </a:pPr>
            <a:r>
              <a:rPr lang="pt-BR" sz="2600" dirty="0">
                <a:latin typeface="Arial" pitchFamily="34" charset="0"/>
                <a:cs typeface="Arial" pitchFamily="34" charset="0"/>
              </a:rPr>
              <a:t>desenvolvimento de habilidades sociais;</a:t>
            </a:r>
          </a:p>
          <a:p>
            <a:pPr marL="342900" indent="-342900">
              <a:buFont typeface="Arial" pitchFamily="34" charset="0"/>
              <a:buChar char="•"/>
            </a:pPr>
            <a:r>
              <a:rPr lang="pt-BR" sz="2600" dirty="0">
                <a:latin typeface="Arial" pitchFamily="34" charset="0"/>
                <a:cs typeface="Arial" pitchFamily="34" charset="0"/>
              </a:rPr>
              <a:t>melhora na autoestima;</a:t>
            </a:r>
          </a:p>
          <a:p>
            <a:pPr marL="342900" indent="-342900">
              <a:buFont typeface="Arial" pitchFamily="34" charset="0"/>
              <a:buChar char="•"/>
            </a:pPr>
            <a:r>
              <a:rPr lang="pt-BR" sz="2600" dirty="0">
                <a:latin typeface="Arial" pitchFamily="34" charset="0"/>
                <a:cs typeface="Arial" pitchFamily="34" charset="0"/>
              </a:rPr>
              <a:t>diversos encaminhamentos, diagnósticos e tratamentos.</a:t>
            </a:r>
          </a:p>
          <a:p>
            <a:pPr marL="342900" indent="-342900">
              <a:buFont typeface="Wingdings" pitchFamily="2" charset="2"/>
              <a:buChar char="v"/>
            </a:pPr>
            <a:endParaRPr lang="pt-BR" sz="2800" dirty="0">
              <a:solidFill>
                <a:schemeClr val="accent1">
                  <a:lumMod val="75000"/>
                </a:schemeClr>
              </a:solidFill>
              <a:latin typeface="Baskerville Old Face" pitchFamily="18" charset="0"/>
              <a:cs typeface="Arial" pitchFamily="34" charset="0"/>
            </a:endParaRPr>
          </a:p>
          <a:p>
            <a:pPr marL="342900" indent="-342900" algn="just">
              <a:buFont typeface="Wingdings" pitchFamily="2" charset="2"/>
              <a:buChar char="v"/>
            </a:pPr>
            <a:endParaRPr lang="pt-BR" sz="2800" dirty="0">
              <a:solidFill>
                <a:schemeClr val="accent1">
                  <a:lumMod val="75000"/>
                </a:schemeClr>
              </a:solidFill>
              <a:latin typeface="Baskerville Old Face" pitchFamily="18" charset="0"/>
              <a:cs typeface="Arial" pitchFamily="34" charset="0"/>
            </a:endParaRPr>
          </a:p>
          <a:p>
            <a:endParaRPr lang="pt-BR" sz="2800" dirty="0">
              <a:solidFill>
                <a:schemeClr val="accent1">
                  <a:lumMod val="75000"/>
                </a:schemeClr>
              </a:solidFill>
              <a:latin typeface="Baskerville Old Face" pitchFamily="18" charset="0"/>
              <a:cs typeface="Arial" pitchFamily="34" charset="0"/>
            </a:endParaRPr>
          </a:p>
        </p:txBody>
      </p:sp>
      <p:sp>
        <p:nvSpPr>
          <p:cNvPr id="12" name="Retângulo 11"/>
          <p:cNvSpPr/>
          <p:nvPr/>
        </p:nvSpPr>
        <p:spPr>
          <a:xfrm>
            <a:off x="3047999" y="2142699"/>
            <a:ext cx="6382603" cy="461665"/>
          </a:xfrm>
          <a:prstGeom prst="rect">
            <a:avLst/>
          </a:prstGeom>
        </p:spPr>
        <p:txBody>
          <a:bodyPr wrap="square">
            <a:spAutoFit/>
          </a:bodyPr>
          <a:lstStyle/>
          <a:p>
            <a:pPr algn="just"/>
            <a:endParaRPr lang="pt-BR" sz="2400" dirty="0">
              <a:latin typeface="Baskerville Old Face" pitchFamily="18" charset="0"/>
            </a:endParaRPr>
          </a:p>
        </p:txBody>
      </p:sp>
    </p:spTree>
    <p:extLst>
      <p:ext uri="{BB962C8B-B14F-4D97-AF65-F5344CB8AC3E}">
        <p14:creationId xmlns:p14="http://schemas.microsoft.com/office/powerpoint/2010/main" val="16487633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10" name="Retângulo 9"/>
          <p:cNvSpPr/>
          <p:nvPr/>
        </p:nvSpPr>
        <p:spPr>
          <a:xfrm>
            <a:off x="2214280" y="1596790"/>
            <a:ext cx="8611737" cy="1015663"/>
          </a:xfrm>
          <a:prstGeom prst="rect">
            <a:avLst/>
          </a:prstGeom>
        </p:spPr>
        <p:txBody>
          <a:bodyPr wrap="square">
            <a:spAutoFit/>
          </a:bodyPr>
          <a:lstStyle/>
          <a:p>
            <a:pPr>
              <a:buNone/>
            </a:pPr>
            <a:endParaRPr lang="pt-BR" sz="32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1">
                  <a:lumMod val="75000"/>
                </a:schemeClr>
              </a:solidFill>
              <a:latin typeface="Baskerville Old Face" pitchFamily="18" charset="0"/>
              <a:cs typeface="Arial" pitchFamily="34" charset="0"/>
            </a:endParaRPr>
          </a:p>
        </p:txBody>
      </p:sp>
      <p:sp>
        <p:nvSpPr>
          <p:cNvPr id="13" name="Retângulo 12"/>
          <p:cNvSpPr/>
          <p:nvPr/>
        </p:nvSpPr>
        <p:spPr>
          <a:xfrm>
            <a:off x="2215486" y="1786118"/>
            <a:ext cx="7215116" cy="1692771"/>
          </a:xfrm>
          <a:prstGeom prst="rect">
            <a:avLst/>
          </a:prstGeom>
        </p:spPr>
        <p:txBody>
          <a:bodyPr wrap="square">
            <a:spAutoFit/>
          </a:bodyPr>
          <a:lstStyle/>
          <a:p>
            <a:pPr algn="ctr"/>
            <a:r>
              <a:rPr lang="pt-BR" sz="2400" b="1" dirty="0">
                <a:latin typeface="Arial" pitchFamily="34" charset="0"/>
                <a:cs typeface="Arial" pitchFamily="34" charset="0"/>
              </a:rPr>
              <a:t>PROJETOS DESENVOLVIDOS POR DISCENTES</a:t>
            </a:r>
          </a:p>
          <a:p>
            <a:pPr algn="ctr"/>
            <a:endParaRPr lang="pt-BR" sz="2400" dirty="0">
              <a:solidFill>
                <a:schemeClr val="accent1">
                  <a:lumMod val="75000"/>
                </a:schemeClr>
              </a:solidFill>
              <a:latin typeface="Baskerville Old Face" pitchFamily="18" charset="0"/>
              <a:cs typeface="Arial" pitchFamily="34" charset="0"/>
            </a:endParaRPr>
          </a:p>
          <a:p>
            <a:pPr marL="342900" indent="-342900" algn="just">
              <a:buFont typeface="Wingdings" pitchFamily="2" charset="2"/>
              <a:buChar char="v"/>
            </a:pPr>
            <a:endParaRPr lang="pt-BR" sz="2800" dirty="0">
              <a:solidFill>
                <a:schemeClr val="accent1">
                  <a:lumMod val="75000"/>
                </a:schemeClr>
              </a:solidFill>
              <a:latin typeface="Baskerville Old Face" pitchFamily="18" charset="0"/>
              <a:cs typeface="Arial" pitchFamily="34" charset="0"/>
            </a:endParaRPr>
          </a:p>
          <a:p>
            <a:endParaRPr lang="pt-BR" sz="2800" dirty="0">
              <a:solidFill>
                <a:schemeClr val="accent1">
                  <a:lumMod val="75000"/>
                </a:schemeClr>
              </a:solidFill>
              <a:latin typeface="Baskerville Old Face" pitchFamily="18" charset="0"/>
              <a:cs typeface="Arial" pitchFamily="34" charset="0"/>
            </a:endParaRPr>
          </a:p>
        </p:txBody>
      </p:sp>
      <p:sp>
        <p:nvSpPr>
          <p:cNvPr id="12" name="Retângulo 11"/>
          <p:cNvSpPr/>
          <p:nvPr/>
        </p:nvSpPr>
        <p:spPr>
          <a:xfrm>
            <a:off x="3047999" y="2142699"/>
            <a:ext cx="6382603" cy="461665"/>
          </a:xfrm>
          <a:prstGeom prst="rect">
            <a:avLst/>
          </a:prstGeom>
        </p:spPr>
        <p:txBody>
          <a:bodyPr wrap="square">
            <a:spAutoFit/>
          </a:bodyPr>
          <a:lstStyle/>
          <a:p>
            <a:pPr algn="just"/>
            <a:endParaRPr lang="pt-BR" sz="2400" dirty="0">
              <a:latin typeface="Baskerville Old Face" pitchFamily="18" charset="0"/>
            </a:endParaRPr>
          </a:p>
        </p:txBody>
      </p:sp>
      <p:sp>
        <p:nvSpPr>
          <p:cNvPr id="14" name="Retângulo 13"/>
          <p:cNvSpPr/>
          <p:nvPr/>
        </p:nvSpPr>
        <p:spPr>
          <a:xfrm>
            <a:off x="2975212" y="2213284"/>
            <a:ext cx="7037697" cy="461665"/>
          </a:xfrm>
          <a:prstGeom prst="rect">
            <a:avLst/>
          </a:prstGeom>
        </p:spPr>
        <p:txBody>
          <a:bodyPr wrap="square">
            <a:spAutoFit/>
          </a:bodyPr>
          <a:lstStyle/>
          <a:p>
            <a:pPr>
              <a:buNone/>
            </a:pPr>
            <a:endParaRPr lang="pt-BR" sz="2400" b="1" dirty="0">
              <a:solidFill>
                <a:schemeClr val="accent1">
                  <a:lumMod val="75000"/>
                </a:schemeClr>
              </a:solidFill>
              <a:latin typeface="Baskerville Old Face" pitchFamily="18" charset="0"/>
              <a:cs typeface="Arial" pitchFamily="34" charset="0"/>
            </a:endParaRPr>
          </a:p>
        </p:txBody>
      </p:sp>
      <p:sp>
        <p:nvSpPr>
          <p:cNvPr id="15" name="Retângulo 14"/>
          <p:cNvSpPr/>
          <p:nvPr/>
        </p:nvSpPr>
        <p:spPr>
          <a:xfrm>
            <a:off x="2306473" y="2129051"/>
            <a:ext cx="7670040" cy="523220"/>
          </a:xfrm>
          <a:prstGeom prst="rect">
            <a:avLst/>
          </a:prstGeom>
        </p:spPr>
        <p:txBody>
          <a:bodyPr wrap="square">
            <a:spAutoFit/>
          </a:bodyPr>
          <a:lstStyle/>
          <a:p>
            <a:endParaRPr lang="pt-BR" sz="2800" b="1" dirty="0">
              <a:solidFill>
                <a:schemeClr val="accent4">
                  <a:lumMod val="75000"/>
                </a:schemeClr>
              </a:solidFill>
              <a:latin typeface="Baskerville Old Face" pitchFamily="18" charset="0"/>
              <a:cs typeface="Arial" pitchFamily="34" charset="0"/>
            </a:endParaRPr>
          </a:p>
        </p:txBody>
      </p:sp>
      <p:pic>
        <p:nvPicPr>
          <p:cNvPr id="2" name="Imagem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33180" y="2598004"/>
            <a:ext cx="4245664" cy="3320982"/>
          </a:xfrm>
          <a:prstGeom prst="rect">
            <a:avLst/>
          </a:prstGeom>
        </p:spPr>
      </p:pic>
      <p:sp>
        <p:nvSpPr>
          <p:cNvPr id="7" name="Retângulo 6"/>
          <p:cNvSpPr/>
          <p:nvPr/>
        </p:nvSpPr>
        <p:spPr>
          <a:xfrm>
            <a:off x="6637284" y="2554015"/>
            <a:ext cx="3657599" cy="3416320"/>
          </a:xfrm>
          <a:prstGeom prst="rect">
            <a:avLst/>
          </a:prstGeom>
        </p:spPr>
        <p:txBody>
          <a:bodyPr wrap="square">
            <a:spAutoFit/>
          </a:bodyPr>
          <a:lstStyle/>
          <a:p>
            <a:r>
              <a:rPr lang="pt-BR" dirty="0">
                <a:latin typeface="Times New Roman" pitchFamily="18" charset="0"/>
                <a:cs typeface="Times New Roman" pitchFamily="18" charset="0"/>
              </a:rPr>
              <a:t>O aluno </a:t>
            </a:r>
            <a:r>
              <a:rPr lang="pt-BR" b="1" dirty="0">
                <a:latin typeface="Times New Roman" pitchFamily="18" charset="0"/>
                <a:cs typeface="Times New Roman" pitchFamily="18" charset="0"/>
              </a:rPr>
              <a:t>Rodrigo Gonçalves</a:t>
            </a:r>
            <a:r>
              <a:rPr lang="pt-BR" dirty="0">
                <a:latin typeface="Times New Roman" pitchFamily="18" charset="0"/>
                <a:cs typeface="Times New Roman" pitchFamily="18" charset="0"/>
              </a:rPr>
              <a:t>, do curso de Sistemas de Informação do UNIFAFIBE, desenvolveu um aplicativo que utiliza reconhecimento de voz para processar perguntas e respondê-las de forma lúdica e interativa.</a:t>
            </a:r>
            <a:br>
              <a:rPr lang="pt-BR" dirty="0">
                <a:latin typeface="Times New Roman" pitchFamily="18" charset="0"/>
                <a:cs typeface="Times New Roman" pitchFamily="18" charset="0"/>
              </a:rPr>
            </a:br>
            <a:r>
              <a:rPr lang="pt-BR" dirty="0">
                <a:latin typeface="Times New Roman" pitchFamily="18" charset="0"/>
                <a:cs typeface="Times New Roman" pitchFamily="18" charset="0"/>
              </a:rPr>
              <a:t>O aplicativo chama-se “Pergunte” e é parte do projeto de conclusão de curso do aluno e de seu orientador Walison Barberá, coordenador do curso de Sistemas de Informação.</a:t>
            </a:r>
          </a:p>
        </p:txBody>
      </p:sp>
    </p:spTree>
    <p:extLst>
      <p:ext uri="{BB962C8B-B14F-4D97-AF65-F5344CB8AC3E}">
        <p14:creationId xmlns:p14="http://schemas.microsoft.com/office/powerpoint/2010/main" val="41211186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10" name="Retângulo 9"/>
          <p:cNvSpPr/>
          <p:nvPr/>
        </p:nvSpPr>
        <p:spPr>
          <a:xfrm>
            <a:off x="2214280" y="1596790"/>
            <a:ext cx="8611737" cy="1015663"/>
          </a:xfrm>
          <a:prstGeom prst="rect">
            <a:avLst/>
          </a:prstGeom>
        </p:spPr>
        <p:txBody>
          <a:bodyPr wrap="square">
            <a:spAutoFit/>
          </a:bodyPr>
          <a:lstStyle/>
          <a:p>
            <a:pPr>
              <a:buNone/>
            </a:pPr>
            <a:endParaRPr lang="pt-BR" sz="32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1">
                  <a:lumMod val="75000"/>
                </a:schemeClr>
              </a:solidFill>
              <a:latin typeface="Baskerville Old Face" pitchFamily="18" charset="0"/>
              <a:cs typeface="Arial" pitchFamily="34" charset="0"/>
            </a:endParaRPr>
          </a:p>
        </p:txBody>
      </p:sp>
      <p:sp>
        <p:nvSpPr>
          <p:cNvPr id="11" name="Retângulo 10"/>
          <p:cNvSpPr/>
          <p:nvPr/>
        </p:nvSpPr>
        <p:spPr>
          <a:xfrm>
            <a:off x="2593075" y="2838734"/>
            <a:ext cx="8475259" cy="1384995"/>
          </a:xfrm>
          <a:prstGeom prst="rect">
            <a:avLst/>
          </a:prstGeom>
        </p:spPr>
        <p:txBody>
          <a:bodyPr wrap="square">
            <a:spAutoFit/>
          </a:bodyPr>
          <a:lstStyle/>
          <a:p>
            <a:pPr algn="just"/>
            <a:r>
              <a:rPr lang="pt-BR" sz="2800" dirty="0">
                <a:solidFill>
                  <a:schemeClr val="accent4">
                    <a:lumMod val="75000"/>
                  </a:schemeClr>
                </a:solidFill>
                <a:latin typeface="Baskerville Old Face" pitchFamily="18" charset="0"/>
                <a:cs typeface="Arial" pitchFamily="34" charset="0"/>
              </a:rPr>
              <a:t> </a:t>
            </a:r>
          </a:p>
          <a:p>
            <a:pPr algn="just"/>
            <a:endParaRPr lang="pt-BR" sz="2800" dirty="0">
              <a:latin typeface="Baskerville Old Face" pitchFamily="18" charset="0"/>
            </a:endParaRPr>
          </a:p>
          <a:p>
            <a:pPr algn="just"/>
            <a:r>
              <a:rPr lang="pt-BR" sz="2800" dirty="0">
                <a:solidFill>
                  <a:schemeClr val="accent4">
                    <a:lumMod val="75000"/>
                  </a:schemeClr>
                </a:solidFill>
                <a:latin typeface="Baskerville Old Face" pitchFamily="18" charset="0"/>
                <a:cs typeface="Arial" pitchFamily="34" charset="0"/>
              </a:rPr>
              <a:t> </a:t>
            </a:r>
          </a:p>
        </p:txBody>
      </p:sp>
      <p:sp>
        <p:nvSpPr>
          <p:cNvPr id="13" name="Retângulo 12"/>
          <p:cNvSpPr/>
          <p:nvPr/>
        </p:nvSpPr>
        <p:spPr>
          <a:xfrm>
            <a:off x="6278898" y="2285999"/>
            <a:ext cx="4993434" cy="4247317"/>
          </a:xfrm>
          <a:prstGeom prst="rect">
            <a:avLst/>
          </a:prstGeom>
        </p:spPr>
        <p:txBody>
          <a:bodyPr wrap="square">
            <a:spAutoFit/>
          </a:bodyPr>
          <a:lstStyle/>
          <a:p>
            <a:r>
              <a:rPr lang="pt-BR" dirty="0">
                <a:latin typeface="Arial" pitchFamily="34" charset="0"/>
                <a:cs typeface="Arial" pitchFamily="34" charset="0"/>
              </a:rPr>
              <a:t>A Clínica de Nutrição do Centro Universitário UNIFAFIBE agora está apta a oferecer atendimento clínico nutricional gratuito para as pessoas com deficiências físicas. Este atendimento compreende uma entrevista para investigar os hábitos alimentares dos pacientes e, após esta, uma avaliação antropométrica que exige alguns procedimentos específicos para cadeirantes, tais como uma balança de pesagem específica. Este equipamento foi adquirido recentemente pela instituição e está viabilizando o atendimento de pessoas com deficiências do município de Bebedouro, SP.</a:t>
            </a:r>
            <a:r>
              <a:rPr lang="pt-BR" dirty="0">
                <a:latin typeface="Baskerville Old Face" panose="02020602080505020303" pitchFamily="18" charset="0"/>
              </a:rPr>
              <a:t/>
            </a:r>
            <a:br>
              <a:rPr lang="pt-BR" dirty="0">
                <a:latin typeface="Baskerville Old Face" panose="02020602080505020303" pitchFamily="18" charset="0"/>
              </a:rPr>
            </a:br>
            <a:endParaRPr lang="pt-BR" dirty="0">
              <a:solidFill>
                <a:schemeClr val="accent1">
                  <a:lumMod val="75000"/>
                </a:schemeClr>
              </a:solidFill>
              <a:latin typeface="Baskerville Old Face" pitchFamily="18" charset="0"/>
              <a:cs typeface="Arial" pitchFamily="34" charset="0"/>
            </a:endParaRPr>
          </a:p>
          <a:p>
            <a:endParaRPr lang="pt-BR" dirty="0">
              <a:solidFill>
                <a:schemeClr val="accent1">
                  <a:lumMod val="75000"/>
                </a:schemeClr>
              </a:solidFill>
              <a:latin typeface="Baskerville Old Face" pitchFamily="18" charset="0"/>
              <a:cs typeface="Arial" pitchFamily="34" charset="0"/>
            </a:endParaRPr>
          </a:p>
        </p:txBody>
      </p:sp>
      <p:sp>
        <p:nvSpPr>
          <p:cNvPr id="12" name="Retângulo 11"/>
          <p:cNvSpPr/>
          <p:nvPr/>
        </p:nvSpPr>
        <p:spPr>
          <a:xfrm>
            <a:off x="3047999" y="2142699"/>
            <a:ext cx="6382603" cy="461665"/>
          </a:xfrm>
          <a:prstGeom prst="rect">
            <a:avLst/>
          </a:prstGeom>
        </p:spPr>
        <p:txBody>
          <a:bodyPr wrap="square">
            <a:spAutoFit/>
          </a:bodyPr>
          <a:lstStyle/>
          <a:p>
            <a:pPr algn="just"/>
            <a:endParaRPr lang="pt-BR" sz="2400" dirty="0">
              <a:latin typeface="Baskerville Old Face" pitchFamily="18" charset="0"/>
            </a:endParaRPr>
          </a:p>
        </p:txBody>
      </p:sp>
      <p:sp>
        <p:nvSpPr>
          <p:cNvPr id="14" name="Retângulo 13"/>
          <p:cNvSpPr/>
          <p:nvPr/>
        </p:nvSpPr>
        <p:spPr>
          <a:xfrm>
            <a:off x="2975212" y="2213284"/>
            <a:ext cx="7037697" cy="461665"/>
          </a:xfrm>
          <a:prstGeom prst="rect">
            <a:avLst/>
          </a:prstGeom>
        </p:spPr>
        <p:txBody>
          <a:bodyPr wrap="square">
            <a:spAutoFit/>
          </a:bodyPr>
          <a:lstStyle/>
          <a:p>
            <a:pPr>
              <a:buNone/>
            </a:pPr>
            <a:endParaRPr lang="pt-BR" sz="2400" b="1" dirty="0">
              <a:solidFill>
                <a:schemeClr val="accent1">
                  <a:lumMod val="75000"/>
                </a:schemeClr>
              </a:solidFill>
              <a:latin typeface="Baskerville Old Face" pitchFamily="18" charset="0"/>
              <a:cs typeface="Arial" pitchFamily="34" charset="0"/>
            </a:endParaRPr>
          </a:p>
        </p:txBody>
      </p:sp>
      <p:sp>
        <p:nvSpPr>
          <p:cNvPr id="15" name="Retângulo 14"/>
          <p:cNvSpPr/>
          <p:nvPr/>
        </p:nvSpPr>
        <p:spPr>
          <a:xfrm>
            <a:off x="2306473" y="2129051"/>
            <a:ext cx="7670040" cy="523220"/>
          </a:xfrm>
          <a:prstGeom prst="rect">
            <a:avLst/>
          </a:prstGeom>
        </p:spPr>
        <p:txBody>
          <a:bodyPr wrap="square">
            <a:spAutoFit/>
          </a:bodyPr>
          <a:lstStyle/>
          <a:p>
            <a:endParaRPr lang="pt-BR" sz="2800" b="1" dirty="0">
              <a:solidFill>
                <a:schemeClr val="accent4">
                  <a:lumMod val="75000"/>
                </a:schemeClr>
              </a:solidFill>
              <a:latin typeface="Baskerville Old Face" pitchFamily="18" charset="0"/>
              <a:cs typeface="Arial" pitchFamily="34" charset="0"/>
            </a:endParaRPr>
          </a:p>
        </p:txBody>
      </p:sp>
      <p:sp>
        <p:nvSpPr>
          <p:cNvPr id="7" name="Retângulo 6"/>
          <p:cNvSpPr/>
          <p:nvPr/>
        </p:nvSpPr>
        <p:spPr>
          <a:xfrm>
            <a:off x="6830704" y="2745534"/>
            <a:ext cx="3902053" cy="369332"/>
          </a:xfrm>
          <a:prstGeom prst="rect">
            <a:avLst/>
          </a:prstGeom>
        </p:spPr>
        <p:txBody>
          <a:bodyPr wrap="square">
            <a:spAutoFit/>
          </a:bodyPr>
          <a:lstStyle/>
          <a:p>
            <a:pPr algn="just"/>
            <a:endParaRPr lang="pt-BR" dirty="0">
              <a:latin typeface="Baskerville Old Face" panose="02020602080505020303" pitchFamily="18" charset="0"/>
            </a:endParaRPr>
          </a:p>
        </p:txBody>
      </p:sp>
      <p:pic>
        <p:nvPicPr>
          <p:cNvPr id="5" name="Imagem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2942" y="2373531"/>
            <a:ext cx="4954137" cy="3450060"/>
          </a:xfrm>
          <a:prstGeom prst="rect">
            <a:avLst/>
          </a:prstGeom>
        </p:spPr>
      </p:pic>
    </p:spTree>
    <p:extLst>
      <p:ext uri="{BB962C8B-B14F-4D97-AF65-F5344CB8AC3E}">
        <p14:creationId xmlns:p14="http://schemas.microsoft.com/office/powerpoint/2010/main" val="35166067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10" name="Retângulo 9"/>
          <p:cNvSpPr/>
          <p:nvPr/>
        </p:nvSpPr>
        <p:spPr>
          <a:xfrm>
            <a:off x="2214280" y="1596790"/>
            <a:ext cx="8611737" cy="1015663"/>
          </a:xfrm>
          <a:prstGeom prst="rect">
            <a:avLst/>
          </a:prstGeom>
        </p:spPr>
        <p:txBody>
          <a:bodyPr wrap="square">
            <a:spAutoFit/>
          </a:bodyPr>
          <a:lstStyle/>
          <a:p>
            <a:pPr>
              <a:buNone/>
            </a:pPr>
            <a:endParaRPr lang="pt-BR" sz="32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1">
                  <a:lumMod val="75000"/>
                </a:schemeClr>
              </a:solidFill>
              <a:latin typeface="Baskerville Old Face" pitchFamily="18" charset="0"/>
              <a:cs typeface="Arial" pitchFamily="34" charset="0"/>
            </a:endParaRPr>
          </a:p>
        </p:txBody>
      </p:sp>
      <p:sp>
        <p:nvSpPr>
          <p:cNvPr id="11" name="Retângulo 10"/>
          <p:cNvSpPr/>
          <p:nvPr/>
        </p:nvSpPr>
        <p:spPr>
          <a:xfrm>
            <a:off x="2593075" y="2838734"/>
            <a:ext cx="8475259" cy="1384995"/>
          </a:xfrm>
          <a:prstGeom prst="rect">
            <a:avLst/>
          </a:prstGeom>
        </p:spPr>
        <p:txBody>
          <a:bodyPr wrap="square">
            <a:spAutoFit/>
          </a:bodyPr>
          <a:lstStyle/>
          <a:p>
            <a:pPr algn="just"/>
            <a:r>
              <a:rPr lang="pt-BR" sz="2800" dirty="0">
                <a:solidFill>
                  <a:schemeClr val="accent4">
                    <a:lumMod val="75000"/>
                  </a:schemeClr>
                </a:solidFill>
                <a:latin typeface="Baskerville Old Face" pitchFamily="18" charset="0"/>
                <a:cs typeface="Arial" pitchFamily="34" charset="0"/>
              </a:rPr>
              <a:t> </a:t>
            </a:r>
          </a:p>
          <a:p>
            <a:pPr algn="just"/>
            <a:endParaRPr lang="pt-BR" sz="2800" dirty="0">
              <a:latin typeface="Baskerville Old Face" pitchFamily="18" charset="0"/>
            </a:endParaRPr>
          </a:p>
          <a:p>
            <a:pPr algn="just"/>
            <a:r>
              <a:rPr lang="pt-BR" sz="2800" dirty="0">
                <a:solidFill>
                  <a:schemeClr val="accent4">
                    <a:lumMod val="75000"/>
                  </a:schemeClr>
                </a:solidFill>
                <a:latin typeface="Baskerville Old Face" pitchFamily="18" charset="0"/>
                <a:cs typeface="Arial" pitchFamily="34" charset="0"/>
              </a:rPr>
              <a:t> </a:t>
            </a:r>
          </a:p>
        </p:txBody>
      </p:sp>
      <p:sp>
        <p:nvSpPr>
          <p:cNvPr id="13" name="Retângulo 12"/>
          <p:cNvSpPr/>
          <p:nvPr/>
        </p:nvSpPr>
        <p:spPr>
          <a:xfrm>
            <a:off x="7488071" y="2255332"/>
            <a:ext cx="3337946" cy="738664"/>
          </a:xfrm>
          <a:prstGeom prst="rect">
            <a:avLst/>
          </a:prstGeom>
        </p:spPr>
        <p:txBody>
          <a:bodyPr wrap="square">
            <a:spAutoFit/>
          </a:bodyPr>
          <a:lstStyle/>
          <a:p>
            <a:pPr algn="ctr"/>
            <a:endParaRPr lang="pt-BR" sz="2400" dirty="0">
              <a:solidFill>
                <a:schemeClr val="accent1">
                  <a:lumMod val="75000"/>
                </a:schemeClr>
              </a:solidFill>
              <a:latin typeface="Baskerville Old Face" pitchFamily="18" charset="0"/>
              <a:cs typeface="Arial" pitchFamily="34" charset="0"/>
            </a:endParaRPr>
          </a:p>
          <a:p>
            <a:pPr algn="just"/>
            <a:endParaRPr lang="pt-BR" dirty="0">
              <a:solidFill>
                <a:schemeClr val="accent1">
                  <a:lumMod val="75000"/>
                </a:schemeClr>
              </a:solidFill>
              <a:latin typeface="Baskerville Old Face" pitchFamily="18" charset="0"/>
              <a:cs typeface="Arial" pitchFamily="34" charset="0"/>
            </a:endParaRPr>
          </a:p>
        </p:txBody>
      </p:sp>
      <p:sp>
        <p:nvSpPr>
          <p:cNvPr id="12" name="Retângulo 11"/>
          <p:cNvSpPr/>
          <p:nvPr/>
        </p:nvSpPr>
        <p:spPr>
          <a:xfrm>
            <a:off x="3138986" y="1972155"/>
            <a:ext cx="6382603" cy="461665"/>
          </a:xfrm>
          <a:prstGeom prst="rect">
            <a:avLst/>
          </a:prstGeom>
        </p:spPr>
        <p:txBody>
          <a:bodyPr wrap="square">
            <a:spAutoFit/>
          </a:bodyPr>
          <a:lstStyle/>
          <a:p>
            <a:pPr algn="just"/>
            <a:endParaRPr lang="pt-BR" sz="2400" dirty="0">
              <a:latin typeface="Baskerville Old Face" pitchFamily="18" charset="0"/>
            </a:endParaRPr>
          </a:p>
        </p:txBody>
      </p:sp>
      <p:sp>
        <p:nvSpPr>
          <p:cNvPr id="14" name="Retângulo 13"/>
          <p:cNvSpPr/>
          <p:nvPr/>
        </p:nvSpPr>
        <p:spPr>
          <a:xfrm>
            <a:off x="2975212" y="2213284"/>
            <a:ext cx="7037697" cy="461665"/>
          </a:xfrm>
          <a:prstGeom prst="rect">
            <a:avLst/>
          </a:prstGeom>
        </p:spPr>
        <p:txBody>
          <a:bodyPr wrap="square">
            <a:spAutoFit/>
          </a:bodyPr>
          <a:lstStyle/>
          <a:p>
            <a:pPr>
              <a:buNone/>
            </a:pPr>
            <a:endParaRPr lang="pt-BR" sz="2400" b="1" dirty="0">
              <a:solidFill>
                <a:schemeClr val="accent1">
                  <a:lumMod val="75000"/>
                </a:schemeClr>
              </a:solidFill>
              <a:latin typeface="Baskerville Old Face" pitchFamily="18" charset="0"/>
              <a:cs typeface="Arial" pitchFamily="34" charset="0"/>
            </a:endParaRPr>
          </a:p>
        </p:txBody>
      </p:sp>
      <p:sp>
        <p:nvSpPr>
          <p:cNvPr id="15" name="Retângulo 14"/>
          <p:cNvSpPr/>
          <p:nvPr/>
        </p:nvSpPr>
        <p:spPr>
          <a:xfrm>
            <a:off x="2311793" y="1943250"/>
            <a:ext cx="7670040" cy="523220"/>
          </a:xfrm>
          <a:prstGeom prst="rect">
            <a:avLst/>
          </a:prstGeom>
        </p:spPr>
        <p:txBody>
          <a:bodyPr wrap="square">
            <a:spAutoFit/>
          </a:bodyPr>
          <a:lstStyle/>
          <a:p>
            <a:endParaRPr lang="pt-BR" sz="2800" b="1" dirty="0">
              <a:solidFill>
                <a:schemeClr val="accent4">
                  <a:lumMod val="75000"/>
                </a:schemeClr>
              </a:solidFill>
              <a:latin typeface="Baskerville Old Face" pitchFamily="18" charset="0"/>
              <a:cs typeface="Arial" pitchFamily="34" charset="0"/>
            </a:endParaRPr>
          </a:p>
        </p:txBody>
      </p:sp>
      <p:sp>
        <p:nvSpPr>
          <p:cNvPr id="7" name="Retângulo 6"/>
          <p:cNvSpPr/>
          <p:nvPr/>
        </p:nvSpPr>
        <p:spPr>
          <a:xfrm>
            <a:off x="6830704" y="2745534"/>
            <a:ext cx="3902053" cy="369332"/>
          </a:xfrm>
          <a:prstGeom prst="rect">
            <a:avLst/>
          </a:prstGeom>
        </p:spPr>
        <p:txBody>
          <a:bodyPr wrap="square">
            <a:spAutoFit/>
          </a:bodyPr>
          <a:lstStyle/>
          <a:p>
            <a:pPr algn="just"/>
            <a:endParaRPr lang="pt-BR" dirty="0">
              <a:latin typeface="Baskerville Old Face" panose="02020602080505020303" pitchFamily="18" charset="0"/>
            </a:endParaRPr>
          </a:p>
        </p:txBody>
      </p:sp>
      <p:pic>
        <p:nvPicPr>
          <p:cNvPr id="9" name="Imagem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72678" y="2008100"/>
            <a:ext cx="3373270" cy="4147469"/>
          </a:xfrm>
          <a:prstGeom prst="rect">
            <a:avLst/>
          </a:prstGeom>
        </p:spPr>
      </p:pic>
      <p:sp>
        <p:nvSpPr>
          <p:cNvPr id="16" name="CaixaDeTexto 15"/>
          <p:cNvSpPr txBox="1"/>
          <p:nvPr/>
        </p:nvSpPr>
        <p:spPr>
          <a:xfrm>
            <a:off x="1450411" y="1384299"/>
            <a:ext cx="9490858" cy="400110"/>
          </a:xfrm>
          <a:prstGeom prst="rect">
            <a:avLst/>
          </a:prstGeom>
          <a:noFill/>
        </p:spPr>
        <p:txBody>
          <a:bodyPr wrap="square" rtlCol="0">
            <a:spAutoFit/>
          </a:bodyPr>
          <a:lstStyle/>
          <a:p>
            <a:r>
              <a:rPr lang="pt-BR" sz="2000" b="1" dirty="0">
                <a:latin typeface="Arial" pitchFamily="34" charset="0"/>
                <a:cs typeface="Arial" pitchFamily="34" charset="0"/>
              </a:rPr>
              <a:t>TRABALHO DOS ALUNOS DA ESTÉTICA E COSMÉTICA E DESIGN GRÁFICO</a:t>
            </a:r>
          </a:p>
        </p:txBody>
      </p:sp>
      <p:pic>
        <p:nvPicPr>
          <p:cNvPr id="17" name="Imagem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95794" y="1929270"/>
            <a:ext cx="2956293" cy="4147469"/>
          </a:xfrm>
          <a:prstGeom prst="rect">
            <a:avLst/>
          </a:prstGeom>
        </p:spPr>
      </p:pic>
      <p:pic>
        <p:nvPicPr>
          <p:cNvPr id="18" name="Imagem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4147" y="1962727"/>
            <a:ext cx="4012827" cy="4173711"/>
          </a:xfrm>
          <a:prstGeom prst="rect">
            <a:avLst/>
          </a:prstGeom>
        </p:spPr>
      </p:pic>
    </p:spTree>
    <p:extLst>
      <p:ext uri="{BB962C8B-B14F-4D97-AF65-F5344CB8AC3E}">
        <p14:creationId xmlns:p14="http://schemas.microsoft.com/office/powerpoint/2010/main" val="28322618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2764221" y="2550708"/>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10" name="Retângulo 9"/>
          <p:cNvSpPr/>
          <p:nvPr/>
        </p:nvSpPr>
        <p:spPr>
          <a:xfrm>
            <a:off x="2971025" y="1581024"/>
            <a:ext cx="8611737" cy="1015663"/>
          </a:xfrm>
          <a:prstGeom prst="rect">
            <a:avLst/>
          </a:prstGeom>
        </p:spPr>
        <p:txBody>
          <a:bodyPr wrap="square">
            <a:spAutoFit/>
          </a:bodyPr>
          <a:lstStyle/>
          <a:p>
            <a:pPr>
              <a:buNone/>
            </a:pPr>
            <a:endParaRPr lang="pt-BR" sz="32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1">
                  <a:lumMod val="75000"/>
                </a:schemeClr>
              </a:solidFill>
              <a:latin typeface="Baskerville Old Face" pitchFamily="18" charset="0"/>
              <a:cs typeface="Arial" pitchFamily="34" charset="0"/>
            </a:endParaRPr>
          </a:p>
        </p:txBody>
      </p:sp>
      <p:sp>
        <p:nvSpPr>
          <p:cNvPr id="11" name="Retângulo 10"/>
          <p:cNvSpPr/>
          <p:nvPr/>
        </p:nvSpPr>
        <p:spPr>
          <a:xfrm>
            <a:off x="2593075" y="2838734"/>
            <a:ext cx="8475259" cy="1384995"/>
          </a:xfrm>
          <a:prstGeom prst="rect">
            <a:avLst/>
          </a:prstGeom>
        </p:spPr>
        <p:txBody>
          <a:bodyPr wrap="square">
            <a:spAutoFit/>
          </a:bodyPr>
          <a:lstStyle/>
          <a:p>
            <a:pPr algn="just"/>
            <a:r>
              <a:rPr lang="pt-BR" sz="2800" dirty="0" smtClean="0">
                <a:solidFill>
                  <a:schemeClr val="accent4">
                    <a:lumMod val="75000"/>
                  </a:schemeClr>
                </a:solidFill>
                <a:latin typeface="Baskerville Old Face" pitchFamily="18" charset="0"/>
                <a:cs typeface="Arial" pitchFamily="34" charset="0"/>
              </a:rPr>
              <a:t> </a:t>
            </a:r>
          </a:p>
          <a:p>
            <a:pPr algn="just"/>
            <a:endParaRPr lang="pt-BR" sz="2800" dirty="0" smtClean="0">
              <a:latin typeface="Baskerville Old Face" pitchFamily="18" charset="0"/>
            </a:endParaRPr>
          </a:p>
          <a:p>
            <a:pPr algn="just"/>
            <a:r>
              <a:rPr lang="pt-BR" sz="2800" dirty="0" smtClean="0">
                <a:solidFill>
                  <a:schemeClr val="accent4">
                    <a:lumMod val="75000"/>
                  </a:schemeClr>
                </a:solidFill>
                <a:latin typeface="Baskerville Old Face" pitchFamily="18" charset="0"/>
                <a:cs typeface="Arial" pitchFamily="34" charset="0"/>
              </a:rPr>
              <a:t> </a:t>
            </a:r>
          </a:p>
        </p:txBody>
      </p:sp>
      <p:sp>
        <p:nvSpPr>
          <p:cNvPr id="12" name="Retângulo 11"/>
          <p:cNvSpPr/>
          <p:nvPr/>
        </p:nvSpPr>
        <p:spPr>
          <a:xfrm>
            <a:off x="3047999" y="2142699"/>
            <a:ext cx="6382603" cy="461665"/>
          </a:xfrm>
          <a:prstGeom prst="rect">
            <a:avLst/>
          </a:prstGeom>
        </p:spPr>
        <p:txBody>
          <a:bodyPr wrap="square">
            <a:spAutoFit/>
          </a:bodyPr>
          <a:lstStyle/>
          <a:p>
            <a:pPr algn="just"/>
            <a:endParaRPr lang="pt-BR" sz="2400" dirty="0" smtClean="0">
              <a:latin typeface="Baskerville Old Face" pitchFamily="18" charset="0"/>
            </a:endParaRPr>
          </a:p>
        </p:txBody>
      </p:sp>
      <p:sp>
        <p:nvSpPr>
          <p:cNvPr id="14" name="Retângulo 13"/>
          <p:cNvSpPr/>
          <p:nvPr/>
        </p:nvSpPr>
        <p:spPr>
          <a:xfrm>
            <a:off x="2975212" y="2213284"/>
            <a:ext cx="7037697" cy="461665"/>
          </a:xfrm>
          <a:prstGeom prst="rect">
            <a:avLst/>
          </a:prstGeom>
        </p:spPr>
        <p:txBody>
          <a:bodyPr wrap="square">
            <a:spAutoFit/>
          </a:bodyPr>
          <a:lstStyle/>
          <a:p>
            <a:pPr>
              <a:buNone/>
            </a:pPr>
            <a:endParaRPr lang="pt-BR" sz="2400" b="1" dirty="0">
              <a:solidFill>
                <a:schemeClr val="accent1">
                  <a:lumMod val="75000"/>
                </a:schemeClr>
              </a:solidFill>
              <a:latin typeface="Baskerville Old Face" pitchFamily="18" charset="0"/>
              <a:cs typeface="Arial" pitchFamily="34" charset="0"/>
            </a:endParaRPr>
          </a:p>
        </p:txBody>
      </p:sp>
      <p:sp>
        <p:nvSpPr>
          <p:cNvPr id="15" name="Retângulo 14"/>
          <p:cNvSpPr/>
          <p:nvPr/>
        </p:nvSpPr>
        <p:spPr>
          <a:xfrm>
            <a:off x="2743199" y="1734913"/>
            <a:ext cx="6526925" cy="830997"/>
          </a:xfrm>
          <a:prstGeom prst="rect">
            <a:avLst/>
          </a:prstGeom>
        </p:spPr>
        <p:txBody>
          <a:bodyPr wrap="square">
            <a:spAutoFit/>
          </a:bodyPr>
          <a:lstStyle/>
          <a:p>
            <a:pPr algn="ctr"/>
            <a:r>
              <a:rPr lang="pt-BR" sz="2400" b="1" dirty="0" smtClean="0">
                <a:solidFill>
                  <a:schemeClr val="accent4">
                    <a:lumMod val="75000"/>
                  </a:schemeClr>
                </a:solidFill>
                <a:latin typeface="Baskerville Old Face" pitchFamily="18" charset="0"/>
                <a:cs typeface="Arial" pitchFamily="34" charset="0"/>
              </a:rPr>
              <a:t>PROJETO DE EDUCAÇÃO FÍSICA ACADEMIA UNIFAFIBE</a:t>
            </a:r>
            <a:endParaRPr lang="pt-BR" sz="2400" b="1" dirty="0">
              <a:solidFill>
                <a:schemeClr val="accent4">
                  <a:lumMod val="75000"/>
                </a:schemeClr>
              </a:solidFill>
              <a:latin typeface="Baskerville Old Face" pitchFamily="18" charset="0"/>
              <a:cs typeface="Arial" pitchFamily="34" charset="0"/>
            </a:endParaRPr>
          </a:p>
        </p:txBody>
      </p:sp>
      <p:sp>
        <p:nvSpPr>
          <p:cNvPr id="7" name="Retângulo 6"/>
          <p:cNvSpPr/>
          <p:nvPr/>
        </p:nvSpPr>
        <p:spPr>
          <a:xfrm>
            <a:off x="6830704" y="2745534"/>
            <a:ext cx="3902053" cy="369332"/>
          </a:xfrm>
          <a:prstGeom prst="rect">
            <a:avLst/>
          </a:prstGeom>
        </p:spPr>
        <p:txBody>
          <a:bodyPr wrap="square">
            <a:spAutoFit/>
          </a:bodyPr>
          <a:lstStyle/>
          <a:p>
            <a:pPr algn="just"/>
            <a:endParaRPr lang="pt-BR" dirty="0">
              <a:latin typeface="Baskerville Old Face" panose="02020602080505020303" pitchFamily="18" charset="0"/>
            </a:endParaRPr>
          </a:p>
        </p:txBody>
      </p:sp>
      <p:pic>
        <p:nvPicPr>
          <p:cNvPr id="1026" name="Picture 2" descr="C:\Users\carla\Pictures\Alunos com deficiência\IMG_2452.JPG"/>
          <p:cNvPicPr>
            <a:picLocks noChangeAspect="1" noChangeArrowheads="1"/>
          </p:cNvPicPr>
          <p:nvPr/>
        </p:nvPicPr>
        <p:blipFill>
          <a:blip r:embed="rId2"/>
          <a:srcRect/>
          <a:stretch>
            <a:fillRect/>
          </a:stretch>
        </p:blipFill>
        <p:spPr bwMode="auto">
          <a:xfrm>
            <a:off x="688427" y="2743200"/>
            <a:ext cx="3032235" cy="3105808"/>
          </a:xfrm>
          <a:prstGeom prst="rect">
            <a:avLst/>
          </a:prstGeom>
          <a:noFill/>
        </p:spPr>
      </p:pic>
      <p:pic>
        <p:nvPicPr>
          <p:cNvPr id="1027" name="Picture 3" descr="C:\Users\carla\Pictures\Alunos com deficiência\IMG_2462.JPG"/>
          <p:cNvPicPr>
            <a:picLocks noChangeAspect="1" noChangeArrowheads="1"/>
          </p:cNvPicPr>
          <p:nvPr/>
        </p:nvPicPr>
        <p:blipFill>
          <a:blip r:embed="rId3"/>
          <a:srcRect/>
          <a:stretch>
            <a:fillRect/>
          </a:stretch>
        </p:blipFill>
        <p:spPr bwMode="auto">
          <a:xfrm>
            <a:off x="4761187" y="2743200"/>
            <a:ext cx="2822028" cy="3231930"/>
          </a:xfrm>
          <a:prstGeom prst="rect">
            <a:avLst/>
          </a:prstGeom>
          <a:noFill/>
        </p:spPr>
      </p:pic>
      <p:pic>
        <p:nvPicPr>
          <p:cNvPr id="1028" name="Picture 4" descr="C:\Users\carla\Pictures\Alunos com deficiência\IMG_2450.JPG"/>
          <p:cNvPicPr>
            <a:picLocks noChangeAspect="1" noChangeArrowheads="1"/>
          </p:cNvPicPr>
          <p:nvPr/>
        </p:nvPicPr>
        <p:blipFill>
          <a:blip r:embed="rId4"/>
          <a:srcRect/>
          <a:stretch>
            <a:fillRect/>
          </a:stretch>
        </p:blipFill>
        <p:spPr bwMode="auto">
          <a:xfrm>
            <a:off x="8355724" y="2743200"/>
            <a:ext cx="2948153" cy="3231931"/>
          </a:xfrm>
          <a:prstGeom prst="rect">
            <a:avLst/>
          </a:prstGeom>
          <a:noFill/>
        </p:spPr>
      </p:pic>
    </p:spTree>
    <p:extLst>
      <p:ext uri="{BB962C8B-B14F-4D97-AF65-F5344CB8AC3E}">
        <p14:creationId xmlns:p14="http://schemas.microsoft.com/office/powerpoint/2010/main" val="23486541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uxograma: Processo alternativo 3"/>
          <p:cNvSpPr/>
          <p:nvPr/>
        </p:nvSpPr>
        <p:spPr>
          <a:xfrm>
            <a:off x="4333075" y="3026979"/>
            <a:ext cx="2587987" cy="1228600"/>
          </a:xfrm>
          <a:prstGeom prst="flowChartAlternateProces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3600" dirty="0">
                <a:latin typeface="Franklin Gothic Heavy" pitchFamily="34" charset="0"/>
              </a:rPr>
              <a:t>INCLUSÃO</a:t>
            </a:r>
            <a:endParaRPr lang="pt-BR" sz="1600" dirty="0">
              <a:latin typeface="Franklin Gothic Heavy" pitchFamily="34" charset="0"/>
            </a:endParaRPr>
          </a:p>
        </p:txBody>
      </p:sp>
      <p:sp>
        <p:nvSpPr>
          <p:cNvPr id="7" name="CaixaDeTexto 6"/>
          <p:cNvSpPr txBox="1"/>
          <p:nvPr/>
        </p:nvSpPr>
        <p:spPr>
          <a:xfrm>
            <a:off x="4111742" y="1053937"/>
            <a:ext cx="1992574" cy="646331"/>
          </a:xfrm>
          <a:prstGeom prst="rect">
            <a:avLst/>
          </a:prstGeom>
          <a:noFill/>
        </p:spPr>
        <p:txBody>
          <a:bodyPr wrap="square" rtlCol="0">
            <a:spAutoFit/>
          </a:bodyPr>
          <a:lstStyle/>
          <a:p>
            <a:pPr algn="ctr"/>
            <a:r>
              <a:rPr lang="pt-BR" dirty="0">
                <a:latin typeface="Arial" pitchFamily="34" charset="0"/>
                <a:cs typeface="Arial" pitchFamily="34" charset="0"/>
              </a:rPr>
              <a:t>DECLARAÇÃO DE SALAMANCA</a:t>
            </a:r>
          </a:p>
        </p:txBody>
      </p:sp>
      <p:sp>
        <p:nvSpPr>
          <p:cNvPr id="8" name="CaixaDeTexto 7"/>
          <p:cNvSpPr txBox="1"/>
          <p:nvPr/>
        </p:nvSpPr>
        <p:spPr>
          <a:xfrm>
            <a:off x="7939159" y="2256913"/>
            <a:ext cx="2183611" cy="369332"/>
          </a:xfrm>
          <a:prstGeom prst="rect">
            <a:avLst/>
          </a:prstGeom>
          <a:noFill/>
        </p:spPr>
        <p:txBody>
          <a:bodyPr wrap="none" rtlCol="0">
            <a:spAutoFit/>
          </a:bodyPr>
          <a:lstStyle/>
          <a:p>
            <a:r>
              <a:rPr lang="pt-BR" dirty="0">
                <a:latin typeface="Arial" pitchFamily="34" charset="0"/>
                <a:cs typeface="Arial" pitchFamily="34" charset="0"/>
              </a:rPr>
              <a:t>LDBEN N° 9394/96</a:t>
            </a:r>
          </a:p>
        </p:txBody>
      </p:sp>
      <p:sp>
        <p:nvSpPr>
          <p:cNvPr id="9" name="CaixaDeTexto 8"/>
          <p:cNvSpPr txBox="1"/>
          <p:nvPr/>
        </p:nvSpPr>
        <p:spPr>
          <a:xfrm>
            <a:off x="8137301" y="3466494"/>
            <a:ext cx="2530501" cy="369332"/>
          </a:xfrm>
          <a:prstGeom prst="rect">
            <a:avLst/>
          </a:prstGeom>
          <a:noFill/>
        </p:spPr>
        <p:txBody>
          <a:bodyPr wrap="none" rtlCol="0">
            <a:spAutoFit/>
          </a:bodyPr>
          <a:lstStyle/>
          <a:p>
            <a:r>
              <a:rPr lang="pt-BR" dirty="0">
                <a:latin typeface="Arial" pitchFamily="34" charset="0"/>
                <a:cs typeface="Arial" pitchFamily="34" charset="0"/>
              </a:rPr>
              <a:t>DECRETO N° 3298/99</a:t>
            </a:r>
          </a:p>
        </p:txBody>
      </p:sp>
      <p:sp>
        <p:nvSpPr>
          <p:cNvPr id="10" name="CaixaDeTexto 9"/>
          <p:cNvSpPr txBox="1"/>
          <p:nvPr/>
        </p:nvSpPr>
        <p:spPr>
          <a:xfrm>
            <a:off x="7800302" y="4833730"/>
            <a:ext cx="1803699" cy="369332"/>
          </a:xfrm>
          <a:prstGeom prst="rect">
            <a:avLst/>
          </a:prstGeom>
          <a:noFill/>
        </p:spPr>
        <p:txBody>
          <a:bodyPr wrap="none" rtlCol="0">
            <a:spAutoFit/>
          </a:bodyPr>
          <a:lstStyle/>
          <a:p>
            <a:r>
              <a:rPr lang="pt-BR" dirty="0">
                <a:latin typeface="Arial" pitchFamily="34" charset="0"/>
                <a:cs typeface="Arial" pitchFamily="34" charset="0"/>
              </a:rPr>
              <a:t>LEI N° 7853/89</a:t>
            </a:r>
          </a:p>
        </p:txBody>
      </p:sp>
      <p:sp>
        <p:nvSpPr>
          <p:cNvPr id="11" name="CaixaDeTexto 10"/>
          <p:cNvSpPr txBox="1"/>
          <p:nvPr/>
        </p:nvSpPr>
        <p:spPr>
          <a:xfrm>
            <a:off x="3919052" y="6002709"/>
            <a:ext cx="3894912" cy="369332"/>
          </a:xfrm>
          <a:prstGeom prst="rect">
            <a:avLst/>
          </a:prstGeom>
          <a:noFill/>
        </p:spPr>
        <p:txBody>
          <a:bodyPr wrap="square" rtlCol="0">
            <a:spAutoFit/>
          </a:bodyPr>
          <a:lstStyle/>
          <a:p>
            <a:r>
              <a:rPr lang="pt-BR" dirty="0">
                <a:latin typeface="Arial" pitchFamily="34" charset="0"/>
                <a:cs typeface="Arial" pitchFamily="34" charset="0"/>
              </a:rPr>
              <a:t>RESOLUÇÃO CNE/CEB N° 2/2001</a:t>
            </a:r>
          </a:p>
        </p:txBody>
      </p:sp>
      <p:sp>
        <p:nvSpPr>
          <p:cNvPr id="13" name="Seta para a direita 12"/>
          <p:cNvSpPr/>
          <p:nvPr/>
        </p:nvSpPr>
        <p:spPr>
          <a:xfrm rot="20133603">
            <a:off x="6981059" y="2690613"/>
            <a:ext cx="940157" cy="24356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pt-BR"/>
          </a:p>
        </p:txBody>
      </p:sp>
      <p:sp>
        <p:nvSpPr>
          <p:cNvPr id="14" name="Seta para a direita 13"/>
          <p:cNvSpPr/>
          <p:nvPr/>
        </p:nvSpPr>
        <p:spPr>
          <a:xfrm>
            <a:off x="7069387" y="3546821"/>
            <a:ext cx="940157" cy="28900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pt-BR"/>
          </a:p>
        </p:txBody>
      </p:sp>
      <p:sp>
        <p:nvSpPr>
          <p:cNvPr id="15" name="Seta para a direita 14"/>
          <p:cNvSpPr/>
          <p:nvPr/>
        </p:nvSpPr>
        <p:spPr>
          <a:xfrm rot="2123003">
            <a:off x="6886939" y="4471954"/>
            <a:ext cx="940157" cy="28900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pt-BR"/>
          </a:p>
        </p:txBody>
      </p:sp>
      <p:sp>
        <p:nvSpPr>
          <p:cNvPr id="16" name="Seta para a direita 15"/>
          <p:cNvSpPr/>
          <p:nvPr/>
        </p:nvSpPr>
        <p:spPr>
          <a:xfrm rot="5400000">
            <a:off x="4959566" y="4994299"/>
            <a:ext cx="1342204" cy="2455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pt-BR"/>
          </a:p>
        </p:txBody>
      </p:sp>
      <p:sp>
        <p:nvSpPr>
          <p:cNvPr id="17" name="CaixaDeTexto 16"/>
          <p:cNvSpPr txBox="1"/>
          <p:nvPr/>
        </p:nvSpPr>
        <p:spPr>
          <a:xfrm>
            <a:off x="1326504" y="1988899"/>
            <a:ext cx="2205412" cy="369332"/>
          </a:xfrm>
          <a:prstGeom prst="rect">
            <a:avLst/>
          </a:prstGeom>
          <a:noFill/>
        </p:spPr>
        <p:txBody>
          <a:bodyPr wrap="none" rtlCol="0">
            <a:spAutoFit/>
          </a:bodyPr>
          <a:lstStyle/>
          <a:p>
            <a:r>
              <a:rPr lang="pt-BR" dirty="0">
                <a:latin typeface="Arial" pitchFamily="34" charset="0"/>
                <a:cs typeface="Arial" pitchFamily="34" charset="0"/>
              </a:rPr>
              <a:t>LEI N° 10432/2002</a:t>
            </a:r>
          </a:p>
        </p:txBody>
      </p:sp>
      <p:sp>
        <p:nvSpPr>
          <p:cNvPr id="18" name="CaixaDeTexto 17"/>
          <p:cNvSpPr txBox="1"/>
          <p:nvPr/>
        </p:nvSpPr>
        <p:spPr>
          <a:xfrm>
            <a:off x="543970" y="3466494"/>
            <a:ext cx="2786981" cy="369332"/>
          </a:xfrm>
          <a:prstGeom prst="rect">
            <a:avLst/>
          </a:prstGeom>
          <a:noFill/>
        </p:spPr>
        <p:txBody>
          <a:bodyPr wrap="none" rtlCol="0">
            <a:spAutoFit/>
          </a:bodyPr>
          <a:lstStyle/>
          <a:p>
            <a:r>
              <a:rPr lang="pt-BR" dirty="0">
                <a:latin typeface="Arial" pitchFamily="34" charset="0"/>
                <a:cs typeface="Arial" pitchFamily="34" charset="0"/>
              </a:rPr>
              <a:t>DECRETO N° 3956/2001</a:t>
            </a:r>
          </a:p>
        </p:txBody>
      </p:sp>
      <p:sp>
        <p:nvSpPr>
          <p:cNvPr id="19" name="CaixaDeTexto 18"/>
          <p:cNvSpPr txBox="1"/>
          <p:nvPr/>
        </p:nvSpPr>
        <p:spPr>
          <a:xfrm>
            <a:off x="1209154" y="4833730"/>
            <a:ext cx="2180212" cy="369332"/>
          </a:xfrm>
          <a:prstGeom prst="rect">
            <a:avLst/>
          </a:prstGeom>
          <a:noFill/>
        </p:spPr>
        <p:txBody>
          <a:bodyPr wrap="none" rtlCol="0">
            <a:spAutoFit/>
          </a:bodyPr>
          <a:lstStyle/>
          <a:p>
            <a:r>
              <a:rPr lang="pt-BR" dirty="0">
                <a:latin typeface="Arial" pitchFamily="34" charset="0"/>
                <a:cs typeface="Arial" pitchFamily="34" charset="0"/>
              </a:rPr>
              <a:t>LEI N° 10172/2001</a:t>
            </a:r>
          </a:p>
        </p:txBody>
      </p:sp>
      <p:sp>
        <p:nvSpPr>
          <p:cNvPr id="21" name="Seta para a direita 20"/>
          <p:cNvSpPr/>
          <p:nvPr/>
        </p:nvSpPr>
        <p:spPr>
          <a:xfrm rot="8648316">
            <a:off x="3438887" y="4463243"/>
            <a:ext cx="940157" cy="28900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pt-BR"/>
          </a:p>
        </p:txBody>
      </p:sp>
      <p:sp>
        <p:nvSpPr>
          <p:cNvPr id="22" name="Seta para a direita 21"/>
          <p:cNvSpPr/>
          <p:nvPr/>
        </p:nvSpPr>
        <p:spPr>
          <a:xfrm rot="10800000">
            <a:off x="3300171" y="3473842"/>
            <a:ext cx="940157" cy="28900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pt-BR"/>
          </a:p>
        </p:txBody>
      </p:sp>
      <p:sp>
        <p:nvSpPr>
          <p:cNvPr id="23" name="Seta para a direita 22"/>
          <p:cNvSpPr/>
          <p:nvPr/>
        </p:nvSpPr>
        <p:spPr>
          <a:xfrm rot="12909831">
            <a:off x="3626794" y="2453781"/>
            <a:ext cx="875432" cy="277339"/>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pt-BR"/>
          </a:p>
        </p:txBody>
      </p:sp>
      <p:sp>
        <p:nvSpPr>
          <p:cNvPr id="24" name="CaixaDeTexto 23"/>
          <p:cNvSpPr txBox="1"/>
          <p:nvPr/>
        </p:nvSpPr>
        <p:spPr>
          <a:xfrm>
            <a:off x="1007530" y="1144987"/>
            <a:ext cx="3183316" cy="646331"/>
          </a:xfrm>
          <a:prstGeom prst="rect">
            <a:avLst/>
          </a:prstGeom>
          <a:noFill/>
        </p:spPr>
        <p:txBody>
          <a:bodyPr wrap="square" rtlCol="0">
            <a:spAutoFit/>
          </a:bodyPr>
          <a:lstStyle/>
          <a:p>
            <a:pPr algn="ctr"/>
            <a:r>
              <a:rPr lang="pt-BR" dirty="0">
                <a:latin typeface="Arial" pitchFamily="34" charset="0"/>
                <a:cs typeface="Arial" pitchFamily="34" charset="0"/>
              </a:rPr>
              <a:t>PROGRAMA EDUCAÇÃO INCLUSIVA</a:t>
            </a:r>
          </a:p>
        </p:txBody>
      </p:sp>
      <p:sp>
        <p:nvSpPr>
          <p:cNvPr id="25" name="CaixaDeTexto 24"/>
          <p:cNvSpPr txBox="1"/>
          <p:nvPr/>
        </p:nvSpPr>
        <p:spPr>
          <a:xfrm>
            <a:off x="7768771" y="1637382"/>
            <a:ext cx="2231316" cy="369332"/>
          </a:xfrm>
          <a:prstGeom prst="rect">
            <a:avLst/>
          </a:prstGeom>
          <a:noFill/>
        </p:spPr>
        <p:txBody>
          <a:bodyPr wrap="none" rtlCol="0">
            <a:spAutoFit/>
          </a:bodyPr>
          <a:lstStyle/>
          <a:p>
            <a:r>
              <a:rPr lang="pt-BR" dirty="0">
                <a:latin typeface="Arial" pitchFamily="34" charset="0"/>
                <a:cs typeface="Arial" pitchFamily="34" charset="0"/>
              </a:rPr>
              <a:t>PORTARIA N° 3284</a:t>
            </a:r>
          </a:p>
        </p:txBody>
      </p:sp>
      <p:sp>
        <p:nvSpPr>
          <p:cNvPr id="26" name="CaixaDeTexto 25"/>
          <p:cNvSpPr txBox="1"/>
          <p:nvPr/>
        </p:nvSpPr>
        <p:spPr>
          <a:xfrm>
            <a:off x="8302588" y="2829061"/>
            <a:ext cx="3543471" cy="369332"/>
          </a:xfrm>
          <a:prstGeom prst="rect">
            <a:avLst/>
          </a:prstGeom>
          <a:noFill/>
        </p:spPr>
        <p:txBody>
          <a:bodyPr wrap="none" rtlCol="0">
            <a:spAutoFit/>
          </a:bodyPr>
          <a:lstStyle/>
          <a:p>
            <a:r>
              <a:rPr lang="pt-BR" dirty="0">
                <a:latin typeface="Arial" pitchFamily="34" charset="0"/>
                <a:cs typeface="Arial" pitchFamily="34" charset="0"/>
              </a:rPr>
              <a:t>AVISO CURRICULAR N° 277/96</a:t>
            </a:r>
          </a:p>
        </p:txBody>
      </p:sp>
      <p:sp>
        <p:nvSpPr>
          <p:cNvPr id="27" name="CaixaDeTexto 26"/>
          <p:cNvSpPr txBox="1"/>
          <p:nvPr/>
        </p:nvSpPr>
        <p:spPr>
          <a:xfrm>
            <a:off x="8341217" y="4121171"/>
            <a:ext cx="2786981" cy="369332"/>
          </a:xfrm>
          <a:prstGeom prst="rect">
            <a:avLst/>
          </a:prstGeom>
          <a:noFill/>
        </p:spPr>
        <p:txBody>
          <a:bodyPr wrap="none" rtlCol="0">
            <a:spAutoFit/>
          </a:bodyPr>
          <a:lstStyle/>
          <a:p>
            <a:r>
              <a:rPr lang="pt-BR" dirty="0">
                <a:latin typeface="Arial" pitchFamily="34" charset="0"/>
                <a:cs typeface="Arial" pitchFamily="34" charset="0"/>
              </a:rPr>
              <a:t>DECRETO N° 5296/2004</a:t>
            </a:r>
          </a:p>
        </p:txBody>
      </p:sp>
      <p:sp>
        <p:nvSpPr>
          <p:cNvPr id="29" name="CaixaDeTexto 28"/>
          <p:cNvSpPr txBox="1"/>
          <p:nvPr/>
        </p:nvSpPr>
        <p:spPr>
          <a:xfrm>
            <a:off x="6648719" y="5471336"/>
            <a:ext cx="3246723" cy="369332"/>
          </a:xfrm>
          <a:prstGeom prst="rect">
            <a:avLst/>
          </a:prstGeom>
          <a:noFill/>
        </p:spPr>
        <p:txBody>
          <a:bodyPr wrap="none" rtlCol="0">
            <a:spAutoFit/>
          </a:bodyPr>
          <a:lstStyle/>
          <a:p>
            <a:r>
              <a:rPr lang="pt-BR" dirty="0">
                <a:latin typeface="Arial" pitchFamily="34" charset="0"/>
                <a:cs typeface="Arial" pitchFamily="34" charset="0"/>
              </a:rPr>
              <a:t>LEIS N° 10048 E 10098/2000</a:t>
            </a:r>
          </a:p>
        </p:txBody>
      </p:sp>
      <p:sp>
        <p:nvSpPr>
          <p:cNvPr id="30" name="CaixaDeTexto 29"/>
          <p:cNvSpPr txBox="1"/>
          <p:nvPr/>
        </p:nvSpPr>
        <p:spPr>
          <a:xfrm>
            <a:off x="1172219" y="5308827"/>
            <a:ext cx="3971073" cy="646331"/>
          </a:xfrm>
          <a:prstGeom prst="rect">
            <a:avLst/>
          </a:prstGeom>
          <a:noFill/>
        </p:spPr>
        <p:txBody>
          <a:bodyPr wrap="square" rtlCol="0">
            <a:spAutoFit/>
          </a:bodyPr>
          <a:lstStyle/>
          <a:p>
            <a:pPr algn="ctr"/>
            <a:r>
              <a:rPr lang="pt-BR" dirty="0">
                <a:latin typeface="Arial" pitchFamily="34" charset="0"/>
                <a:cs typeface="Arial" pitchFamily="34" charset="0"/>
              </a:rPr>
              <a:t>PLANO NAC. EDUCAÇÃO </a:t>
            </a:r>
          </a:p>
          <a:p>
            <a:pPr algn="ctr"/>
            <a:r>
              <a:rPr lang="pt-BR" dirty="0">
                <a:latin typeface="Arial" pitchFamily="34" charset="0"/>
                <a:cs typeface="Arial" pitchFamily="34" charset="0"/>
              </a:rPr>
              <a:t>EM DIREITOS HUMANOS 2008</a:t>
            </a:r>
          </a:p>
        </p:txBody>
      </p:sp>
      <p:sp>
        <p:nvSpPr>
          <p:cNvPr id="31" name="Seta para a direita 30"/>
          <p:cNvSpPr/>
          <p:nvPr/>
        </p:nvSpPr>
        <p:spPr>
          <a:xfrm rot="13500791">
            <a:off x="3994569" y="2243072"/>
            <a:ext cx="1277703" cy="25638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pt-BR"/>
          </a:p>
        </p:txBody>
      </p:sp>
      <p:sp>
        <p:nvSpPr>
          <p:cNvPr id="32" name="Seta para a direita 31"/>
          <p:cNvSpPr/>
          <p:nvPr/>
        </p:nvSpPr>
        <p:spPr>
          <a:xfrm rot="17256569">
            <a:off x="5731393" y="2134473"/>
            <a:ext cx="968836" cy="312228"/>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pt-BR"/>
          </a:p>
        </p:txBody>
      </p:sp>
      <p:sp>
        <p:nvSpPr>
          <p:cNvPr id="33" name="CaixaDeTexto 32"/>
          <p:cNvSpPr txBox="1"/>
          <p:nvPr/>
        </p:nvSpPr>
        <p:spPr>
          <a:xfrm>
            <a:off x="379921" y="4157660"/>
            <a:ext cx="2747868" cy="369332"/>
          </a:xfrm>
          <a:prstGeom prst="rect">
            <a:avLst/>
          </a:prstGeom>
          <a:noFill/>
        </p:spPr>
        <p:txBody>
          <a:bodyPr wrap="none" rtlCol="0">
            <a:spAutoFit/>
          </a:bodyPr>
          <a:lstStyle/>
          <a:p>
            <a:r>
              <a:rPr lang="pt-BR" dirty="0">
                <a:latin typeface="Arial" pitchFamily="34" charset="0"/>
                <a:cs typeface="Arial" pitchFamily="34" charset="0"/>
              </a:rPr>
              <a:t>DECRETO N° 7611/2011</a:t>
            </a:r>
          </a:p>
        </p:txBody>
      </p:sp>
      <p:sp>
        <p:nvSpPr>
          <p:cNvPr id="34" name="Seta para a direita 33"/>
          <p:cNvSpPr/>
          <p:nvPr/>
        </p:nvSpPr>
        <p:spPr>
          <a:xfrm rot="9737239">
            <a:off x="3118190" y="4007600"/>
            <a:ext cx="1099291" cy="294228"/>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pt-BR"/>
          </a:p>
        </p:txBody>
      </p:sp>
      <p:sp>
        <p:nvSpPr>
          <p:cNvPr id="35" name="Seta para a direita 34"/>
          <p:cNvSpPr/>
          <p:nvPr/>
        </p:nvSpPr>
        <p:spPr>
          <a:xfrm rot="6610028">
            <a:off x="4336114" y="4755162"/>
            <a:ext cx="940157" cy="28900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pt-BR"/>
          </a:p>
        </p:txBody>
      </p:sp>
      <p:sp>
        <p:nvSpPr>
          <p:cNvPr id="36" name="Seta para a direita 35"/>
          <p:cNvSpPr/>
          <p:nvPr/>
        </p:nvSpPr>
        <p:spPr>
          <a:xfrm rot="3914782">
            <a:off x="6060373" y="4742904"/>
            <a:ext cx="940157" cy="28900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pt-BR"/>
          </a:p>
        </p:txBody>
      </p:sp>
      <p:sp>
        <p:nvSpPr>
          <p:cNvPr id="37" name="Seta para a direita 36"/>
          <p:cNvSpPr/>
          <p:nvPr/>
        </p:nvSpPr>
        <p:spPr>
          <a:xfrm rot="12119493">
            <a:off x="3137832" y="2930634"/>
            <a:ext cx="1121437" cy="271546"/>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pt-BR"/>
          </a:p>
        </p:txBody>
      </p:sp>
      <p:sp>
        <p:nvSpPr>
          <p:cNvPr id="38" name="Seta para a direita 37"/>
          <p:cNvSpPr/>
          <p:nvPr/>
        </p:nvSpPr>
        <p:spPr>
          <a:xfrm rot="20969856">
            <a:off x="7053859" y="3081898"/>
            <a:ext cx="1237055" cy="241788"/>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pt-BR"/>
          </a:p>
        </p:txBody>
      </p:sp>
      <p:sp>
        <p:nvSpPr>
          <p:cNvPr id="39" name="CaixaDeTexto 38"/>
          <p:cNvSpPr txBox="1"/>
          <p:nvPr/>
        </p:nvSpPr>
        <p:spPr>
          <a:xfrm>
            <a:off x="335759" y="2601464"/>
            <a:ext cx="3331057" cy="646331"/>
          </a:xfrm>
          <a:prstGeom prst="rect">
            <a:avLst/>
          </a:prstGeom>
          <a:noFill/>
        </p:spPr>
        <p:txBody>
          <a:bodyPr wrap="square" rtlCol="0">
            <a:spAutoFit/>
          </a:bodyPr>
          <a:lstStyle/>
          <a:p>
            <a:r>
              <a:rPr lang="pt-BR" dirty="0">
                <a:latin typeface="Arial" pitchFamily="34" charset="0"/>
                <a:cs typeface="Arial" pitchFamily="34" charset="0"/>
              </a:rPr>
              <a:t>PNEE NA PERSPECTIVA </a:t>
            </a:r>
          </a:p>
          <a:p>
            <a:r>
              <a:rPr lang="pt-BR" dirty="0">
                <a:latin typeface="Arial" pitchFamily="34" charset="0"/>
                <a:cs typeface="Arial" pitchFamily="34" charset="0"/>
              </a:rPr>
              <a:t>EDUC. INCLUSIVA/2008</a:t>
            </a:r>
          </a:p>
        </p:txBody>
      </p:sp>
      <p:sp>
        <p:nvSpPr>
          <p:cNvPr id="40" name="Seta para a direita 39"/>
          <p:cNvSpPr/>
          <p:nvPr/>
        </p:nvSpPr>
        <p:spPr>
          <a:xfrm rot="846472">
            <a:off x="7051712" y="3994151"/>
            <a:ext cx="1237055" cy="241788"/>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pt-BR"/>
          </a:p>
        </p:txBody>
      </p:sp>
      <p:sp>
        <p:nvSpPr>
          <p:cNvPr id="42" name="CaixaDeTexto 41"/>
          <p:cNvSpPr txBox="1"/>
          <p:nvPr/>
        </p:nvSpPr>
        <p:spPr>
          <a:xfrm>
            <a:off x="6171522" y="1180830"/>
            <a:ext cx="1910633" cy="369332"/>
          </a:xfrm>
          <a:prstGeom prst="rect">
            <a:avLst/>
          </a:prstGeom>
          <a:noFill/>
        </p:spPr>
        <p:txBody>
          <a:bodyPr wrap="square" rtlCol="0">
            <a:spAutoFit/>
          </a:bodyPr>
          <a:lstStyle/>
          <a:p>
            <a:r>
              <a:rPr lang="pt-BR" dirty="0">
                <a:latin typeface="Arial" pitchFamily="34" charset="0"/>
                <a:cs typeface="Arial" pitchFamily="34" charset="0"/>
              </a:rPr>
              <a:t>LEI 13.146/2015</a:t>
            </a:r>
          </a:p>
        </p:txBody>
      </p:sp>
      <p:sp>
        <p:nvSpPr>
          <p:cNvPr id="43" name="Seta para a direita 42"/>
          <p:cNvSpPr/>
          <p:nvPr/>
        </p:nvSpPr>
        <p:spPr>
          <a:xfrm rot="19319206">
            <a:off x="6482036" y="2212060"/>
            <a:ext cx="1425613" cy="267693"/>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pt-BR" dirty="0"/>
          </a:p>
        </p:txBody>
      </p:sp>
      <p:sp>
        <p:nvSpPr>
          <p:cNvPr id="44" name="Seta para a direita 43"/>
          <p:cNvSpPr/>
          <p:nvPr/>
        </p:nvSpPr>
        <p:spPr>
          <a:xfrm rot="15438351">
            <a:off x="4924395" y="2152576"/>
            <a:ext cx="1024381" cy="294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6089753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7999" y="2555560"/>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10" name="Retângulo 9"/>
          <p:cNvSpPr/>
          <p:nvPr/>
        </p:nvSpPr>
        <p:spPr>
          <a:xfrm>
            <a:off x="2214280" y="1596790"/>
            <a:ext cx="8611737" cy="1015663"/>
          </a:xfrm>
          <a:prstGeom prst="rect">
            <a:avLst/>
          </a:prstGeom>
        </p:spPr>
        <p:txBody>
          <a:bodyPr wrap="square">
            <a:spAutoFit/>
          </a:bodyPr>
          <a:lstStyle/>
          <a:p>
            <a:pPr>
              <a:buNone/>
            </a:pPr>
            <a:endParaRPr lang="pt-BR" sz="32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1">
                  <a:lumMod val="75000"/>
                </a:schemeClr>
              </a:solidFill>
              <a:latin typeface="Baskerville Old Face" pitchFamily="18" charset="0"/>
              <a:cs typeface="Arial" pitchFamily="34" charset="0"/>
            </a:endParaRPr>
          </a:p>
        </p:txBody>
      </p:sp>
      <p:sp>
        <p:nvSpPr>
          <p:cNvPr id="11" name="Retângulo 10"/>
          <p:cNvSpPr/>
          <p:nvPr/>
        </p:nvSpPr>
        <p:spPr>
          <a:xfrm>
            <a:off x="668740" y="2632842"/>
            <a:ext cx="4503761" cy="2246769"/>
          </a:xfrm>
          <a:prstGeom prst="rect">
            <a:avLst/>
          </a:prstGeom>
        </p:spPr>
        <p:txBody>
          <a:bodyPr wrap="square">
            <a:spAutoFit/>
          </a:bodyPr>
          <a:lstStyle/>
          <a:p>
            <a:pPr algn="ctr"/>
            <a:r>
              <a:rPr lang="pt-BR" sz="2800" b="1" dirty="0">
                <a:latin typeface="Arial" pitchFamily="34" charset="0"/>
                <a:cs typeface="Arial" pitchFamily="34" charset="0"/>
              </a:rPr>
              <a:t>ENGENHARIA ELÉTRICA</a:t>
            </a:r>
          </a:p>
          <a:p>
            <a:pPr algn="ctr"/>
            <a:endParaRPr lang="pt-BR" sz="2800" b="1" dirty="0">
              <a:latin typeface="Arial" pitchFamily="34" charset="0"/>
              <a:cs typeface="Arial" pitchFamily="34" charset="0"/>
            </a:endParaRPr>
          </a:p>
          <a:p>
            <a:pPr algn="ctr"/>
            <a:r>
              <a:rPr lang="pt-BR" sz="2800" b="1" dirty="0">
                <a:latin typeface="Arial" pitchFamily="34" charset="0"/>
                <a:cs typeface="Arial" pitchFamily="34" charset="0"/>
              </a:rPr>
              <a:t>APRESENTAÇÃO DE PROJETOS DE ACESSIBILIDADE</a:t>
            </a:r>
          </a:p>
        </p:txBody>
      </p:sp>
      <p:sp>
        <p:nvSpPr>
          <p:cNvPr id="12" name="Retângulo 11"/>
          <p:cNvSpPr/>
          <p:nvPr/>
        </p:nvSpPr>
        <p:spPr>
          <a:xfrm>
            <a:off x="3047999" y="2142699"/>
            <a:ext cx="6382603" cy="461665"/>
          </a:xfrm>
          <a:prstGeom prst="rect">
            <a:avLst/>
          </a:prstGeom>
        </p:spPr>
        <p:txBody>
          <a:bodyPr wrap="square">
            <a:spAutoFit/>
          </a:bodyPr>
          <a:lstStyle/>
          <a:p>
            <a:pPr algn="just"/>
            <a:endParaRPr lang="pt-BR" sz="2400" dirty="0">
              <a:latin typeface="Baskerville Old Face" pitchFamily="18" charset="0"/>
            </a:endParaRPr>
          </a:p>
        </p:txBody>
      </p:sp>
      <p:sp>
        <p:nvSpPr>
          <p:cNvPr id="14" name="Retângulo 13"/>
          <p:cNvSpPr/>
          <p:nvPr/>
        </p:nvSpPr>
        <p:spPr>
          <a:xfrm>
            <a:off x="3047999" y="1746913"/>
            <a:ext cx="7037697" cy="461665"/>
          </a:xfrm>
          <a:prstGeom prst="rect">
            <a:avLst/>
          </a:prstGeom>
        </p:spPr>
        <p:txBody>
          <a:bodyPr wrap="square">
            <a:spAutoFit/>
          </a:bodyPr>
          <a:lstStyle/>
          <a:p>
            <a:pPr>
              <a:buNone/>
            </a:pPr>
            <a:endParaRPr lang="pt-BR" sz="2400" b="1" dirty="0">
              <a:solidFill>
                <a:schemeClr val="accent1">
                  <a:lumMod val="75000"/>
                </a:schemeClr>
              </a:solidFill>
              <a:latin typeface="Baskerville Old Face" pitchFamily="18" charset="0"/>
              <a:cs typeface="Arial" pitchFamily="34" charset="0"/>
            </a:endParaRPr>
          </a:p>
        </p:txBody>
      </p:sp>
      <p:sp>
        <p:nvSpPr>
          <p:cNvPr id="15" name="Retângulo 14"/>
          <p:cNvSpPr/>
          <p:nvPr/>
        </p:nvSpPr>
        <p:spPr>
          <a:xfrm>
            <a:off x="2306473" y="2129051"/>
            <a:ext cx="7670040" cy="523220"/>
          </a:xfrm>
          <a:prstGeom prst="rect">
            <a:avLst/>
          </a:prstGeom>
        </p:spPr>
        <p:txBody>
          <a:bodyPr wrap="square">
            <a:spAutoFit/>
          </a:bodyPr>
          <a:lstStyle/>
          <a:p>
            <a:endParaRPr lang="pt-BR" sz="2800" b="1" dirty="0">
              <a:solidFill>
                <a:schemeClr val="accent4">
                  <a:lumMod val="75000"/>
                </a:schemeClr>
              </a:solidFill>
              <a:latin typeface="Baskerville Old Face" pitchFamily="18" charset="0"/>
              <a:cs typeface="Arial" pitchFamily="34" charset="0"/>
            </a:endParaRPr>
          </a:p>
        </p:txBody>
      </p:sp>
      <p:pic>
        <p:nvPicPr>
          <p:cNvPr id="16" name="Picture 2" descr="C:\Users\carla\Pictures\NIAAP\20160211113256_0000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45941" y="2104621"/>
            <a:ext cx="5357498" cy="4105109"/>
          </a:xfrm>
          <a:prstGeom prst="rect">
            <a:avLst/>
          </a:prstGeom>
          <a:noFill/>
        </p:spPr>
      </p:pic>
    </p:spTree>
    <p:extLst>
      <p:ext uri="{BB962C8B-B14F-4D97-AF65-F5344CB8AC3E}">
        <p14:creationId xmlns:p14="http://schemas.microsoft.com/office/powerpoint/2010/main" val="24737560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7488071" y="2255332"/>
            <a:ext cx="3337946" cy="738664"/>
          </a:xfrm>
          <a:prstGeom prst="rect">
            <a:avLst/>
          </a:prstGeom>
        </p:spPr>
        <p:txBody>
          <a:bodyPr wrap="square">
            <a:spAutoFit/>
          </a:bodyPr>
          <a:lstStyle/>
          <a:p>
            <a:pPr algn="ctr"/>
            <a:endParaRPr lang="pt-BR" sz="2400" dirty="0">
              <a:solidFill>
                <a:schemeClr val="accent1">
                  <a:lumMod val="75000"/>
                </a:schemeClr>
              </a:solidFill>
              <a:latin typeface="Baskerville Old Face" pitchFamily="18" charset="0"/>
              <a:cs typeface="Arial" pitchFamily="34" charset="0"/>
            </a:endParaRPr>
          </a:p>
          <a:p>
            <a:pPr algn="just"/>
            <a:endParaRPr lang="pt-BR" dirty="0">
              <a:solidFill>
                <a:schemeClr val="accent1">
                  <a:lumMod val="75000"/>
                </a:schemeClr>
              </a:solidFill>
              <a:latin typeface="Baskerville Old Face" pitchFamily="18" charset="0"/>
              <a:cs typeface="Arial" pitchFamily="34" charset="0"/>
            </a:endParaRPr>
          </a:p>
        </p:txBody>
      </p:sp>
      <p:sp>
        <p:nvSpPr>
          <p:cNvPr id="12" name="Retângulo 11"/>
          <p:cNvSpPr/>
          <p:nvPr/>
        </p:nvSpPr>
        <p:spPr>
          <a:xfrm>
            <a:off x="3138986" y="1972155"/>
            <a:ext cx="6382603" cy="461665"/>
          </a:xfrm>
          <a:prstGeom prst="rect">
            <a:avLst/>
          </a:prstGeom>
        </p:spPr>
        <p:txBody>
          <a:bodyPr wrap="square">
            <a:spAutoFit/>
          </a:bodyPr>
          <a:lstStyle/>
          <a:p>
            <a:pPr algn="just"/>
            <a:endParaRPr lang="pt-BR" sz="2400" dirty="0">
              <a:latin typeface="Baskerville Old Face" pitchFamily="18" charset="0"/>
            </a:endParaRPr>
          </a:p>
        </p:txBody>
      </p:sp>
      <p:sp>
        <p:nvSpPr>
          <p:cNvPr id="14" name="Retângulo 13"/>
          <p:cNvSpPr/>
          <p:nvPr/>
        </p:nvSpPr>
        <p:spPr>
          <a:xfrm>
            <a:off x="2975212" y="2213284"/>
            <a:ext cx="7037697" cy="461665"/>
          </a:xfrm>
          <a:prstGeom prst="rect">
            <a:avLst/>
          </a:prstGeom>
        </p:spPr>
        <p:txBody>
          <a:bodyPr wrap="square">
            <a:spAutoFit/>
          </a:bodyPr>
          <a:lstStyle/>
          <a:p>
            <a:pPr>
              <a:buNone/>
            </a:pPr>
            <a:endParaRPr lang="pt-BR" sz="2400" b="1" dirty="0">
              <a:solidFill>
                <a:schemeClr val="accent1">
                  <a:lumMod val="75000"/>
                </a:schemeClr>
              </a:solidFill>
              <a:latin typeface="Baskerville Old Face" pitchFamily="18" charset="0"/>
              <a:cs typeface="Arial" pitchFamily="34" charset="0"/>
            </a:endParaRPr>
          </a:p>
        </p:txBody>
      </p:sp>
      <p:sp>
        <p:nvSpPr>
          <p:cNvPr id="15" name="Retângulo 14"/>
          <p:cNvSpPr/>
          <p:nvPr/>
        </p:nvSpPr>
        <p:spPr>
          <a:xfrm>
            <a:off x="2311793" y="1943250"/>
            <a:ext cx="7670040" cy="523220"/>
          </a:xfrm>
          <a:prstGeom prst="rect">
            <a:avLst/>
          </a:prstGeom>
        </p:spPr>
        <p:txBody>
          <a:bodyPr wrap="square">
            <a:spAutoFit/>
          </a:bodyPr>
          <a:lstStyle/>
          <a:p>
            <a:endParaRPr lang="pt-BR" sz="2800" b="1" dirty="0">
              <a:solidFill>
                <a:schemeClr val="accent4">
                  <a:lumMod val="75000"/>
                </a:schemeClr>
              </a:solidFill>
              <a:latin typeface="Baskerville Old Face" pitchFamily="18" charset="0"/>
              <a:cs typeface="Arial" pitchFamily="34" charset="0"/>
            </a:endParaRPr>
          </a:p>
        </p:txBody>
      </p:sp>
      <p:sp>
        <p:nvSpPr>
          <p:cNvPr id="7" name="Retângulo 6"/>
          <p:cNvSpPr/>
          <p:nvPr/>
        </p:nvSpPr>
        <p:spPr>
          <a:xfrm>
            <a:off x="6830704" y="2745534"/>
            <a:ext cx="3902053" cy="369332"/>
          </a:xfrm>
          <a:prstGeom prst="rect">
            <a:avLst/>
          </a:prstGeom>
        </p:spPr>
        <p:txBody>
          <a:bodyPr wrap="square">
            <a:spAutoFit/>
          </a:bodyPr>
          <a:lstStyle/>
          <a:p>
            <a:pPr algn="just"/>
            <a:endParaRPr lang="pt-BR" dirty="0">
              <a:latin typeface="Baskerville Old Face" panose="02020602080505020303" pitchFamily="18" charset="0"/>
            </a:endParaRPr>
          </a:p>
        </p:txBody>
      </p:sp>
      <p:sp>
        <p:nvSpPr>
          <p:cNvPr id="16" name="CaixaDeTexto 15"/>
          <p:cNvSpPr txBox="1"/>
          <p:nvPr/>
        </p:nvSpPr>
        <p:spPr>
          <a:xfrm>
            <a:off x="1649986" y="2491172"/>
            <a:ext cx="3213629" cy="2554545"/>
          </a:xfrm>
          <a:prstGeom prst="rect">
            <a:avLst/>
          </a:prstGeom>
          <a:noFill/>
        </p:spPr>
        <p:txBody>
          <a:bodyPr wrap="square" rtlCol="0">
            <a:spAutoFit/>
          </a:bodyPr>
          <a:lstStyle/>
          <a:p>
            <a:pPr algn="ctr"/>
            <a:r>
              <a:rPr lang="pt-BR" sz="2000" b="1" dirty="0">
                <a:latin typeface="Arial" pitchFamily="34" charset="0"/>
                <a:cs typeface="Arial" pitchFamily="34" charset="0"/>
              </a:rPr>
              <a:t>TRABALHO DOS ALUNOS DO SISTEMA DE INFORMAÇÃO</a:t>
            </a:r>
          </a:p>
          <a:p>
            <a:pPr algn="ctr"/>
            <a:endParaRPr lang="pt-BR" sz="2000" b="1" dirty="0">
              <a:latin typeface="Arial" pitchFamily="34" charset="0"/>
              <a:cs typeface="Arial" pitchFamily="34" charset="0"/>
            </a:endParaRPr>
          </a:p>
          <a:p>
            <a:pPr algn="ctr"/>
            <a:r>
              <a:rPr lang="pt-BR" sz="2000" b="1" dirty="0">
                <a:latin typeface="Arial" pitchFamily="34" charset="0"/>
                <a:cs typeface="Arial" pitchFamily="34" charset="0"/>
              </a:rPr>
              <a:t> PROTÓTIPO DE AUTOMAÇÃO PARA LOCOMOÇÃO DE DEFICIENTES VISUAIS</a:t>
            </a:r>
          </a:p>
        </p:txBody>
      </p:sp>
      <p:pic>
        <p:nvPicPr>
          <p:cNvPr id="2" name="Imagem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830500" y="1917736"/>
            <a:ext cx="4545787" cy="3516580"/>
          </a:xfrm>
          <a:prstGeom prst="rect">
            <a:avLst/>
          </a:prstGeom>
        </p:spPr>
      </p:pic>
    </p:spTree>
    <p:extLst>
      <p:ext uri="{BB962C8B-B14F-4D97-AF65-F5344CB8AC3E}">
        <p14:creationId xmlns:p14="http://schemas.microsoft.com/office/powerpoint/2010/main" val="20674247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p:cNvSpPr/>
          <p:nvPr/>
        </p:nvSpPr>
        <p:spPr>
          <a:xfrm>
            <a:off x="2593075" y="2838734"/>
            <a:ext cx="8475259" cy="1384995"/>
          </a:xfrm>
          <a:prstGeom prst="rect">
            <a:avLst/>
          </a:prstGeom>
        </p:spPr>
        <p:txBody>
          <a:bodyPr wrap="square">
            <a:spAutoFit/>
          </a:bodyPr>
          <a:lstStyle/>
          <a:p>
            <a:pPr algn="just"/>
            <a:r>
              <a:rPr lang="pt-BR" sz="2800" dirty="0">
                <a:solidFill>
                  <a:schemeClr val="accent4">
                    <a:lumMod val="75000"/>
                  </a:schemeClr>
                </a:solidFill>
                <a:latin typeface="Baskerville Old Face" pitchFamily="18" charset="0"/>
                <a:cs typeface="Arial" pitchFamily="34" charset="0"/>
              </a:rPr>
              <a:t> </a:t>
            </a:r>
          </a:p>
          <a:p>
            <a:pPr algn="just"/>
            <a:endParaRPr lang="pt-BR" sz="2800" dirty="0">
              <a:latin typeface="Baskerville Old Face" pitchFamily="18" charset="0"/>
            </a:endParaRPr>
          </a:p>
          <a:p>
            <a:pPr algn="just"/>
            <a:r>
              <a:rPr lang="pt-BR" sz="2800" dirty="0">
                <a:solidFill>
                  <a:schemeClr val="accent4">
                    <a:lumMod val="75000"/>
                  </a:schemeClr>
                </a:solidFill>
                <a:latin typeface="Baskerville Old Face" pitchFamily="18" charset="0"/>
                <a:cs typeface="Arial" pitchFamily="34" charset="0"/>
              </a:rPr>
              <a:t> </a:t>
            </a:r>
          </a:p>
        </p:txBody>
      </p:sp>
      <p:sp>
        <p:nvSpPr>
          <p:cNvPr id="13" name="Retângulo 12"/>
          <p:cNvSpPr/>
          <p:nvPr/>
        </p:nvSpPr>
        <p:spPr>
          <a:xfrm>
            <a:off x="7488071" y="2255332"/>
            <a:ext cx="3337946" cy="738664"/>
          </a:xfrm>
          <a:prstGeom prst="rect">
            <a:avLst/>
          </a:prstGeom>
        </p:spPr>
        <p:txBody>
          <a:bodyPr wrap="square">
            <a:spAutoFit/>
          </a:bodyPr>
          <a:lstStyle/>
          <a:p>
            <a:pPr algn="ctr"/>
            <a:endParaRPr lang="pt-BR" sz="2400" dirty="0">
              <a:solidFill>
                <a:schemeClr val="accent1">
                  <a:lumMod val="75000"/>
                </a:schemeClr>
              </a:solidFill>
              <a:latin typeface="Baskerville Old Face" pitchFamily="18" charset="0"/>
              <a:cs typeface="Arial" pitchFamily="34" charset="0"/>
            </a:endParaRPr>
          </a:p>
          <a:p>
            <a:pPr algn="just"/>
            <a:endParaRPr lang="pt-BR" dirty="0">
              <a:solidFill>
                <a:schemeClr val="accent1">
                  <a:lumMod val="75000"/>
                </a:schemeClr>
              </a:solidFill>
              <a:latin typeface="Baskerville Old Face" pitchFamily="18" charset="0"/>
              <a:cs typeface="Arial" pitchFamily="34" charset="0"/>
            </a:endParaRPr>
          </a:p>
        </p:txBody>
      </p:sp>
      <p:sp>
        <p:nvSpPr>
          <p:cNvPr id="12" name="Retângulo 11"/>
          <p:cNvSpPr/>
          <p:nvPr/>
        </p:nvSpPr>
        <p:spPr>
          <a:xfrm>
            <a:off x="3138986" y="1972155"/>
            <a:ext cx="6382603" cy="461665"/>
          </a:xfrm>
          <a:prstGeom prst="rect">
            <a:avLst/>
          </a:prstGeom>
        </p:spPr>
        <p:txBody>
          <a:bodyPr wrap="square">
            <a:spAutoFit/>
          </a:bodyPr>
          <a:lstStyle/>
          <a:p>
            <a:pPr algn="just"/>
            <a:endParaRPr lang="pt-BR" sz="2400" dirty="0">
              <a:latin typeface="Baskerville Old Face" pitchFamily="18" charset="0"/>
            </a:endParaRPr>
          </a:p>
        </p:txBody>
      </p:sp>
      <p:sp>
        <p:nvSpPr>
          <p:cNvPr id="15" name="Retângulo 14"/>
          <p:cNvSpPr/>
          <p:nvPr/>
        </p:nvSpPr>
        <p:spPr>
          <a:xfrm>
            <a:off x="2311793" y="1943250"/>
            <a:ext cx="7670040" cy="523220"/>
          </a:xfrm>
          <a:prstGeom prst="rect">
            <a:avLst/>
          </a:prstGeom>
        </p:spPr>
        <p:txBody>
          <a:bodyPr wrap="square">
            <a:spAutoFit/>
          </a:bodyPr>
          <a:lstStyle/>
          <a:p>
            <a:endParaRPr lang="pt-BR" sz="2800" b="1" dirty="0">
              <a:solidFill>
                <a:schemeClr val="accent4">
                  <a:lumMod val="75000"/>
                </a:schemeClr>
              </a:solidFill>
              <a:latin typeface="Baskerville Old Face" pitchFamily="18" charset="0"/>
              <a:cs typeface="Arial" pitchFamily="34" charset="0"/>
            </a:endParaRPr>
          </a:p>
        </p:txBody>
      </p:sp>
      <p:sp>
        <p:nvSpPr>
          <p:cNvPr id="7" name="Retângulo 6"/>
          <p:cNvSpPr/>
          <p:nvPr/>
        </p:nvSpPr>
        <p:spPr>
          <a:xfrm>
            <a:off x="6830704" y="2745534"/>
            <a:ext cx="3902053" cy="369332"/>
          </a:xfrm>
          <a:prstGeom prst="rect">
            <a:avLst/>
          </a:prstGeom>
        </p:spPr>
        <p:txBody>
          <a:bodyPr wrap="square">
            <a:spAutoFit/>
          </a:bodyPr>
          <a:lstStyle/>
          <a:p>
            <a:pPr algn="just"/>
            <a:endParaRPr lang="pt-BR" dirty="0">
              <a:latin typeface="Baskerville Old Face" panose="02020602080505020303" pitchFamily="18" charset="0"/>
            </a:endParaRPr>
          </a:p>
        </p:txBody>
      </p:sp>
      <p:sp>
        <p:nvSpPr>
          <p:cNvPr id="17" name="Retângulo 16"/>
          <p:cNvSpPr/>
          <p:nvPr/>
        </p:nvSpPr>
        <p:spPr>
          <a:xfrm>
            <a:off x="993228" y="2522484"/>
            <a:ext cx="3578772" cy="2585323"/>
          </a:xfrm>
          <a:prstGeom prst="rect">
            <a:avLst/>
          </a:prstGeom>
        </p:spPr>
        <p:txBody>
          <a:bodyPr wrap="square" anchor="t">
            <a:spAutoFit/>
          </a:bodyPr>
          <a:lstStyle/>
          <a:p>
            <a:pPr algn="ctr"/>
            <a:r>
              <a:rPr lang="pt-BR" b="1" dirty="0">
                <a:latin typeface="Arial" pitchFamily="34" charset="0"/>
                <a:cs typeface="Arial" pitchFamily="34" charset="0"/>
              </a:rPr>
              <a:t>O Núcleo de Inclusão, Acessibilidade e Aprendizagem iniciou um grupo de estudos sobre "Os Desafios da Inclusão no Século XXI". O grupo é formado por diversos profissionais, representantes de instituições de Bebedouro.</a:t>
            </a:r>
          </a:p>
        </p:txBody>
      </p:sp>
      <p:pic>
        <p:nvPicPr>
          <p:cNvPr id="1026" name="Picture 2" descr="C:\Users\carla\Pictures\NIAAP\23.jpg"/>
          <p:cNvPicPr>
            <a:picLocks noChangeAspect="1" noChangeArrowheads="1"/>
          </p:cNvPicPr>
          <p:nvPr/>
        </p:nvPicPr>
        <p:blipFill>
          <a:blip r:embed="rId2"/>
          <a:srcRect/>
          <a:stretch>
            <a:fillRect/>
          </a:stretch>
        </p:blipFill>
        <p:spPr bwMode="auto">
          <a:xfrm>
            <a:off x="5139558" y="1560787"/>
            <a:ext cx="5722883" cy="4280336"/>
          </a:xfrm>
          <a:prstGeom prst="rect">
            <a:avLst/>
          </a:prstGeom>
          <a:noFill/>
        </p:spPr>
      </p:pic>
    </p:spTree>
    <p:extLst>
      <p:ext uri="{BB962C8B-B14F-4D97-AF65-F5344CB8AC3E}">
        <p14:creationId xmlns:p14="http://schemas.microsoft.com/office/powerpoint/2010/main" val="20674247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10" name="Retângulo 9"/>
          <p:cNvSpPr/>
          <p:nvPr/>
        </p:nvSpPr>
        <p:spPr>
          <a:xfrm>
            <a:off x="2214280" y="1596790"/>
            <a:ext cx="8611737" cy="1015663"/>
          </a:xfrm>
          <a:prstGeom prst="rect">
            <a:avLst/>
          </a:prstGeom>
        </p:spPr>
        <p:txBody>
          <a:bodyPr wrap="square">
            <a:spAutoFit/>
          </a:bodyPr>
          <a:lstStyle/>
          <a:p>
            <a:pPr>
              <a:buNone/>
            </a:pPr>
            <a:endParaRPr lang="pt-BR" sz="32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1">
                  <a:lumMod val="75000"/>
                </a:schemeClr>
              </a:solidFill>
              <a:latin typeface="Baskerville Old Face" pitchFamily="18" charset="0"/>
              <a:cs typeface="Arial" pitchFamily="34" charset="0"/>
            </a:endParaRPr>
          </a:p>
        </p:txBody>
      </p:sp>
      <p:sp>
        <p:nvSpPr>
          <p:cNvPr id="11" name="Retângulo 10"/>
          <p:cNvSpPr/>
          <p:nvPr/>
        </p:nvSpPr>
        <p:spPr>
          <a:xfrm>
            <a:off x="2593075" y="2838734"/>
            <a:ext cx="8475259" cy="1384995"/>
          </a:xfrm>
          <a:prstGeom prst="rect">
            <a:avLst/>
          </a:prstGeom>
        </p:spPr>
        <p:txBody>
          <a:bodyPr wrap="square">
            <a:spAutoFit/>
          </a:bodyPr>
          <a:lstStyle/>
          <a:p>
            <a:pPr algn="just"/>
            <a:r>
              <a:rPr lang="pt-BR" sz="2800" dirty="0">
                <a:solidFill>
                  <a:schemeClr val="accent4">
                    <a:lumMod val="75000"/>
                  </a:schemeClr>
                </a:solidFill>
                <a:latin typeface="Baskerville Old Face" pitchFamily="18" charset="0"/>
                <a:cs typeface="Arial" pitchFamily="34" charset="0"/>
              </a:rPr>
              <a:t> </a:t>
            </a:r>
          </a:p>
          <a:p>
            <a:pPr algn="just"/>
            <a:endParaRPr lang="pt-BR" sz="2800" dirty="0">
              <a:latin typeface="Baskerville Old Face" pitchFamily="18" charset="0"/>
            </a:endParaRPr>
          </a:p>
          <a:p>
            <a:pPr algn="just"/>
            <a:r>
              <a:rPr lang="pt-BR" sz="2800" dirty="0">
                <a:solidFill>
                  <a:schemeClr val="accent4">
                    <a:lumMod val="75000"/>
                  </a:schemeClr>
                </a:solidFill>
                <a:latin typeface="Baskerville Old Face" pitchFamily="18" charset="0"/>
                <a:cs typeface="Arial" pitchFamily="34" charset="0"/>
              </a:rPr>
              <a:t> </a:t>
            </a:r>
          </a:p>
        </p:txBody>
      </p:sp>
      <p:sp>
        <p:nvSpPr>
          <p:cNvPr id="13" name="Retângulo 12"/>
          <p:cNvSpPr/>
          <p:nvPr/>
        </p:nvSpPr>
        <p:spPr>
          <a:xfrm>
            <a:off x="2129051" y="1710483"/>
            <a:ext cx="7215116" cy="1384995"/>
          </a:xfrm>
          <a:prstGeom prst="rect">
            <a:avLst/>
          </a:prstGeom>
        </p:spPr>
        <p:txBody>
          <a:bodyPr wrap="square">
            <a:spAutoFit/>
          </a:bodyPr>
          <a:lstStyle/>
          <a:p>
            <a:r>
              <a:rPr lang="pt-BR" sz="2800" b="1" dirty="0">
                <a:solidFill>
                  <a:schemeClr val="accent4">
                    <a:lumMod val="75000"/>
                  </a:schemeClr>
                </a:solidFill>
                <a:latin typeface="Baskerville Old Face" pitchFamily="18" charset="0"/>
                <a:cs typeface="Arial" pitchFamily="34" charset="0"/>
              </a:rPr>
              <a:t>                               </a:t>
            </a:r>
            <a:r>
              <a:rPr lang="pt-BR" sz="2800" b="1" dirty="0">
                <a:solidFill>
                  <a:schemeClr val="accent1"/>
                </a:solidFill>
                <a:latin typeface="Arial" pitchFamily="34" charset="0"/>
                <a:cs typeface="Arial" pitchFamily="34" charset="0"/>
              </a:rPr>
              <a:t>EVENTOS:</a:t>
            </a:r>
            <a:endParaRPr lang="pt-BR" sz="2800" dirty="0">
              <a:solidFill>
                <a:schemeClr val="accent1"/>
              </a:solidFill>
              <a:latin typeface="Arial" pitchFamily="34" charset="0"/>
              <a:cs typeface="Arial" pitchFamily="34" charset="0"/>
            </a:endParaRPr>
          </a:p>
          <a:p>
            <a:pPr marL="342900" indent="-342900" algn="just">
              <a:buFont typeface="Wingdings" pitchFamily="2" charset="2"/>
              <a:buChar char="v"/>
            </a:pPr>
            <a:endParaRPr lang="pt-BR" sz="2800" dirty="0">
              <a:solidFill>
                <a:schemeClr val="accent1">
                  <a:lumMod val="75000"/>
                </a:schemeClr>
              </a:solidFill>
              <a:latin typeface="Baskerville Old Face" pitchFamily="18" charset="0"/>
              <a:cs typeface="Arial" pitchFamily="34" charset="0"/>
            </a:endParaRPr>
          </a:p>
          <a:p>
            <a:endParaRPr lang="pt-BR" sz="2800" dirty="0">
              <a:solidFill>
                <a:schemeClr val="accent1">
                  <a:lumMod val="75000"/>
                </a:schemeClr>
              </a:solidFill>
              <a:latin typeface="Baskerville Old Face" pitchFamily="18" charset="0"/>
              <a:cs typeface="Arial" pitchFamily="34" charset="0"/>
            </a:endParaRPr>
          </a:p>
        </p:txBody>
      </p:sp>
      <p:pic>
        <p:nvPicPr>
          <p:cNvPr id="16" name="Picture 2" descr="C:\Users\carla\Pictures\NIAAP\Cartaz_Curso_de_ExtensÃ£o_Libras_2015_A.jpg"/>
          <p:cNvPicPr>
            <a:picLocks noChangeAspect="1" noChangeArrowheads="1"/>
          </p:cNvPicPr>
          <p:nvPr/>
        </p:nvPicPr>
        <p:blipFill>
          <a:blip r:embed="rId2" cstate="print"/>
          <a:srcRect/>
          <a:stretch>
            <a:fillRect/>
          </a:stretch>
        </p:blipFill>
        <p:spPr bwMode="auto">
          <a:xfrm>
            <a:off x="1144082" y="2273898"/>
            <a:ext cx="3280012" cy="3722974"/>
          </a:xfrm>
          <a:prstGeom prst="rect">
            <a:avLst/>
          </a:prstGeom>
          <a:noFill/>
        </p:spPr>
      </p:pic>
      <p:pic>
        <p:nvPicPr>
          <p:cNvPr id="17" name="Picture 6" descr="C:\Users\carla\Pictures\NIAAP\mini2.php.jpg"/>
          <p:cNvPicPr>
            <a:picLocks noChangeAspect="1" noChangeArrowheads="1"/>
          </p:cNvPicPr>
          <p:nvPr/>
        </p:nvPicPr>
        <p:blipFill>
          <a:blip r:embed="rId3"/>
          <a:srcRect/>
          <a:stretch>
            <a:fillRect/>
          </a:stretch>
        </p:blipFill>
        <p:spPr bwMode="auto">
          <a:xfrm>
            <a:off x="7309082" y="2286000"/>
            <a:ext cx="3502269" cy="3561559"/>
          </a:xfrm>
          <a:prstGeom prst="rect">
            <a:avLst/>
          </a:prstGeom>
          <a:noFill/>
        </p:spPr>
      </p:pic>
    </p:spTree>
    <p:extLst>
      <p:ext uri="{BB962C8B-B14F-4D97-AF65-F5344CB8AC3E}">
        <p14:creationId xmlns:p14="http://schemas.microsoft.com/office/powerpoint/2010/main" val="23263149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10" name="Retângulo 9"/>
          <p:cNvSpPr/>
          <p:nvPr/>
        </p:nvSpPr>
        <p:spPr>
          <a:xfrm>
            <a:off x="2214280" y="1596790"/>
            <a:ext cx="8611737" cy="1015663"/>
          </a:xfrm>
          <a:prstGeom prst="rect">
            <a:avLst/>
          </a:prstGeom>
        </p:spPr>
        <p:txBody>
          <a:bodyPr wrap="square">
            <a:spAutoFit/>
          </a:bodyPr>
          <a:lstStyle/>
          <a:p>
            <a:pPr>
              <a:buNone/>
            </a:pPr>
            <a:endParaRPr lang="pt-BR" sz="32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1">
                  <a:lumMod val="75000"/>
                </a:schemeClr>
              </a:solidFill>
              <a:latin typeface="Baskerville Old Face" pitchFamily="18" charset="0"/>
              <a:cs typeface="Arial" pitchFamily="34" charset="0"/>
            </a:endParaRPr>
          </a:p>
        </p:txBody>
      </p:sp>
      <p:sp>
        <p:nvSpPr>
          <p:cNvPr id="11" name="Retângulo 10"/>
          <p:cNvSpPr/>
          <p:nvPr/>
        </p:nvSpPr>
        <p:spPr>
          <a:xfrm>
            <a:off x="2593075" y="2838734"/>
            <a:ext cx="8475259" cy="1384995"/>
          </a:xfrm>
          <a:prstGeom prst="rect">
            <a:avLst/>
          </a:prstGeom>
        </p:spPr>
        <p:txBody>
          <a:bodyPr wrap="square">
            <a:spAutoFit/>
          </a:bodyPr>
          <a:lstStyle/>
          <a:p>
            <a:pPr algn="just"/>
            <a:r>
              <a:rPr lang="pt-BR" sz="2800" dirty="0">
                <a:solidFill>
                  <a:schemeClr val="accent4">
                    <a:lumMod val="75000"/>
                  </a:schemeClr>
                </a:solidFill>
                <a:latin typeface="Baskerville Old Face" pitchFamily="18" charset="0"/>
                <a:cs typeface="Arial" pitchFamily="34" charset="0"/>
              </a:rPr>
              <a:t> </a:t>
            </a:r>
          </a:p>
          <a:p>
            <a:pPr algn="just"/>
            <a:endParaRPr lang="pt-BR" sz="2800" dirty="0">
              <a:latin typeface="Baskerville Old Face" pitchFamily="18" charset="0"/>
            </a:endParaRPr>
          </a:p>
          <a:p>
            <a:pPr algn="just"/>
            <a:r>
              <a:rPr lang="pt-BR" sz="2800" dirty="0">
                <a:solidFill>
                  <a:schemeClr val="accent4">
                    <a:lumMod val="75000"/>
                  </a:schemeClr>
                </a:solidFill>
                <a:latin typeface="Baskerville Old Face" pitchFamily="18" charset="0"/>
                <a:cs typeface="Arial" pitchFamily="34" charset="0"/>
              </a:rPr>
              <a:t> </a:t>
            </a:r>
          </a:p>
        </p:txBody>
      </p:sp>
      <p:sp>
        <p:nvSpPr>
          <p:cNvPr id="13" name="Retângulo 12"/>
          <p:cNvSpPr/>
          <p:nvPr/>
        </p:nvSpPr>
        <p:spPr>
          <a:xfrm>
            <a:off x="2129051" y="2104621"/>
            <a:ext cx="7215116" cy="954107"/>
          </a:xfrm>
          <a:prstGeom prst="rect">
            <a:avLst/>
          </a:prstGeom>
        </p:spPr>
        <p:txBody>
          <a:bodyPr wrap="square">
            <a:spAutoFit/>
          </a:bodyPr>
          <a:lstStyle/>
          <a:p>
            <a:pPr algn="just"/>
            <a:endParaRPr lang="pt-BR" sz="2800" dirty="0">
              <a:solidFill>
                <a:schemeClr val="accent1">
                  <a:lumMod val="75000"/>
                </a:schemeClr>
              </a:solidFill>
              <a:latin typeface="Baskerville Old Face" pitchFamily="18" charset="0"/>
              <a:cs typeface="Arial" pitchFamily="34" charset="0"/>
            </a:endParaRPr>
          </a:p>
          <a:p>
            <a:endParaRPr lang="pt-BR" sz="2800" dirty="0">
              <a:solidFill>
                <a:schemeClr val="accent1">
                  <a:lumMod val="75000"/>
                </a:schemeClr>
              </a:solidFill>
              <a:latin typeface="Baskerville Old Face" pitchFamily="18" charset="0"/>
              <a:cs typeface="Arial" pitchFamily="34" charset="0"/>
            </a:endParaRPr>
          </a:p>
        </p:txBody>
      </p:sp>
      <p:sp>
        <p:nvSpPr>
          <p:cNvPr id="12" name="Retângulo 11"/>
          <p:cNvSpPr/>
          <p:nvPr/>
        </p:nvSpPr>
        <p:spPr>
          <a:xfrm>
            <a:off x="3047999" y="2142699"/>
            <a:ext cx="6382603" cy="461665"/>
          </a:xfrm>
          <a:prstGeom prst="rect">
            <a:avLst/>
          </a:prstGeom>
        </p:spPr>
        <p:txBody>
          <a:bodyPr wrap="square">
            <a:spAutoFit/>
          </a:bodyPr>
          <a:lstStyle/>
          <a:p>
            <a:pPr algn="just"/>
            <a:endParaRPr lang="pt-BR" sz="2400" dirty="0">
              <a:latin typeface="Baskerville Old Face" pitchFamily="18" charset="0"/>
            </a:endParaRPr>
          </a:p>
        </p:txBody>
      </p:sp>
      <p:sp>
        <p:nvSpPr>
          <p:cNvPr id="14" name="Retângulo 13"/>
          <p:cNvSpPr/>
          <p:nvPr/>
        </p:nvSpPr>
        <p:spPr>
          <a:xfrm>
            <a:off x="3047999" y="1746913"/>
            <a:ext cx="7037697" cy="461665"/>
          </a:xfrm>
          <a:prstGeom prst="rect">
            <a:avLst/>
          </a:prstGeom>
        </p:spPr>
        <p:txBody>
          <a:bodyPr wrap="square">
            <a:spAutoFit/>
          </a:bodyPr>
          <a:lstStyle/>
          <a:p>
            <a:pPr>
              <a:buNone/>
            </a:pPr>
            <a:endParaRPr lang="pt-BR" sz="2400" b="1" dirty="0">
              <a:solidFill>
                <a:schemeClr val="accent1">
                  <a:lumMod val="75000"/>
                </a:schemeClr>
              </a:solidFill>
              <a:latin typeface="Baskerville Old Face" pitchFamily="18" charset="0"/>
              <a:cs typeface="Arial" pitchFamily="34" charset="0"/>
            </a:endParaRPr>
          </a:p>
        </p:txBody>
      </p:sp>
      <p:sp>
        <p:nvSpPr>
          <p:cNvPr id="15" name="Retângulo 14"/>
          <p:cNvSpPr/>
          <p:nvPr/>
        </p:nvSpPr>
        <p:spPr>
          <a:xfrm>
            <a:off x="2306473" y="2129051"/>
            <a:ext cx="7670040" cy="523220"/>
          </a:xfrm>
          <a:prstGeom prst="rect">
            <a:avLst/>
          </a:prstGeom>
        </p:spPr>
        <p:txBody>
          <a:bodyPr wrap="square">
            <a:spAutoFit/>
          </a:bodyPr>
          <a:lstStyle/>
          <a:p>
            <a:endParaRPr lang="pt-BR" sz="2800" b="1" dirty="0">
              <a:solidFill>
                <a:schemeClr val="accent4">
                  <a:lumMod val="75000"/>
                </a:schemeClr>
              </a:solidFill>
              <a:latin typeface="Baskerville Old Face" pitchFamily="18" charset="0"/>
              <a:cs typeface="Arial" pitchFamily="34" charset="0"/>
            </a:endParaRPr>
          </a:p>
        </p:txBody>
      </p:sp>
      <p:pic>
        <p:nvPicPr>
          <p:cNvPr id="18" name="Picture 2" descr="C:\Users\carla\Pictures\NIAAP\faixa Setembro Azul 2015.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70690" y="1261239"/>
            <a:ext cx="7745908" cy="1765738"/>
          </a:xfrm>
          <a:prstGeom prst="rect">
            <a:avLst/>
          </a:prstGeom>
          <a:noFill/>
        </p:spPr>
      </p:pic>
      <p:pic>
        <p:nvPicPr>
          <p:cNvPr id="19" name="Picture 2" descr="C:\Users\carla\Pictures\NIAAP\20160211113425_000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76128" y="3310759"/>
            <a:ext cx="3490308" cy="2786754"/>
          </a:xfrm>
          <a:prstGeom prst="rect">
            <a:avLst/>
          </a:prstGeom>
          <a:noFill/>
        </p:spPr>
      </p:pic>
    </p:spTree>
    <p:extLst>
      <p:ext uri="{BB962C8B-B14F-4D97-AF65-F5344CB8AC3E}">
        <p14:creationId xmlns:p14="http://schemas.microsoft.com/office/powerpoint/2010/main" val="6682701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10" name="Retângulo 9"/>
          <p:cNvSpPr/>
          <p:nvPr/>
        </p:nvSpPr>
        <p:spPr>
          <a:xfrm>
            <a:off x="2214280" y="1596790"/>
            <a:ext cx="8611737" cy="1015663"/>
          </a:xfrm>
          <a:prstGeom prst="rect">
            <a:avLst/>
          </a:prstGeom>
        </p:spPr>
        <p:txBody>
          <a:bodyPr wrap="square">
            <a:spAutoFit/>
          </a:bodyPr>
          <a:lstStyle/>
          <a:p>
            <a:pPr>
              <a:buNone/>
            </a:pPr>
            <a:endParaRPr lang="pt-BR" sz="32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1">
                  <a:lumMod val="75000"/>
                </a:schemeClr>
              </a:solidFill>
              <a:latin typeface="Baskerville Old Face" pitchFamily="18" charset="0"/>
              <a:cs typeface="Arial" pitchFamily="34" charset="0"/>
            </a:endParaRPr>
          </a:p>
        </p:txBody>
      </p:sp>
      <p:sp>
        <p:nvSpPr>
          <p:cNvPr id="11" name="Retângulo 10"/>
          <p:cNvSpPr/>
          <p:nvPr/>
        </p:nvSpPr>
        <p:spPr>
          <a:xfrm>
            <a:off x="2593075" y="2838734"/>
            <a:ext cx="8475259" cy="1384995"/>
          </a:xfrm>
          <a:prstGeom prst="rect">
            <a:avLst/>
          </a:prstGeom>
        </p:spPr>
        <p:txBody>
          <a:bodyPr wrap="square">
            <a:spAutoFit/>
          </a:bodyPr>
          <a:lstStyle/>
          <a:p>
            <a:pPr algn="just"/>
            <a:r>
              <a:rPr lang="pt-BR" sz="2800" dirty="0">
                <a:solidFill>
                  <a:schemeClr val="accent4">
                    <a:lumMod val="75000"/>
                  </a:schemeClr>
                </a:solidFill>
                <a:latin typeface="Baskerville Old Face" pitchFamily="18" charset="0"/>
                <a:cs typeface="Arial" pitchFamily="34" charset="0"/>
              </a:rPr>
              <a:t> </a:t>
            </a:r>
          </a:p>
          <a:p>
            <a:pPr algn="just"/>
            <a:endParaRPr lang="pt-BR" sz="2800" dirty="0">
              <a:latin typeface="Baskerville Old Face" pitchFamily="18" charset="0"/>
            </a:endParaRPr>
          </a:p>
          <a:p>
            <a:pPr algn="just"/>
            <a:r>
              <a:rPr lang="pt-BR" sz="2800" dirty="0">
                <a:solidFill>
                  <a:schemeClr val="accent4">
                    <a:lumMod val="75000"/>
                  </a:schemeClr>
                </a:solidFill>
                <a:latin typeface="Baskerville Old Face" pitchFamily="18" charset="0"/>
                <a:cs typeface="Arial" pitchFamily="34" charset="0"/>
              </a:rPr>
              <a:t> </a:t>
            </a:r>
          </a:p>
        </p:txBody>
      </p:sp>
      <p:sp>
        <p:nvSpPr>
          <p:cNvPr id="13" name="Retângulo 12"/>
          <p:cNvSpPr/>
          <p:nvPr/>
        </p:nvSpPr>
        <p:spPr>
          <a:xfrm>
            <a:off x="2129051" y="2104621"/>
            <a:ext cx="7215116" cy="954107"/>
          </a:xfrm>
          <a:prstGeom prst="rect">
            <a:avLst/>
          </a:prstGeom>
        </p:spPr>
        <p:txBody>
          <a:bodyPr wrap="square">
            <a:spAutoFit/>
          </a:bodyPr>
          <a:lstStyle/>
          <a:p>
            <a:pPr algn="just"/>
            <a:endParaRPr lang="pt-BR" sz="2800" dirty="0">
              <a:solidFill>
                <a:schemeClr val="accent1">
                  <a:lumMod val="75000"/>
                </a:schemeClr>
              </a:solidFill>
              <a:latin typeface="Baskerville Old Face" pitchFamily="18" charset="0"/>
              <a:cs typeface="Arial" pitchFamily="34" charset="0"/>
            </a:endParaRPr>
          </a:p>
          <a:p>
            <a:endParaRPr lang="pt-BR" sz="2800" dirty="0">
              <a:solidFill>
                <a:schemeClr val="accent1">
                  <a:lumMod val="75000"/>
                </a:schemeClr>
              </a:solidFill>
              <a:latin typeface="Baskerville Old Face" pitchFamily="18" charset="0"/>
              <a:cs typeface="Arial" pitchFamily="34" charset="0"/>
            </a:endParaRPr>
          </a:p>
        </p:txBody>
      </p:sp>
      <p:sp>
        <p:nvSpPr>
          <p:cNvPr id="12" name="Retângulo 11"/>
          <p:cNvSpPr/>
          <p:nvPr/>
        </p:nvSpPr>
        <p:spPr>
          <a:xfrm>
            <a:off x="3047999" y="2142699"/>
            <a:ext cx="6382603" cy="461665"/>
          </a:xfrm>
          <a:prstGeom prst="rect">
            <a:avLst/>
          </a:prstGeom>
        </p:spPr>
        <p:txBody>
          <a:bodyPr wrap="square">
            <a:spAutoFit/>
          </a:bodyPr>
          <a:lstStyle/>
          <a:p>
            <a:pPr algn="just"/>
            <a:endParaRPr lang="pt-BR" sz="2400" dirty="0">
              <a:latin typeface="Baskerville Old Face" pitchFamily="18" charset="0"/>
            </a:endParaRPr>
          </a:p>
        </p:txBody>
      </p:sp>
      <p:sp>
        <p:nvSpPr>
          <p:cNvPr id="14" name="Retângulo 13"/>
          <p:cNvSpPr/>
          <p:nvPr/>
        </p:nvSpPr>
        <p:spPr>
          <a:xfrm>
            <a:off x="3047999" y="1746913"/>
            <a:ext cx="7037697" cy="461665"/>
          </a:xfrm>
          <a:prstGeom prst="rect">
            <a:avLst/>
          </a:prstGeom>
        </p:spPr>
        <p:txBody>
          <a:bodyPr wrap="square">
            <a:spAutoFit/>
          </a:bodyPr>
          <a:lstStyle/>
          <a:p>
            <a:pPr>
              <a:buNone/>
            </a:pPr>
            <a:endParaRPr lang="pt-BR" sz="2400" b="1" dirty="0">
              <a:solidFill>
                <a:schemeClr val="accent1">
                  <a:lumMod val="75000"/>
                </a:schemeClr>
              </a:solidFill>
              <a:latin typeface="Baskerville Old Face" pitchFamily="18" charset="0"/>
              <a:cs typeface="Arial" pitchFamily="34" charset="0"/>
            </a:endParaRPr>
          </a:p>
        </p:txBody>
      </p:sp>
      <p:sp>
        <p:nvSpPr>
          <p:cNvPr id="15" name="Retângulo 14"/>
          <p:cNvSpPr/>
          <p:nvPr/>
        </p:nvSpPr>
        <p:spPr>
          <a:xfrm>
            <a:off x="2306473" y="2129051"/>
            <a:ext cx="7670040" cy="523220"/>
          </a:xfrm>
          <a:prstGeom prst="rect">
            <a:avLst/>
          </a:prstGeom>
        </p:spPr>
        <p:txBody>
          <a:bodyPr wrap="square">
            <a:spAutoFit/>
          </a:bodyPr>
          <a:lstStyle/>
          <a:p>
            <a:endParaRPr lang="pt-BR" sz="2800" b="1" dirty="0">
              <a:solidFill>
                <a:schemeClr val="accent4">
                  <a:lumMod val="75000"/>
                </a:schemeClr>
              </a:solidFill>
              <a:latin typeface="Baskerville Old Face" pitchFamily="18" charset="0"/>
              <a:cs typeface="Arial" pitchFamily="34" charset="0"/>
            </a:endParaRPr>
          </a:p>
        </p:txBody>
      </p:sp>
      <p:sp>
        <p:nvSpPr>
          <p:cNvPr id="2" name="CaixaDeTexto 1"/>
          <p:cNvSpPr txBox="1"/>
          <p:nvPr/>
        </p:nvSpPr>
        <p:spPr>
          <a:xfrm>
            <a:off x="899787" y="1078774"/>
            <a:ext cx="4831308" cy="1292662"/>
          </a:xfrm>
          <a:prstGeom prst="rect">
            <a:avLst/>
          </a:prstGeom>
          <a:noFill/>
        </p:spPr>
        <p:txBody>
          <a:bodyPr wrap="square" rtlCol="0">
            <a:spAutoFit/>
          </a:bodyPr>
          <a:lstStyle/>
          <a:p>
            <a:pPr algn="ctr"/>
            <a:r>
              <a:rPr lang="pt-BR" sz="2000" b="1" dirty="0">
                <a:latin typeface="Arial" pitchFamily="34" charset="0"/>
                <a:cs typeface="Arial" pitchFamily="34" charset="0"/>
              </a:rPr>
              <a:t>CAPACITAÇÃO DOCENTE: EDUCAÇÃO INCLUSIVA E OS DESAFIOS NO ENSINO SUPERIOR</a:t>
            </a:r>
          </a:p>
          <a:p>
            <a:endParaRPr lang="pt-BR" b="1" dirty="0">
              <a:latin typeface="Arial" pitchFamily="34" charset="0"/>
              <a:cs typeface="Arial" pitchFamily="34" charset="0"/>
            </a:endParaRPr>
          </a:p>
        </p:txBody>
      </p:sp>
      <p:pic>
        <p:nvPicPr>
          <p:cNvPr id="16" name="Picture 2" descr="C:\Users\carla\Pictures\NIAAP\10.jpg"/>
          <p:cNvPicPr>
            <a:picLocks noChangeAspect="1" noChangeArrowheads="1"/>
          </p:cNvPicPr>
          <p:nvPr/>
        </p:nvPicPr>
        <p:blipFill>
          <a:blip r:embed="rId2"/>
          <a:srcRect/>
          <a:stretch>
            <a:fillRect/>
          </a:stretch>
        </p:blipFill>
        <p:spPr bwMode="auto">
          <a:xfrm>
            <a:off x="1184014" y="2222226"/>
            <a:ext cx="4616281" cy="3900393"/>
          </a:xfrm>
          <a:prstGeom prst="rect">
            <a:avLst/>
          </a:prstGeom>
          <a:noFill/>
        </p:spPr>
      </p:pic>
      <p:pic>
        <p:nvPicPr>
          <p:cNvPr id="17" name="Picture 4" descr="C:\Users\carla\Pictures\NIAAP\14.jpg"/>
          <p:cNvPicPr>
            <a:picLocks noChangeAspect="1" noChangeArrowheads="1"/>
          </p:cNvPicPr>
          <p:nvPr/>
        </p:nvPicPr>
        <p:blipFill>
          <a:blip r:embed="rId3"/>
          <a:srcRect/>
          <a:stretch>
            <a:fillRect/>
          </a:stretch>
        </p:blipFill>
        <p:spPr bwMode="auto">
          <a:xfrm>
            <a:off x="6649799" y="2195772"/>
            <a:ext cx="4449173" cy="3900393"/>
          </a:xfrm>
          <a:prstGeom prst="rect">
            <a:avLst/>
          </a:prstGeom>
          <a:noFill/>
        </p:spPr>
      </p:pic>
    </p:spTree>
    <p:extLst>
      <p:ext uri="{BB962C8B-B14F-4D97-AF65-F5344CB8AC3E}">
        <p14:creationId xmlns:p14="http://schemas.microsoft.com/office/powerpoint/2010/main" val="20401872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10" name="Retângulo 9"/>
          <p:cNvSpPr/>
          <p:nvPr/>
        </p:nvSpPr>
        <p:spPr>
          <a:xfrm>
            <a:off x="2214280" y="1596790"/>
            <a:ext cx="8611737" cy="1015663"/>
          </a:xfrm>
          <a:prstGeom prst="rect">
            <a:avLst/>
          </a:prstGeom>
        </p:spPr>
        <p:txBody>
          <a:bodyPr wrap="square">
            <a:spAutoFit/>
          </a:bodyPr>
          <a:lstStyle/>
          <a:p>
            <a:pPr>
              <a:buNone/>
            </a:pPr>
            <a:endParaRPr lang="pt-BR" sz="32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1">
                  <a:lumMod val="75000"/>
                </a:schemeClr>
              </a:solidFill>
              <a:latin typeface="Baskerville Old Face" pitchFamily="18" charset="0"/>
              <a:cs typeface="Arial" pitchFamily="34" charset="0"/>
            </a:endParaRPr>
          </a:p>
        </p:txBody>
      </p:sp>
      <p:sp>
        <p:nvSpPr>
          <p:cNvPr id="11" name="Retângulo 10"/>
          <p:cNvSpPr/>
          <p:nvPr/>
        </p:nvSpPr>
        <p:spPr>
          <a:xfrm>
            <a:off x="2593075" y="2838734"/>
            <a:ext cx="8475259" cy="1384995"/>
          </a:xfrm>
          <a:prstGeom prst="rect">
            <a:avLst/>
          </a:prstGeom>
        </p:spPr>
        <p:txBody>
          <a:bodyPr wrap="square">
            <a:spAutoFit/>
          </a:bodyPr>
          <a:lstStyle/>
          <a:p>
            <a:pPr algn="just"/>
            <a:r>
              <a:rPr lang="pt-BR" sz="2800" dirty="0">
                <a:solidFill>
                  <a:schemeClr val="accent4">
                    <a:lumMod val="75000"/>
                  </a:schemeClr>
                </a:solidFill>
                <a:latin typeface="Baskerville Old Face" pitchFamily="18" charset="0"/>
                <a:cs typeface="Arial" pitchFamily="34" charset="0"/>
              </a:rPr>
              <a:t> </a:t>
            </a:r>
          </a:p>
          <a:p>
            <a:pPr algn="just"/>
            <a:endParaRPr lang="pt-BR" sz="2800" dirty="0">
              <a:latin typeface="Baskerville Old Face" pitchFamily="18" charset="0"/>
            </a:endParaRPr>
          </a:p>
          <a:p>
            <a:pPr algn="just"/>
            <a:r>
              <a:rPr lang="pt-BR" sz="2800" dirty="0">
                <a:solidFill>
                  <a:schemeClr val="accent4">
                    <a:lumMod val="75000"/>
                  </a:schemeClr>
                </a:solidFill>
                <a:latin typeface="Baskerville Old Face" pitchFamily="18" charset="0"/>
                <a:cs typeface="Arial" pitchFamily="34" charset="0"/>
              </a:rPr>
              <a:t> </a:t>
            </a:r>
          </a:p>
        </p:txBody>
      </p:sp>
      <p:sp>
        <p:nvSpPr>
          <p:cNvPr id="13" name="Retângulo 12"/>
          <p:cNvSpPr/>
          <p:nvPr/>
        </p:nvSpPr>
        <p:spPr>
          <a:xfrm>
            <a:off x="2129051" y="2104621"/>
            <a:ext cx="7215116" cy="954107"/>
          </a:xfrm>
          <a:prstGeom prst="rect">
            <a:avLst/>
          </a:prstGeom>
        </p:spPr>
        <p:txBody>
          <a:bodyPr wrap="square">
            <a:spAutoFit/>
          </a:bodyPr>
          <a:lstStyle/>
          <a:p>
            <a:pPr algn="just"/>
            <a:endParaRPr lang="pt-BR" sz="2800" dirty="0">
              <a:solidFill>
                <a:schemeClr val="accent1">
                  <a:lumMod val="75000"/>
                </a:schemeClr>
              </a:solidFill>
              <a:latin typeface="Baskerville Old Face" pitchFamily="18" charset="0"/>
              <a:cs typeface="Arial" pitchFamily="34" charset="0"/>
            </a:endParaRPr>
          </a:p>
          <a:p>
            <a:endParaRPr lang="pt-BR" sz="2800" dirty="0">
              <a:solidFill>
                <a:schemeClr val="accent1">
                  <a:lumMod val="75000"/>
                </a:schemeClr>
              </a:solidFill>
              <a:latin typeface="Baskerville Old Face" pitchFamily="18" charset="0"/>
              <a:cs typeface="Arial" pitchFamily="34" charset="0"/>
            </a:endParaRPr>
          </a:p>
        </p:txBody>
      </p:sp>
      <p:sp>
        <p:nvSpPr>
          <p:cNvPr id="12" name="Retângulo 11"/>
          <p:cNvSpPr/>
          <p:nvPr/>
        </p:nvSpPr>
        <p:spPr>
          <a:xfrm>
            <a:off x="3047999" y="2142699"/>
            <a:ext cx="6382603" cy="461665"/>
          </a:xfrm>
          <a:prstGeom prst="rect">
            <a:avLst/>
          </a:prstGeom>
        </p:spPr>
        <p:txBody>
          <a:bodyPr wrap="square">
            <a:spAutoFit/>
          </a:bodyPr>
          <a:lstStyle/>
          <a:p>
            <a:pPr algn="just"/>
            <a:endParaRPr lang="pt-BR" sz="2400" dirty="0">
              <a:latin typeface="Baskerville Old Face" pitchFamily="18" charset="0"/>
            </a:endParaRPr>
          </a:p>
        </p:txBody>
      </p:sp>
      <p:sp>
        <p:nvSpPr>
          <p:cNvPr id="14" name="Retângulo 13"/>
          <p:cNvSpPr/>
          <p:nvPr/>
        </p:nvSpPr>
        <p:spPr>
          <a:xfrm>
            <a:off x="3047999" y="1746913"/>
            <a:ext cx="7037697" cy="461665"/>
          </a:xfrm>
          <a:prstGeom prst="rect">
            <a:avLst/>
          </a:prstGeom>
        </p:spPr>
        <p:txBody>
          <a:bodyPr wrap="square">
            <a:spAutoFit/>
          </a:bodyPr>
          <a:lstStyle/>
          <a:p>
            <a:pPr>
              <a:buNone/>
            </a:pPr>
            <a:endParaRPr lang="pt-BR" sz="2400" b="1" dirty="0">
              <a:solidFill>
                <a:schemeClr val="accent1">
                  <a:lumMod val="75000"/>
                </a:schemeClr>
              </a:solidFill>
              <a:latin typeface="Baskerville Old Face" pitchFamily="18" charset="0"/>
              <a:cs typeface="Arial" pitchFamily="34" charset="0"/>
            </a:endParaRPr>
          </a:p>
        </p:txBody>
      </p:sp>
      <p:sp>
        <p:nvSpPr>
          <p:cNvPr id="15" name="Retângulo 14"/>
          <p:cNvSpPr/>
          <p:nvPr/>
        </p:nvSpPr>
        <p:spPr>
          <a:xfrm>
            <a:off x="2306473" y="2129051"/>
            <a:ext cx="7670040" cy="523220"/>
          </a:xfrm>
          <a:prstGeom prst="rect">
            <a:avLst/>
          </a:prstGeom>
        </p:spPr>
        <p:txBody>
          <a:bodyPr wrap="square">
            <a:spAutoFit/>
          </a:bodyPr>
          <a:lstStyle/>
          <a:p>
            <a:endParaRPr lang="pt-BR" sz="2800" b="1" dirty="0">
              <a:solidFill>
                <a:schemeClr val="accent4">
                  <a:lumMod val="75000"/>
                </a:schemeClr>
              </a:solidFill>
              <a:latin typeface="Baskerville Old Face" pitchFamily="18" charset="0"/>
              <a:cs typeface="Arial" pitchFamily="34" charset="0"/>
            </a:endParaRPr>
          </a:p>
        </p:txBody>
      </p:sp>
      <p:pic>
        <p:nvPicPr>
          <p:cNvPr id="5" name="Imagem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21764" y="1875295"/>
            <a:ext cx="5101495" cy="4204355"/>
          </a:xfrm>
          <a:prstGeom prst="rect">
            <a:avLst/>
          </a:prstGeom>
        </p:spPr>
      </p:pic>
      <p:pic>
        <p:nvPicPr>
          <p:cNvPr id="6" name="Imagem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714" y="1875295"/>
            <a:ext cx="5293548" cy="4332737"/>
          </a:xfrm>
          <a:prstGeom prst="rect">
            <a:avLst/>
          </a:prstGeom>
        </p:spPr>
      </p:pic>
    </p:spTree>
    <p:extLst>
      <p:ext uri="{BB962C8B-B14F-4D97-AF65-F5344CB8AC3E}">
        <p14:creationId xmlns:p14="http://schemas.microsoft.com/office/powerpoint/2010/main" val="4995174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10" name="Retângulo 9"/>
          <p:cNvSpPr/>
          <p:nvPr/>
        </p:nvSpPr>
        <p:spPr>
          <a:xfrm>
            <a:off x="2214280" y="1596790"/>
            <a:ext cx="8611737" cy="1015663"/>
          </a:xfrm>
          <a:prstGeom prst="rect">
            <a:avLst/>
          </a:prstGeom>
        </p:spPr>
        <p:txBody>
          <a:bodyPr wrap="square">
            <a:spAutoFit/>
          </a:bodyPr>
          <a:lstStyle/>
          <a:p>
            <a:pPr>
              <a:buNone/>
            </a:pPr>
            <a:endParaRPr lang="pt-BR" sz="32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1">
                  <a:lumMod val="75000"/>
                </a:schemeClr>
              </a:solidFill>
              <a:latin typeface="Baskerville Old Face" pitchFamily="18" charset="0"/>
              <a:cs typeface="Arial" pitchFamily="34" charset="0"/>
            </a:endParaRPr>
          </a:p>
        </p:txBody>
      </p:sp>
      <p:sp>
        <p:nvSpPr>
          <p:cNvPr id="11" name="Retângulo 10"/>
          <p:cNvSpPr/>
          <p:nvPr/>
        </p:nvSpPr>
        <p:spPr>
          <a:xfrm>
            <a:off x="2329217" y="2968671"/>
            <a:ext cx="8475259" cy="1384995"/>
          </a:xfrm>
          <a:prstGeom prst="rect">
            <a:avLst/>
          </a:prstGeom>
        </p:spPr>
        <p:txBody>
          <a:bodyPr wrap="square">
            <a:spAutoFit/>
          </a:bodyPr>
          <a:lstStyle/>
          <a:p>
            <a:pPr algn="just"/>
            <a:r>
              <a:rPr lang="pt-BR" sz="2800" dirty="0">
                <a:solidFill>
                  <a:schemeClr val="accent4">
                    <a:lumMod val="75000"/>
                  </a:schemeClr>
                </a:solidFill>
                <a:latin typeface="Baskerville Old Face" pitchFamily="18" charset="0"/>
                <a:cs typeface="Arial" pitchFamily="34" charset="0"/>
              </a:rPr>
              <a:t> </a:t>
            </a:r>
          </a:p>
          <a:p>
            <a:pPr algn="just"/>
            <a:endParaRPr lang="pt-BR" sz="2800" dirty="0">
              <a:latin typeface="Baskerville Old Face" pitchFamily="18" charset="0"/>
            </a:endParaRPr>
          </a:p>
          <a:p>
            <a:pPr algn="just"/>
            <a:r>
              <a:rPr lang="pt-BR" sz="2800" dirty="0">
                <a:solidFill>
                  <a:schemeClr val="accent4">
                    <a:lumMod val="75000"/>
                  </a:schemeClr>
                </a:solidFill>
                <a:latin typeface="Baskerville Old Face" pitchFamily="18" charset="0"/>
                <a:cs typeface="Arial" pitchFamily="34" charset="0"/>
              </a:rPr>
              <a:t> </a:t>
            </a:r>
          </a:p>
        </p:txBody>
      </p:sp>
      <p:sp>
        <p:nvSpPr>
          <p:cNvPr id="13" name="Retângulo 12"/>
          <p:cNvSpPr/>
          <p:nvPr/>
        </p:nvSpPr>
        <p:spPr>
          <a:xfrm>
            <a:off x="2129051" y="2104621"/>
            <a:ext cx="7215116" cy="954107"/>
          </a:xfrm>
          <a:prstGeom prst="rect">
            <a:avLst/>
          </a:prstGeom>
        </p:spPr>
        <p:txBody>
          <a:bodyPr wrap="square">
            <a:spAutoFit/>
          </a:bodyPr>
          <a:lstStyle/>
          <a:p>
            <a:pPr algn="just"/>
            <a:endParaRPr lang="pt-BR" sz="2800" dirty="0">
              <a:solidFill>
                <a:schemeClr val="accent1">
                  <a:lumMod val="75000"/>
                </a:schemeClr>
              </a:solidFill>
              <a:latin typeface="Baskerville Old Face" pitchFamily="18" charset="0"/>
              <a:cs typeface="Arial" pitchFamily="34" charset="0"/>
            </a:endParaRPr>
          </a:p>
          <a:p>
            <a:endParaRPr lang="pt-BR" sz="2800" dirty="0">
              <a:solidFill>
                <a:schemeClr val="accent1">
                  <a:lumMod val="75000"/>
                </a:schemeClr>
              </a:solidFill>
              <a:latin typeface="Baskerville Old Face" pitchFamily="18" charset="0"/>
              <a:cs typeface="Arial" pitchFamily="34" charset="0"/>
            </a:endParaRPr>
          </a:p>
        </p:txBody>
      </p:sp>
      <p:sp>
        <p:nvSpPr>
          <p:cNvPr id="12" name="Retângulo 11"/>
          <p:cNvSpPr/>
          <p:nvPr/>
        </p:nvSpPr>
        <p:spPr>
          <a:xfrm>
            <a:off x="3047999" y="2142699"/>
            <a:ext cx="6382603" cy="461665"/>
          </a:xfrm>
          <a:prstGeom prst="rect">
            <a:avLst/>
          </a:prstGeom>
        </p:spPr>
        <p:txBody>
          <a:bodyPr wrap="square">
            <a:spAutoFit/>
          </a:bodyPr>
          <a:lstStyle/>
          <a:p>
            <a:pPr algn="just"/>
            <a:endParaRPr lang="pt-BR" sz="2400" dirty="0">
              <a:latin typeface="Baskerville Old Face" pitchFamily="18" charset="0"/>
            </a:endParaRPr>
          </a:p>
        </p:txBody>
      </p:sp>
      <p:sp>
        <p:nvSpPr>
          <p:cNvPr id="14" name="Retângulo 13"/>
          <p:cNvSpPr/>
          <p:nvPr/>
        </p:nvSpPr>
        <p:spPr>
          <a:xfrm>
            <a:off x="3047999" y="1746913"/>
            <a:ext cx="7037697" cy="461665"/>
          </a:xfrm>
          <a:prstGeom prst="rect">
            <a:avLst/>
          </a:prstGeom>
        </p:spPr>
        <p:txBody>
          <a:bodyPr wrap="square">
            <a:spAutoFit/>
          </a:bodyPr>
          <a:lstStyle/>
          <a:p>
            <a:pPr>
              <a:buNone/>
            </a:pPr>
            <a:endParaRPr lang="pt-BR" sz="2400" b="1" dirty="0">
              <a:solidFill>
                <a:schemeClr val="accent1">
                  <a:lumMod val="75000"/>
                </a:schemeClr>
              </a:solidFill>
              <a:latin typeface="Baskerville Old Face" pitchFamily="18" charset="0"/>
              <a:cs typeface="Arial" pitchFamily="34" charset="0"/>
            </a:endParaRPr>
          </a:p>
        </p:txBody>
      </p:sp>
      <p:sp>
        <p:nvSpPr>
          <p:cNvPr id="15" name="Retângulo 14"/>
          <p:cNvSpPr/>
          <p:nvPr/>
        </p:nvSpPr>
        <p:spPr>
          <a:xfrm>
            <a:off x="2306473" y="2129051"/>
            <a:ext cx="7670040" cy="523220"/>
          </a:xfrm>
          <a:prstGeom prst="rect">
            <a:avLst/>
          </a:prstGeom>
        </p:spPr>
        <p:txBody>
          <a:bodyPr wrap="square">
            <a:spAutoFit/>
          </a:bodyPr>
          <a:lstStyle/>
          <a:p>
            <a:endParaRPr lang="pt-BR" sz="2800" b="1" dirty="0">
              <a:solidFill>
                <a:schemeClr val="accent4">
                  <a:lumMod val="75000"/>
                </a:schemeClr>
              </a:solidFill>
              <a:latin typeface="Baskerville Old Face" pitchFamily="18" charset="0"/>
              <a:cs typeface="Arial" pitchFamily="34" charset="0"/>
            </a:endParaRPr>
          </a:p>
        </p:txBody>
      </p:sp>
      <p:pic>
        <p:nvPicPr>
          <p:cNvPr id="2" name="Imagem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6435" y="1714559"/>
            <a:ext cx="5242729" cy="4386020"/>
          </a:xfrm>
          <a:prstGeom prst="rect">
            <a:avLst/>
          </a:prstGeom>
        </p:spPr>
      </p:pic>
      <p:pic>
        <p:nvPicPr>
          <p:cNvPr id="9" name="Imagem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7111562" y="2244079"/>
            <a:ext cx="4536144" cy="3541815"/>
          </a:xfrm>
          <a:prstGeom prst="rect">
            <a:avLst/>
          </a:prstGeom>
        </p:spPr>
      </p:pic>
    </p:spTree>
    <p:extLst>
      <p:ext uri="{BB962C8B-B14F-4D97-AF65-F5344CB8AC3E}">
        <p14:creationId xmlns:p14="http://schemas.microsoft.com/office/powerpoint/2010/main" val="3601976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7999" y="2555560"/>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10" name="Retângulo 9"/>
          <p:cNvSpPr/>
          <p:nvPr/>
        </p:nvSpPr>
        <p:spPr>
          <a:xfrm>
            <a:off x="2214280" y="1596790"/>
            <a:ext cx="8611737" cy="1015663"/>
          </a:xfrm>
          <a:prstGeom prst="rect">
            <a:avLst/>
          </a:prstGeom>
        </p:spPr>
        <p:txBody>
          <a:bodyPr wrap="square">
            <a:spAutoFit/>
          </a:bodyPr>
          <a:lstStyle/>
          <a:p>
            <a:pPr>
              <a:buNone/>
            </a:pPr>
            <a:endParaRPr lang="pt-BR" sz="32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1">
                  <a:lumMod val="75000"/>
                </a:schemeClr>
              </a:solidFill>
              <a:latin typeface="Baskerville Old Face" pitchFamily="18" charset="0"/>
              <a:cs typeface="Arial" pitchFamily="34" charset="0"/>
            </a:endParaRPr>
          </a:p>
        </p:txBody>
      </p:sp>
      <p:sp>
        <p:nvSpPr>
          <p:cNvPr id="11" name="Retângulo 10"/>
          <p:cNvSpPr/>
          <p:nvPr/>
        </p:nvSpPr>
        <p:spPr>
          <a:xfrm>
            <a:off x="2593075" y="2838734"/>
            <a:ext cx="8475259" cy="1384995"/>
          </a:xfrm>
          <a:prstGeom prst="rect">
            <a:avLst/>
          </a:prstGeom>
        </p:spPr>
        <p:txBody>
          <a:bodyPr wrap="square">
            <a:spAutoFit/>
          </a:bodyPr>
          <a:lstStyle/>
          <a:p>
            <a:pPr algn="just"/>
            <a:r>
              <a:rPr lang="pt-BR" sz="2800" dirty="0">
                <a:solidFill>
                  <a:schemeClr val="accent4">
                    <a:lumMod val="75000"/>
                  </a:schemeClr>
                </a:solidFill>
                <a:latin typeface="Baskerville Old Face" pitchFamily="18" charset="0"/>
                <a:cs typeface="Arial" pitchFamily="34" charset="0"/>
              </a:rPr>
              <a:t> </a:t>
            </a:r>
          </a:p>
          <a:p>
            <a:pPr algn="just"/>
            <a:endParaRPr lang="pt-BR" sz="2800" dirty="0">
              <a:latin typeface="Baskerville Old Face" pitchFamily="18" charset="0"/>
            </a:endParaRPr>
          </a:p>
          <a:p>
            <a:pPr algn="just"/>
            <a:r>
              <a:rPr lang="pt-BR" sz="2800" dirty="0">
                <a:solidFill>
                  <a:schemeClr val="accent4">
                    <a:lumMod val="75000"/>
                  </a:schemeClr>
                </a:solidFill>
                <a:latin typeface="Baskerville Old Face" pitchFamily="18" charset="0"/>
                <a:cs typeface="Arial" pitchFamily="34" charset="0"/>
              </a:rPr>
              <a:t> </a:t>
            </a:r>
          </a:p>
        </p:txBody>
      </p:sp>
      <p:sp>
        <p:nvSpPr>
          <p:cNvPr id="13" name="Retângulo 12"/>
          <p:cNvSpPr/>
          <p:nvPr/>
        </p:nvSpPr>
        <p:spPr>
          <a:xfrm>
            <a:off x="2129051" y="2104621"/>
            <a:ext cx="7215116" cy="954107"/>
          </a:xfrm>
          <a:prstGeom prst="rect">
            <a:avLst/>
          </a:prstGeom>
        </p:spPr>
        <p:txBody>
          <a:bodyPr wrap="square">
            <a:spAutoFit/>
          </a:bodyPr>
          <a:lstStyle/>
          <a:p>
            <a:pPr algn="just"/>
            <a:endParaRPr lang="pt-BR" sz="2800" dirty="0">
              <a:solidFill>
                <a:schemeClr val="accent1">
                  <a:lumMod val="75000"/>
                </a:schemeClr>
              </a:solidFill>
              <a:latin typeface="Baskerville Old Face" pitchFamily="18" charset="0"/>
              <a:cs typeface="Arial" pitchFamily="34" charset="0"/>
            </a:endParaRPr>
          </a:p>
          <a:p>
            <a:endParaRPr lang="pt-BR" sz="2800" dirty="0">
              <a:solidFill>
                <a:schemeClr val="accent1">
                  <a:lumMod val="75000"/>
                </a:schemeClr>
              </a:solidFill>
              <a:latin typeface="Baskerville Old Face" pitchFamily="18" charset="0"/>
              <a:cs typeface="Arial" pitchFamily="34" charset="0"/>
            </a:endParaRPr>
          </a:p>
        </p:txBody>
      </p:sp>
      <p:sp>
        <p:nvSpPr>
          <p:cNvPr id="12" name="Retângulo 11"/>
          <p:cNvSpPr/>
          <p:nvPr/>
        </p:nvSpPr>
        <p:spPr>
          <a:xfrm>
            <a:off x="3047999" y="2142699"/>
            <a:ext cx="6382603" cy="461665"/>
          </a:xfrm>
          <a:prstGeom prst="rect">
            <a:avLst/>
          </a:prstGeom>
        </p:spPr>
        <p:txBody>
          <a:bodyPr wrap="square">
            <a:spAutoFit/>
          </a:bodyPr>
          <a:lstStyle/>
          <a:p>
            <a:pPr algn="just"/>
            <a:endParaRPr lang="pt-BR" sz="2400" dirty="0">
              <a:latin typeface="Baskerville Old Face" pitchFamily="18" charset="0"/>
            </a:endParaRPr>
          </a:p>
        </p:txBody>
      </p:sp>
      <p:sp>
        <p:nvSpPr>
          <p:cNvPr id="14" name="Retângulo 13"/>
          <p:cNvSpPr/>
          <p:nvPr/>
        </p:nvSpPr>
        <p:spPr>
          <a:xfrm>
            <a:off x="3047999" y="1746913"/>
            <a:ext cx="7037697" cy="461665"/>
          </a:xfrm>
          <a:prstGeom prst="rect">
            <a:avLst/>
          </a:prstGeom>
        </p:spPr>
        <p:txBody>
          <a:bodyPr wrap="square">
            <a:spAutoFit/>
          </a:bodyPr>
          <a:lstStyle/>
          <a:p>
            <a:pPr>
              <a:buNone/>
            </a:pPr>
            <a:endParaRPr lang="pt-BR" sz="2400" b="1" dirty="0">
              <a:solidFill>
                <a:schemeClr val="accent1">
                  <a:lumMod val="75000"/>
                </a:schemeClr>
              </a:solidFill>
              <a:latin typeface="Baskerville Old Face" pitchFamily="18" charset="0"/>
              <a:cs typeface="Arial" pitchFamily="34" charset="0"/>
            </a:endParaRPr>
          </a:p>
        </p:txBody>
      </p:sp>
      <p:sp>
        <p:nvSpPr>
          <p:cNvPr id="15" name="Retângulo 14"/>
          <p:cNvSpPr/>
          <p:nvPr/>
        </p:nvSpPr>
        <p:spPr>
          <a:xfrm>
            <a:off x="2306473" y="2129051"/>
            <a:ext cx="7670040" cy="523220"/>
          </a:xfrm>
          <a:prstGeom prst="rect">
            <a:avLst/>
          </a:prstGeom>
        </p:spPr>
        <p:txBody>
          <a:bodyPr wrap="square">
            <a:spAutoFit/>
          </a:bodyPr>
          <a:lstStyle/>
          <a:p>
            <a:endParaRPr lang="pt-BR" sz="2800" b="1" dirty="0">
              <a:solidFill>
                <a:schemeClr val="accent4">
                  <a:lumMod val="75000"/>
                </a:schemeClr>
              </a:solidFill>
              <a:latin typeface="Baskerville Old Face" pitchFamily="18" charset="0"/>
              <a:cs typeface="Arial" pitchFamily="34" charset="0"/>
            </a:endParaRPr>
          </a:p>
        </p:txBody>
      </p:sp>
      <p:sp>
        <p:nvSpPr>
          <p:cNvPr id="2" name="Retângulo 1"/>
          <p:cNvSpPr/>
          <p:nvPr/>
        </p:nvSpPr>
        <p:spPr>
          <a:xfrm>
            <a:off x="1206414" y="1320773"/>
            <a:ext cx="9860978" cy="461665"/>
          </a:xfrm>
          <a:prstGeom prst="rect">
            <a:avLst/>
          </a:prstGeom>
        </p:spPr>
        <p:txBody>
          <a:bodyPr wrap="square">
            <a:spAutoFit/>
          </a:bodyPr>
          <a:lstStyle/>
          <a:p>
            <a:pPr algn="ctr"/>
            <a:r>
              <a:rPr lang="pt-BR" sz="2400" b="1" dirty="0">
                <a:latin typeface="Arial" pitchFamily="34" charset="0"/>
                <a:cs typeface="Arial" pitchFamily="34" charset="0"/>
              </a:rPr>
              <a:t>PRÊMIO DE EFICIÊNCIA E EMPRESA PARCEIRA DO DEFICIENTE</a:t>
            </a:r>
          </a:p>
        </p:txBody>
      </p:sp>
      <p:pic>
        <p:nvPicPr>
          <p:cNvPr id="16" name="Picture 2" descr="C:\Users\carla\Pictures\NIAAP\20160211113511_0000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35187" y="2142700"/>
            <a:ext cx="4000528" cy="4044874"/>
          </a:xfrm>
          <a:prstGeom prst="rect">
            <a:avLst/>
          </a:prstGeom>
          <a:noFill/>
        </p:spPr>
      </p:pic>
      <p:pic>
        <p:nvPicPr>
          <p:cNvPr id="17" name="Picture 3" descr="C:\Users\carla\Pictures\NIAAP\20160211113530_000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77242" y="2208578"/>
            <a:ext cx="4255230" cy="3960211"/>
          </a:xfrm>
          <a:prstGeom prst="rect">
            <a:avLst/>
          </a:prstGeom>
          <a:noFill/>
        </p:spPr>
      </p:pic>
    </p:spTree>
    <p:extLst>
      <p:ext uri="{BB962C8B-B14F-4D97-AF65-F5344CB8AC3E}">
        <p14:creationId xmlns:p14="http://schemas.microsoft.com/office/powerpoint/2010/main" val="113730620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7999" y="2555560"/>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10" name="Retângulo 9"/>
          <p:cNvSpPr/>
          <p:nvPr/>
        </p:nvSpPr>
        <p:spPr>
          <a:xfrm>
            <a:off x="2214280" y="1596790"/>
            <a:ext cx="8611737" cy="1015663"/>
          </a:xfrm>
          <a:prstGeom prst="rect">
            <a:avLst/>
          </a:prstGeom>
        </p:spPr>
        <p:txBody>
          <a:bodyPr wrap="square">
            <a:spAutoFit/>
          </a:bodyPr>
          <a:lstStyle/>
          <a:p>
            <a:pPr>
              <a:buNone/>
            </a:pPr>
            <a:endParaRPr lang="pt-BR" sz="32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1">
                  <a:lumMod val="75000"/>
                </a:schemeClr>
              </a:solidFill>
              <a:latin typeface="Baskerville Old Face" pitchFamily="18" charset="0"/>
              <a:cs typeface="Arial" pitchFamily="34" charset="0"/>
            </a:endParaRPr>
          </a:p>
        </p:txBody>
      </p:sp>
      <p:sp>
        <p:nvSpPr>
          <p:cNvPr id="11" name="Retângulo 10"/>
          <p:cNvSpPr/>
          <p:nvPr/>
        </p:nvSpPr>
        <p:spPr>
          <a:xfrm>
            <a:off x="2593075" y="2838734"/>
            <a:ext cx="8475259" cy="1384995"/>
          </a:xfrm>
          <a:prstGeom prst="rect">
            <a:avLst/>
          </a:prstGeom>
        </p:spPr>
        <p:txBody>
          <a:bodyPr wrap="square">
            <a:spAutoFit/>
          </a:bodyPr>
          <a:lstStyle/>
          <a:p>
            <a:pPr algn="just"/>
            <a:r>
              <a:rPr lang="pt-BR" sz="2800" dirty="0">
                <a:solidFill>
                  <a:schemeClr val="accent4">
                    <a:lumMod val="75000"/>
                  </a:schemeClr>
                </a:solidFill>
                <a:latin typeface="Baskerville Old Face" pitchFamily="18" charset="0"/>
                <a:cs typeface="Arial" pitchFamily="34" charset="0"/>
              </a:rPr>
              <a:t> </a:t>
            </a:r>
          </a:p>
          <a:p>
            <a:pPr algn="just"/>
            <a:endParaRPr lang="pt-BR" sz="2800" dirty="0">
              <a:latin typeface="Baskerville Old Face" pitchFamily="18" charset="0"/>
            </a:endParaRPr>
          </a:p>
          <a:p>
            <a:pPr algn="just"/>
            <a:r>
              <a:rPr lang="pt-BR" sz="2800" dirty="0">
                <a:solidFill>
                  <a:schemeClr val="accent4">
                    <a:lumMod val="75000"/>
                  </a:schemeClr>
                </a:solidFill>
                <a:latin typeface="Baskerville Old Face" pitchFamily="18" charset="0"/>
                <a:cs typeface="Arial" pitchFamily="34" charset="0"/>
              </a:rPr>
              <a:t> </a:t>
            </a:r>
          </a:p>
        </p:txBody>
      </p:sp>
      <p:sp>
        <p:nvSpPr>
          <p:cNvPr id="13" name="Retângulo 12"/>
          <p:cNvSpPr/>
          <p:nvPr/>
        </p:nvSpPr>
        <p:spPr>
          <a:xfrm>
            <a:off x="2129051" y="2104621"/>
            <a:ext cx="7215116" cy="954107"/>
          </a:xfrm>
          <a:prstGeom prst="rect">
            <a:avLst/>
          </a:prstGeom>
        </p:spPr>
        <p:txBody>
          <a:bodyPr wrap="square">
            <a:spAutoFit/>
          </a:bodyPr>
          <a:lstStyle/>
          <a:p>
            <a:pPr algn="just"/>
            <a:endParaRPr lang="pt-BR" sz="2800" dirty="0">
              <a:solidFill>
                <a:schemeClr val="accent1">
                  <a:lumMod val="75000"/>
                </a:schemeClr>
              </a:solidFill>
              <a:latin typeface="Baskerville Old Face" pitchFamily="18" charset="0"/>
              <a:cs typeface="Arial" pitchFamily="34" charset="0"/>
            </a:endParaRPr>
          </a:p>
          <a:p>
            <a:endParaRPr lang="pt-BR" sz="2800" dirty="0">
              <a:solidFill>
                <a:schemeClr val="accent1">
                  <a:lumMod val="75000"/>
                </a:schemeClr>
              </a:solidFill>
              <a:latin typeface="Baskerville Old Face" pitchFamily="18" charset="0"/>
              <a:cs typeface="Arial" pitchFamily="34" charset="0"/>
            </a:endParaRPr>
          </a:p>
        </p:txBody>
      </p:sp>
      <p:sp>
        <p:nvSpPr>
          <p:cNvPr id="12" name="Retângulo 11"/>
          <p:cNvSpPr/>
          <p:nvPr/>
        </p:nvSpPr>
        <p:spPr>
          <a:xfrm>
            <a:off x="3047999" y="2142699"/>
            <a:ext cx="6382603" cy="461665"/>
          </a:xfrm>
          <a:prstGeom prst="rect">
            <a:avLst/>
          </a:prstGeom>
        </p:spPr>
        <p:txBody>
          <a:bodyPr wrap="square">
            <a:spAutoFit/>
          </a:bodyPr>
          <a:lstStyle/>
          <a:p>
            <a:pPr algn="just"/>
            <a:endParaRPr lang="pt-BR" sz="2400" dirty="0">
              <a:latin typeface="Baskerville Old Face" pitchFamily="18" charset="0"/>
            </a:endParaRPr>
          </a:p>
        </p:txBody>
      </p:sp>
      <p:sp>
        <p:nvSpPr>
          <p:cNvPr id="14" name="Retângulo 13"/>
          <p:cNvSpPr/>
          <p:nvPr/>
        </p:nvSpPr>
        <p:spPr>
          <a:xfrm>
            <a:off x="3047999" y="1746913"/>
            <a:ext cx="7037697" cy="461665"/>
          </a:xfrm>
          <a:prstGeom prst="rect">
            <a:avLst/>
          </a:prstGeom>
        </p:spPr>
        <p:txBody>
          <a:bodyPr wrap="square">
            <a:spAutoFit/>
          </a:bodyPr>
          <a:lstStyle/>
          <a:p>
            <a:pPr>
              <a:buNone/>
            </a:pPr>
            <a:endParaRPr lang="pt-BR" sz="2400" b="1" dirty="0">
              <a:solidFill>
                <a:schemeClr val="accent1">
                  <a:lumMod val="75000"/>
                </a:schemeClr>
              </a:solidFill>
              <a:latin typeface="Baskerville Old Face" pitchFamily="18" charset="0"/>
              <a:cs typeface="Arial" pitchFamily="34" charset="0"/>
            </a:endParaRPr>
          </a:p>
        </p:txBody>
      </p:sp>
      <p:sp>
        <p:nvSpPr>
          <p:cNvPr id="15" name="Retângulo 14"/>
          <p:cNvSpPr/>
          <p:nvPr/>
        </p:nvSpPr>
        <p:spPr>
          <a:xfrm>
            <a:off x="2306473" y="2129051"/>
            <a:ext cx="7670040" cy="523220"/>
          </a:xfrm>
          <a:prstGeom prst="rect">
            <a:avLst/>
          </a:prstGeom>
        </p:spPr>
        <p:txBody>
          <a:bodyPr wrap="square">
            <a:spAutoFit/>
          </a:bodyPr>
          <a:lstStyle/>
          <a:p>
            <a:endParaRPr lang="pt-BR" sz="2800" b="1" dirty="0">
              <a:solidFill>
                <a:schemeClr val="accent4">
                  <a:lumMod val="75000"/>
                </a:schemeClr>
              </a:solidFill>
              <a:latin typeface="Baskerville Old Face" pitchFamily="18" charset="0"/>
              <a:cs typeface="Arial" pitchFamily="34" charset="0"/>
            </a:endParaRPr>
          </a:p>
        </p:txBody>
      </p:sp>
      <p:sp>
        <p:nvSpPr>
          <p:cNvPr id="5" name="Retângulo 4"/>
          <p:cNvSpPr/>
          <p:nvPr/>
        </p:nvSpPr>
        <p:spPr>
          <a:xfrm>
            <a:off x="1295340" y="2910923"/>
            <a:ext cx="3446808" cy="1815882"/>
          </a:xfrm>
          <a:prstGeom prst="rect">
            <a:avLst/>
          </a:prstGeom>
        </p:spPr>
        <p:txBody>
          <a:bodyPr wrap="square">
            <a:spAutoFit/>
          </a:bodyPr>
          <a:lstStyle/>
          <a:p>
            <a:pPr algn="ctr"/>
            <a:r>
              <a:rPr lang="pt-BR" sz="2800" b="1" dirty="0">
                <a:latin typeface="Arial" pitchFamily="34" charset="0"/>
                <a:cs typeface="Arial" pitchFamily="34" charset="0"/>
              </a:rPr>
              <a:t>Encontro com os deficientes físicos da cidade de Bebedouro</a:t>
            </a:r>
          </a:p>
        </p:txBody>
      </p:sp>
      <p:pic>
        <p:nvPicPr>
          <p:cNvPr id="19" name="Picture 2" descr="C:\Users\carla\Pictures\NIAAP\NIAAP.jpg"/>
          <p:cNvPicPr>
            <a:picLocks noChangeAspect="1" noChangeArrowheads="1"/>
          </p:cNvPicPr>
          <p:nvPr/>
        </p:nvPicPr>
        <p:blipFill>
          <a:blip r:embed="rId2"/>
          <a:srcRect/>
          <a:stretch>
            <a:fillRect/>
          </a:stretch>
        </p:blipFill>
        <p:spPr bwMode="auto">
          <a:xfrm>
            <a:off x="5377011" y="1985044"/>
            <a:ext cx="5662615" cy="3866972"/>
          </a:xfrm>
          <a:prstGeom prst="rect">
            <a:avLst/>
          </a:prstGeom>
          <a:noFill/>
        </p:spPr>
      </p:pic>
    </p:spTree>
    <p:extLst>
      <p:ext uri="{BB962C8B-B14F-4D97-AF65-F5344CB8AC3E}">
        <p14:creationId xmlns:p14="http://schemas.microsoft.com/office/powerpoint/2010/main" val="7187742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518602" y="1939832"/>
            <a:ext cx="9066740" cy="3970318"/>
          </a:xfrm>
          <a:prstGeom prst="rect">
            <a:avLst/>
          </a:prstGeom>
        </p:spPr>
        <p:txBody>
          <a:bodyPr wrap="square">
            <a:spAutoFit/>
          </a:bodyPr>
          <a:lstStyle/>
          <a:p>
            <a:pPr algn="just"/>
            <a:r>
              <a:rPr lang="pt-BR" sz="2800" b="1" dirty="0" smtClean="0">
                <a:latin typeface="Arial" panose="020B0604020202020204" pitchFamily="34" charset="0"/>
                <a:cs typeface="Arial" panose="020B0604020202020204" pitchFamily="34" charset="0"/>
              </a:rPr>
              <a:t>A LEI BRASILEIRA DE INCLUSÃO DA PESSOA COM DEFICIÊNCIA</a:t>
            </a:r>
            <a:r>
              <a:rPr lang="pt-BR" sz="2800" dirty="0" smtClean="0">
                <a:latin typeface="Arial" panose="020B0604020202020204" pitchFamily="34" charset="0"/>
                <a:cs typeface="Arial" panose="020B0604020202020204" pitchFamily="34" charset="0"/>
              </a:rPr>
              <a:t>, define o conceito de deficiência.</a:t>
            </a:r>
          </a:p>
          <a:p>
            <a:pPr algn="just"/>
            <a:endParaRPr lang="pt-BR" sz="2800" dirty="0">
              <a:latin typeface="Arial" panose="020B0604020202020204" pitchFamily="34" charset="0"/>
              <a:cs typeface="Arial" panose="020B0604020202020204" pitchFamily="34" charset="0"/>
            </a:endParaRPr>
          </a:p>
          <a:p>
            <a:pPr algn="just"/>
            <a:r>
              <a:rPr lang="pt-BR" sz="2800" dirty="0" smtClean="0">
                <a:latin typeface="Arial" panose="020B0604020202020204" pitchFamily="34" charset="0"/>
                <a:cs typeface="Arial" panose="020B0604020202020204" pitchFamily="34" charset="0"/>
              </a:rPr>
              <a:t>Art. 2º Considera-se a pessoa com deficiência aquela que tem impedimento de longo prazo de natureza física, mental, intelectual ou sensorial, o qual, em interação com uma ou mais barreiras, pode obstruir sua participação plena e efetiva na sociedade em igualdade de condições com as demais pessoas</a:t>
            </a:r>
            <a:r>
              <a:rPr lang="pt-BR" sz="2800" dirty="0" smtClean="0">
                <a:latin typeface="Baskerville Old Face" pitchFamily="18" charset="0"/>
                <a:cs typeface="Arial" pitchFamily="34" charset="0"/>
              </a:rPr>
              <a:t>.  </a:t>
            </a:r>
            <a:endParaRPr lang="pt-BR" sz="2800" dirty="0">
              <a:latin typeface="Baskerville Old Face" pitchFamily="18" charset="0"/>
              <a:cs typeface="Arial"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7999" y="2555560"/>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10" name="Retângulo 9"/>
          <p:cNvSpPr/>
          <p:nvPr/>
        </p:nvSpPr>
        <p:spPr>
          <a:xfrm>
            <a:off x="2214280" y="1596790"/>
            <a:ext cx="8611737" cy="1015663"/>
          </a:xfrm>
          <a:prstGeom prst="rect">
            <a:avLst/>
          </a:prstGeom>
        </p:spPr>
        <p:txBody>
          <a:bodyPr wrap="square">
            <a:spAutoFit/>
          </a:bodyPr>
          <a:lstStyle/>
          <a:p>
            <a:pPr>
              <a:buNone/>
            </a:pPr>
            <a:endParaRPr lang="pt-BR" sz="32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1">
                  <a:lumMod val="75000"/>
                </a:schemeClr>
              </a:solidFill>
              <a:latin typeface="Baskerville Old Face" pitchFamily="18" charset="0"/>
              <a:cs typeface="Arial" pitchFamily="34" charset="0"/>
            </a:endParaRPr>
          </a:p>
        </p:txBody>
      </p:sp>
      <p:sp>
        <p:nvSpPr>
          <p:cNvPr id="13" name="Retângulo 12"/>
          <p:cNvSpPr/>
          <p:nvPr/>
        </p:nvSpPr>
        <p:spPr>
          <a:xfrm>
            <a:off x="2129051" y="2104621"/>
            <a:ext cx="7215116" cy="954107"/>
          </a:xfrm>
          <a:prstGeom prst="rect">
            <a:avLst/>
          </a:prstGeom>
        </p:spPr>
        <p:txBody>
          <a:bodyPr wrap="square">
            <a:spAutoFit/>
          </a:bodyPr>
          <a:lstStyle/>
          <a:p>
            <a:pPr algn="just"/>
            <a:endParaRPr lang="pt-BR" sz="2800" dirty="0">
              <a:solidFill>
                <a:schemeClr val="accent1">
                  <a:lumMod val="75000"/>
                </a:schemeClr>
              </a:solidFill>
              <a:latin typeface="Baskerville Old Face" pitchFamily="18" charset="0"/>
              <a:cs typeface="Arial" pitchFamily="34" charset="0"/>
            </a:endParaRPr>
          </a:p>
          <a:p>
            <a:endParaRPr lang="pt-BR" sz="2800" dirty="0">
              <a:solidFill>
                <a:schemeClr val="accent1">
                  <a:lumMod val="75000"/>
                </a:schemeClr>
              </a:solidFill>
              <a:latin typeface="Baskerville Old Face" pitchFamily="18" charset="0"/>
              <a:cs typeface="Arial" pitchFamily="34" charset="0"/>
            </a:endParaRPr>
          </a:p>
        </p:txBody>
      </p:sp>
      <p:sp>
        <p:nvSpPr>
          <p:cNvPr id="12" name="Retângulo 11"/>
          <p:cNvSpPr/>
          <p:nvPr/>
        </p:nvSpPr>
        <p:spPr>
          <a:xfrm>
            <a:off x="3047999" y="2142699"/>
            <a:ext cx="6382603" cy="461665"/>
          </a:xfrm>
          <a:prstGeom prst="rect">
            <a:avLst/>
          </a:prstGeom>
        </p:spPr>
        <p:txBody>
          <a:bodyPr wrap="square">
            <a:spAutoFit/>
          </a:bodyPr>
          <a:lstStyle/>
          <a:p>
            <a:pPr algn="just"/>
            <a:endParaRPr lang="pt-BR" sz="2400" dirty="0">
              <a:latin typeface="Baskerville Old Face" pitchFamily="18" charset="0"/>
            </a:endParaRPr>
          </a:p>
        </p:txBody>
      </p:sp>
      <p:sp>
        <p:nvSpPr>
          <p:cNvPr id="14" name="Retângulo 13"/>
          <p:cNvSpPr/>
          <p:nvPr/>
        </p:nvSpPr>
        <p:spPr>
          <a:xfrm>
            <a:off x="3047999" y="1746913"/>
            <a:ext cx="7037697" cy="461665"/>
          </a:xfrm>
          <a:prstGeom prst="rect">
            <a:avLst/>
          </a:prstGeom>
        </p:spPr>
        <p:txBody>
          <a:bodyPr wrap="square">
            <a:spAutoFit/>
          </a:bodyPr>
          <a:lstStyle/>
          <a:p>
            <a:pPr>
              <a:buNone/>
            </a:pPr>
            <a:endParaRPr lang="pt-BR" sz="2400" b="1" dirty="0">
              <a:solidFill>
                <a:schemeClr val="accent1">
                  <a:lumMod val="75000"/>
                </a:schemeClr>
              </a:solidFill>
              <a:latin typeface="Baskerville Old Face" pitchFamily="18" charset="0"/>
              <a:cs typeface="Arial" pitchFamily="34" charset="0"/>
            </a:endParaRPr>
          </a:p>
        </p:txBody>
      </p:sp>
      <p:sp>
        <p:nvSpPr>
          <p:cNvPr id="15" name="Retângulo 14"/>
          <p:cNvSpPr/>
          <p:nvPr/>
        </p:nvSpPr>
        <p:spPr>
          <a:xfrm>
            <a:off x="2306473" y="2129051"/>
            <a:ext cx="7670040" cy="523220"/>
          </a:xfrm>
          <a:prstGeom prst="rect">
            <a:avLst/>
          </a:prstGeom>
        </p:spPr>
        <p:txBody>
          <a:bodyPr wrap="square">
            <a:spAutoFit/>
          </a:bodyPr>
          <a:lstStyle/>
          <a:p>
            <a:endParaRPr lang="pt-BR" sz="2800" b="1" dirty="0">
              <a:solidFill>
                <a:schemeClr val="accent4">
                  <a:lumMod val="75000"/>
                </a:schemeClr>
              </a:solidFill>
              <a:latin typeface="Baskerville Old Face" pitchFamily="18" charset="0"/>
              <a:cs typeface="Arial" pitchFamily="34" charset="0"/>
            </a:endParaRPr>
          </a:p>
        </p:txBody>
      </p:sp>
      <p:pic>
        <p:nvPicPr>
          <p:cNvPr id="17" name="Picture 3" descr="C:\Users\carla\Pictures\NIAAP\2marcapsicpedagogia3ab666a.jpg"/>
          <p:cNvPicPr>
            <a:picLocks noChangeAspect="1" noChangeArrowheads="1"/>
          </p:cNvPicPr>
          <p:nvPr/>
        </p:nvPicPr>
        <p:blipFill>
          <a:blip r:embed="rId2"/>
          <a:srcRect/>
          <a:stretch>
            <a:fillRect/>
          </a:stretch>
        </p:blipFill>
        <p:spPr bwMode="auto">
          <a:xfrm>
            <a:off x="1456969" y="2358701"/>
            <a:ext cx="3387986" cy="3675010"/>
          </a:xfrm>
          <a:prstGeom prst="rect">
            <a:avLst/>
          </a:prstGeom>
          <a:noFill/>
        </p:spPr>
      </p:pic>
      <p:pic>
        <p:nvPicPr>
          <p:cNvPr id="19" name="Picture 2" descr="C:\Users\carla\Pictures\NIAAP\mini.php.jpg"/>
          <p:cNvPicPr>
            <a:picLocks noChangeAspect="1" noChangeArrowheads="1"/>
          </p:cNvPicPr>
          <p:nvPr/>
        </p:nvPicPr>
        <p:blipFill>
          <a:blip r:embed="rId3"/>
          <a:srcRect/>
          <a:stretch>
            <a:fillRect/>
          </a:stretch>
        </p:blipFill>
        <p:spPr bwMode="auto">
          <a:xfrm>
            <a:off x="5732765" y="2041558"/>
            <a:ext cx="5224270" cy="3929089"/>
          </a:xfrm>
          <a:prstGeom prst="rect">
            <a:avLst/>
          </a:prstGeom>
          <a:noFill/>
        </p:spPr>
      </p:pic>
    </p:spTree>
    <p:extLst>
      <p:ext uri="{BB962C8B-B14F-4D97-AF65-F5344CB8AC3E}">
        <p14:creationId xmlns:p14="http://schemas.microsoft.com/office/powerpoint/2010/main" val="3905237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7999" y="2555560"/>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10" name="Retângulo 9"/>
          <p:cNvSpPr/>
          <p:nvPr/>
        </p:nvSpPr>
        <p:spPr>
          <a:xfrm>
            <a:off x="1790130" y="1221716"/>
            <a:ext cx="8611737" cy="1015663"/>
          </a:xfrm>
          <a:prstGeom prst="rect">
            <a:avLst/>
          </a:prstGeom>
        </p:spPr>
        <p:txBody>
          <a:bodyPr wrap="square">
            <a:spAutoFit/>
          </a:bodyPr>
          <a:lstStyle/>
          <a:p>
            <a:pPr>
              <a:buNone/>
            </a:pPr>
            <a:endParaRPr lang="pt-BR" sz="32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1">
                  <a:lumMod val="75000"/>
                </a:schemeClr>
              </a:solidFill>
              <a:latin typeface="Baskerville Old Face" pitchFamily="18" charset="0"/>
              <a:cs typeface="Arial" pitchFamily="34" charset="0"/>
            </a:endParaRPr>
          </a:p>
        </p:txBody>
      </p:sp>
      <p:sp>
        <p:nvSpPr>
          <p:cNvPr id="12" name="Retângulo 11"/>
          <p:cNvSpPr/>
          <p:nvPr/>
        </p:nvSpPr>
        <p:spPr>
          <a:xfrm>
            <a:off x="3047999" y="2142699"/>
            <a:ext cx="6382603" cy="461665"/>
          </a:xfrm>
          <a:prstGeom prst="rect">
            <a:avLst/>
          </a:prstGeom>
        </p:spPr>
        <p:txBody>
          <a:bodyPr wrap="square">
            <a:spAutoFit/>
          </a:bodyPr>
          <a:lstStyle/>
          <a:p>
            <a:pPr algn="just"/>
            <a:endParaRPr lang="pt-BR" sz="2400" dirty="0">
              <a:latin typeface="Baskerville Old Face" pitchFamily="18" charset="0"/>
            </a:endParaRPr>
          </a:p>
        </p:txBody>
      </p:sp>
      <p:sp>
        <p:nvSpPr>
          <p:cNvPr id="14" name="Retângulo 13"/>
          <p:cNvSpPr/>
          <p:nvPr/>
        </p:nvSpPr>
        <p:spPr>
          <a:xfrm>
            <a:off x="3047999" y="1746913"/>
            <a:ext cx="7037697" cy="461665"/>
          </a:xfrm>
          <a:prstGeom prst="rect">
            <a:avLst/>
          </a:prstGeom>
        </p:spPr>
        <p:txBody>
          <a:bodyPr wrap="square">
            <a:spAutoFit/>
          </a:bodyPr>
          <a:lstStyle/>
          <a:p>
            <a:pPr>
              <a:buNone/>
            </a:pPr>
            <a:endParaRPr lang="pt-BR" sz="2400" b="1" dirty="0">
              <a:solidFill>
                <a:schemeClr val="accent1">
                  <a:lumMod val="75000"/>
                </a:schemeClr>
              </a:solidFill>
              <a:latin typeface="Baskerville Old Face" pitchFamily="18" charset="0"/>
              <a:cs typeface="Arial" pitchFamily="34" charset="0"/>
            </a:endParaRPr>
          </a:p>
        </p:txBody>
      </p:sp>
      <p:sp>
        <p:nvSpPr>
          <p:cNvPr id="15" name="Retângulo 14"/>
          <p:cNvSpPr/>
          <p:nvPr/>
        </p:nvSpPr>
        <p:spPr>
          <a:xfrm>
            <a:off x="2306473" y="2129051"/>
            <a:ext cx="7670040" cy="523220"/>
          </a:xfrm>
          <a:prstGeom prst="rect">
            <a:avLst/>
          </a:prstGeom>
        </p:spPr>
        <p:txBody>
          <a:bodyPr wrap="square">
            <a:spAutoFit/>
          </a:bodyPr>
          <a:lstStyle/>
          <a:p>
            <a:endParaRPr lang="pt-BR" sz="2800" b="1" dirty="0">
              <a:solidFill>
                <a:schemeClr val="accent4">
                  <a:lumMod val="75000"/>
                </a:schemeClr>
              </a:solidFill>
              <a:latin typeface="Baskerville Old Face" pitchFamily="18" charset="0"/>
              <a:cs typeface="Arial" pitchFamily="34" charset="0"/>
            </a:endParaRPr>
          </a:p>
        </p:txBody>
      </p:sp>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5145" y="1962833"/>
            <a:ext cx="2754591" cy="4175082"/>
          </a:xfrm>
          <a:prstGeom prst="rect">
            <a:avLst/>
          </a:prstGeom>
        </p:spPr>
      </p:pic>
      <p:sp>
        <p:nvSpPr>
          <p:cNvPr id="4" name="CaixaDeTexto 3"/>
          <p:cNvSpPr txBox="1"/>
          <p:nvPr/>
        </p:nvSpPr>
        <p:spPr>
          <a:xfrm>
            <a:off x="7187921" y="1216589"/>
            <a:ext cx="3133769" cy="646331"/>
          </a:xfrm>
          <a:prstGeom prst="rect">
            <a:avLst/>
          </a:prstGeom>
          <a:noFill/>
        </p:spPr>
        <p:txBody>
          <a:bodyPr wrap="square" rtlCol="0">
            <a:spAutoFit/>
          </a:bodyPr>
          <a:lstStyle/>
          <a:p>
            <a:pPr algn="ctr"/>
            <a:r>
              <a:rPr lang="pt-BR" b="1" dirty="0" smtClean="0"/>
              <a:t>SIMPÓSIO INTERNACIONAL DE PSICOPEDAGOGIA 2016</a:t>
            </a:r>
            <a:endParaRPr lang="pt-BR" b="1" dirty="0"/>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7104" y="1947920"/>
            <a:ext cx="2727702" cy="4189995"/>
          </a:xfrm>
          <a:prstGeom prst="rect">
            <a:avLst/>
          </a:prstGeom>
        </p:spPr>
      </p:pic>
      <p:pic>
        <p:nvPicPr>
          <p:cNvPr id="31" name="Imagem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668" y="1977745"/>
            <a:ext cx="4570525" cy="4274995"/>
          </a:xfrm>
          <a:prstGeom prst="rect">
            <a:avLst/>
          </a:prstGeom>
        </p:spPr>
      </p:pic>
      <p:sp>
        <p:nvSpPr>
          <p:cNvPr id="32" name="CaixaDeTexto 31"/>
          <p:cNvSpPr txBox="1"/>
          <p:nvPr/>
        </p:nvSpPr>
        <p:spPr>
          <a:xfrm>
            <a:off x="1156037" y="1072656"/>
            <a:ext cx="4079786" cy="923330"/>
          </a:xfrm>
          <a:prstGeom prst="rect">
            <a:avLst/>
          </a:prstGeom>
          <a:noFill/>
        </p:spPr>
        <p:txBody>
          <a:bodyPr wrap="square" rtlCol="0">
            <a:spAutoFit/>
          </a:bodyPr>
          <a:lstStyle/>
          <a:p>
            <a:pPr algn="ctr"/>
            <a:r>
              <a:rPr lang="pt-BR" b="1" dirty="0" smtClean="0"/>
              <a:t>VII SEMINÁRIO NACIONAL DE EDUCAÇÃO E INCLUSÃO</a:t>
            </a:r>
          </a:p>
          <a:p>
            <a:pPr algn="ctr"/>
            <a:r>
              <a:rPr lang="pt-BR" b="1" dirty="0" smtClean="0"/>
              <a:t>NATAL/ RN</a:t>
            </a:r>
            <a:endParaRPr lang="pt-BR" b="1" dirty="0"/>
          </a:p>
        </p:txBody>
      </p:sp>
    </p:spTree>
    <p:extLst>
      <p:ext uri="{BB962C8B-B14F-4D97-AF65-F5344CB8AC3E}">
        <p14:creationId xmlns:p14="http://schemas.microsoft.com/office/powerpoint/2010/main" val="42058144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7999" y="2555560"/>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10" name="Retângulo 9"/>
          <p:cNvSpPr/>
          <p:nvPr/>
        </p:nvSpPr>
        <p:spPr>
          <a:xfrm>
            <a:off x="2214280" y="1596790"/>
            <a:ext cx="8611737" cy="1015663"/>
          </a:xfrm>
          <a:prstGeom prst="rect">
            <a:avLst/>
          </a:prstGeom>
        </p:spPr>
        <p:txBody>
          <a:bodyPr wrap="square">
            <a:spAutoFit/>
          </a:bodyPr>
          <a:lstStyle/>
          <a:p>
            <a:pPr>
              <a:buNone/>
            </a:pPr>
            <a:endParaRPr lang="pt-BR" sz="32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1">
                  <a:lumMod val="75000"/>
                </a:schemeClr>
              </a:solidFill>
              <a:latin typeface="Baskerville Old Face" pitchFamily="18" charset="0"/>
              <a:cs typeface="Arial" pitchFamily="34" charset="0"/>
            </a:endParaRPr>
          </a:p>
        </p:txBody>
      </p:sp>
      <p:sp>
        <p:nvSpPr>
          <p:cNvPr id="13" name="Retângulo 12"/>
          <p:cNvSpPr/>
          <p:nvPr/>
        </p:nvSpPr>
        <p:spPr>
          <a:xfrm>
            <a:off x="2129051" y="2104621"/>
            <a:ext cx="7215116" cy="954107"/>
          </a:xfrm>
          <a:prstGeom prst="rect">
            <a:avLst/>
          </a:prstGeom>
        </p:spPr>
        <p:txBody>
          <a:bodyPr wrap="square">
            <a:spAutoFit/>
          </a:bodyPr>
          <a:lstStyle/>
          <a:p>
            <a:pPr algn="just"/>
            <a:endParaRPr lang="pt-BR" sz="2800" dirty="0">
              <a:solidFill>
                <a:schemeClr val="accent1">
                  <a:lumMod val="75000"/>
                </a:schemeClr>
              </a:solidFill>
              <a:latin typeface="Baskerville Old Face" pitchFamily="18" charset="0"/>
              <a:cs typeface="Arial" pitchFamily="34" charset="0"/>
            </a:endParaRPr>
          </a:p>
          <a:p>
            <a:endParaRPr lang="pt-BR" sz="2800" dirty="0">
              <a:solidFill>
                <a:schemeClr val="accent1">
                  <a:lumMod val="75000"/>
                </a:schemeClr>
              </a:solidFill>
              <a:latin typeface="Baskerville Old Face" pitchFamily="18" charset="0"/>
              <a:cs typeface="Arial" pitchFamily="34" charset="0"/>
            </a:endParaRPr>
          </a:p>
        </p:txBody>
      </p:sp>
      <p:sp>
        <p:nvSpPr>
          <p:cNvPr id="12" name="Retângulo 11"/>
          <p:cNvSpPr/>
          <p:nvPr/>
        </p:nvSpPr>
        <p:spPr>
          <a:xfrm>
            <a:off x="3047999" y="2142699"/>
            <a:ext cx="6382603" cy="461665"/>
          </a:xfrm>
          <a:prstGeom prst="rect">
            <a:avLst/>
          </a:prstGeom>
        </p:spPr>
        <p:txBody>
          <a:bodyPr wrap="square">
            <a:spAutoFit/>
          </a:bodyPr>
          <a:lstStyle/>
          <a:p>
            <a:pPr algn="just"/>
            <a:endParaRPr lang="pt-BR" sz="2400" dirty="0">
              <a:latin typeface="Baskerville Old Face" pitchFamily="18" charset="0"/>
            </a:endParaRPr>
          </a:p>
        </p:txBody>
      </p:sp>
      <p:sp>
        <p:nvSpPr>
          <p:cNvPr id="14" name="Retângulo 13"/>
          <p:cNvSpPr/>
          <p:nvPr/>
        </p:nvSpPr>
        <p:spPr>
          <a:xfrm>
            <a:off x="3047999" y="1746913"/>
            <a:ext cx="7037697" cy="461665"/>
          </a:xfrm>
          <a:prstGeom prst="rect">
            <a:avLst/>
          </a:prstGeom>
        </p:spPr>
        <p:txBody>
          <a:bodyPr wrap="square">
            <a:spAutoFit/>
          </a:bodyPr>
          <a:lstStyle/>
          <a:p>
            <a:pPr>
              <a:buNone/>
            </a:pPr>
            <a:endParaRPr lang="pt-BR" sz="2400" b="1" dirty="0">
              <a:solidFill>
                <a:schemeClr val="accent1">
                  <a:lumMod val="75000"/>
                </a:schemeClr>
              </a:solidFill>
              <a:latin typeface="Baskerville Old Face" pitchFamily="18" charset="0"/>
              <a:cs typeface="Arial" pitchFamily="34" charset="0"/>
            </a:endParaRPr>
          </a:p>
        </p:txBody>
      </p:sp>
      <p:sp>
        <p:nvSpPr>
          <p:cNvPr id="15" name="Retângulo 14"/>
          <p:cNvSpPr/>
          <p:nvPr/>
        </p:nvSpPr>
        <p:spPr>
          <a:xfrm>
            <a:off x="2306473" y="2129051"/>
            <a:ext cx="7670040" cy="523220"/>
          </a:xfrm>
          <a:prstGeom prst="rect">
            <a:avLst/>
          </a:prstGeom>
        </p:spPr>
        <p:txBody>
          <a:bodyPr wrap="square">
            <a:spAutoFit/>
          </a:bodyPr>
          <a:lstStyle/>
          <a:p>
            <a:endParaRPr lang="pt-BR" sz="2800" b="1" dirty="0">
              <a:solidFill>
                <a:schemeClr val="accent4">
                  <a:lumMod val="75000"/>
                </a:schemeClr>
              </a:solidFill>
              <a:latin typeface="Baskerville Old Face" pitchFamily="18" charset="0"/>
              <a:cs typeface="Arial" pitchFamily="34" charset="0"/>
            </a:endParaRPr>
          </a:p>
        </p:txBody>
      </p:sp>
      <p:sp>
        <p:nvSpPr>
          <p:cNvPr id="2" name="Retângulo 1"/>
          <p:cNvSpPr/>
          <p:nvPr/>
        </p:nvSpPr>
        <p:spPr>
          <a:xfrm>
            <a:off x="1371600" y="3058728"/>
            <a:ext cx="3582537" cy="1754326"/>
          </a:xfrm>
          <a:prstGeom prst="rect">
            <a:avLst/>
          </a:prstGeom>
        </p:spPr>
        <p:txBody>
          <a:bodyPr wrap="square">
            <a:spAutoFit/>
          </a:bodyPr>
          <a:lstStyle/>
          <a:p>
            <a:pPr algn="ctr"/>
            <a:r>
              <a:rPr lang="pt-BR" b="1" dirty="0">
                <a:latin typeface="Arial" pitchFamily="34" charset="0"/>
                <a:cs typeface="Arial" pitchFamily="34" charset="0"/>
              </a:rPr>
              <a:t>SEMINÁRIO DE EDUCAÇÃO INCLUSIVA</a:t>
            </a:r>
          </a:p>
          <a:p>
            <a:pPr algn="ctr"/>
            <a:endParaRPr lang="pt-BR" b="1" dirty="0">
              <a:latin typeface="Arial" pitchFamily="34" charset="0"/>
              <a:cs typeface="Arial" pitchFamily="34" charset="0"/>
            </a:endParaRPr>
          </a:p>
          <a:p>
            <a:pPr algn="ctr"/>
            <a:r>
              <a:rPr lang="pt-BR" b="1" dirty="0">
                <a:latin typeface="Arial" pitchFamily="34" charset="0"/>
                <a:cs typeface="Arial" pitchFamily="34" charset="0"/>
              </a:rPr>
              <a:t>VIVÊNCIAS DA PRÁTICA INCLUSIVA E SEUS DIFERENTES SIGNIFICADOS</a:t>
            </a:r>
          </a:p>
        </p:txBody>
      </p:sp>
      <p:pic>
        <p:nvPicPr>
          <p:cNvPr id="16" name="Picture 2" descr="C:\Users\carla\Pictures\NIAAP\20160211113442_0000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78924" y="2059587"/>
            <a:ext cx="5463834" cy="3744711"/>
          </a:xfrm>
          <a:prstGeom prst="rect">
            <a:avLst/>
          </a:prstGeom>
          <a:noFill/>
        </p:spPr>
      </p:pic>
    </p:spTree>
    <p:extLst>
      <p:ext uri="{BB962C8B-B14F-4D97-AF65-F5344CB8AC3E}">
        <p14:creationId xmlns:p14="http://schemas.microsoft.com/office/powerpoint/2010/main" val="23032232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7999" y="2555560"/>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10" name="Retângulo 9"/>
          <p:cNvSpPr/>
          <p:nvPr/>
        </p:nvSpPr>
        <p:spPr>
          <a:xfrm>
            <a:off x="2214280" y="1596790"/>
            <a:ext cx="8611737" cy="1015663"/>
          </a:xfrm>
          <a:prstGeom prst="rect">
            <a:avLst/>
          </a:prstGeom>
        </p:spPr>
        <p:txBody>
          <a:bodyPr wrap="square">
            <a:spAutoFit/>
          </a:bodyPr>
          <a:lstStyle/>
          <a:p>
            <a:pPr>
              <a:buNone/>
            </a:pPr>
            <a:endParaRPr lang="pt-BR" sz="32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1">
                  <a:lumMod val="75000"/>
                </a:schemeClr>
              </a:solidFill>
              <a:latin typeface="Baskerville Old Face" pitchFamily="18" charset="0"/>
              <a:cs typeface="Arial" pitchFamily="34" charset="0"/>
            </a:endParaRPr>
          </a:p>
        </p:txBody>
      </p:sp>
      <p:sp>
        <p:nvSpPr>
          <p:cNvPr id="13" name="Retângulo 12"/>
          <p:cNvSpPr/>
          <p:nvPr/>
        </p:nvSpPr>
        <p:spPr>
          <a:xfrm>
            <a:off x="2129051" y="2104621"/>
            <a:ext cx="7215116" cy="954107"/>
          </a:xfrm>
          <a:prstGeom prst="rect">
            <a:avLst/>
          </a:prstGeom>
        </p:spPr>
        <p:txBody>
          <a:bodyPr wrap="square">
            <a:spAutoFit/>
          </a:bodyPr>
          <a:lstStyle/>
          <a:p>
            <a:pPr algn="just"/>
            <a:endParaRPr lang="pt-BR" sz="2800" dirty="0">
              <a:solidFill>
                <a:schemeClr val="accent1">
                  <a:lumMod val="75000"/>
                </a:schemeClr>
              </a:solidFill>
              <a:latin typeface="Baskerville Old Face" pitchFamily="18" charset="0"/>
              <a:cs typeface="Arial" pitchFamily="34" charset="0"/>
            </a:endParaRPr>
          </a:p>
          <a:p>
            <a:endParaRPr lang="pt-BR" sz="2800" dirty="0">
              <a:solidFill>
                <a:schemeClr val="accent1">
                  <a:lumMod val="75000"/>
                </a:schemeClr>
              </a:solidFill>
              <a:latin typeface="Baskerville Old Face" pitchFamily="18" charset="0"/>
              <a:cs typeface="Arial" pitchFamily="34" charset="0"/>
            </a:endParaRPr>
          </a:p>
        </p:txBody>
      </p:sp>
      <p:sp>
        <p:nvSpPr>
          <p:cNvPr id="12" name="Retângulo 11"/>
          <p:cNvSpPr/>
          <p:nvPr/>
        </p:nvSpPr>
        <p:spPr>
          <a:xfrm>
            <a:off x="3047999" y="2142699"/>
            <a:ext cx="6382603" cy="461665"/>
          </a:xfrm>
          <a:prstGeom prst="rect">
            <a:avLst/>
          </a:prstGeom>
        </p:spPr>
        <p:txBody>
          <a:bodyPr wrap="square">
            <a:spAutoFit/>
          </a:bodyPr>
          <a:lstStyle/>
          <a:p>
            <a:pPr algn="just"/>
            <a:endParaRPr lang="pt-BR" sz="2400" dirty="0">
              <a:latin typeface="Baskerville Old Face" pitchFamily="18" charset="0"/>
            </a:endParaRPr>
          </a:p>
        </p:txBody>
      </p:sp>
      <p:sp>
        <p:nvSpPr>
          <p:cNvPr id="14" name="Retângulo 13"/>
          <p:cNvSpPr/>
          <p:nvPr/>
        </p:nvSpPr>
        <p:spPr>
          <a:xfrm>
            <a:off x="3047999" y="1746913"/>
            <a:ext cx="7037697" cy="461665"/>
          </a:xfrm>
          <a:prstGeom prst="rect">
            <a:avLst/>
          </a:prstGeom>
        </p:spPr>
        <p:txBody>
          <a:bodyPr wrap="square">
            <a:spAutoFit/>
          </a:bodyPr>
          <a:lstStyle/>
          <a:p>
            <a:pPr>
              <a:buNone/>
            </a:pPr>
            <a:endParaRPr lang="pt-BR" sz="2400" b="1" dirty="0">
              <a:solidFill>
                <a:schemeClr val="accent1">
                  <a:lumMod val="75000"/>
                </a:schemeClr>
              </a:solidFill>
              <a:latin typeface="Baskerville Old Face" pitchFamily="18" charset="0"/>
              <a:cs typeface="Arial" pitchFamily="34" charset="0"/>
            </a:endParaRPr>
          </a:p>
        </p:txBody>
      </p:sp>
      <p:sp>
        <p:nvSpPr>
          <p:cNvPr id="15" name="Retângulo 14"/>
          <p:cNvSpPr/>
          <p:nvPr/>
        </p:nvSpPr>
        <p:spPr>
          <a:xfrm>
            <a:off x="2306473" y="2129051"/>
            <a:ext cx="7670040" cy="523220"/>
          </a:xfrm>
          <a:prstGeom prst="rect">
            <a:avLst/>
          </a:prstGeom>
        </p:spPr>
        <p:txBody>
          <a:bodyPr wrap="square">
            <a:spAutoFit/>
          </a:bodyPr>
          <a:lstStyle/>
          <a:p>
            <a:endParaRPr lang="pt-BR" sz="2800" b="1" dirty="0">
              <a:solidFill>
                <a:schemeClr val="accent4">
                  <a:lumMod val="75000"/>
                </a:schemeClr>
              </a:solidFill>
              <a:latin typeface="Baskerville Old Face" pitchFamily="18" charset="0"/>
              <a:cs typeface="Arial" pitchFamily="34" charset="0"/>
            </a:endParaRPr>
          </a:p>
        </p:txBody>
      </p:sp>
      <p:sp>
        <p:nvSpPr>
          <p:cNvPr id="5" name="CaixaDeTexto 4"/>
          <p:cNvSpPr txBox="1"/>
          <p:nvPr/>
        </p:nvSpPr>
        <p:spPr>
          <a:xfrm>
            <a:off x="3605407" y="1480793"/>
            <a:ext cx="5128327" cy="461665"/>
          </a:xfrm>
          <a:prstGeom prst="rect">
            <a:avLst/>
          </a:prstGeom>
          <a:noFill/>
        </p:spPr>
        <p:txBody>
          <a:bodyPr wrap="none" rtlCol="0">
            <a:spAutoFit/>
          </a:bodyPr>
          <a:lstStyle/>
          <a:p>
            <a:r>
              <a:rPr lang="pt-BR" sz="2400" b="1" dirty="0">
                <a:latin typeface="Arial" pitchFamily="34" charset="0"/>
                <a:cs typeface="Arial" pitchFamily="34" charset="0"/>
              </a:rPr>
              <a:t>ADAPTAÇÕES ARQUITETÔNICAS</a:t>
            </a:r>
          </a:p>
        </p:txBody>
      </p:sp>
      <p:pic>
        <p:nvPicPr>
          <p:cNvPr id="17" name="Imagem 16" descr="C:\Users\Marisa\Desktop\DSC_0373.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4300" y="2251148"/>
            <a:ext cx="5449937" cy="3704877"/>
          </a:xfrm>
          <a:prstGeom prst="rect">
            <a:avLst/>
          </a:prstGeom>
          <a:noFill/>
          <a:ln w="9525">
            <a:noFill/>
            <a:miter lim="800000"/>
            <a:headEnd/>
            <a:tailEnd/>
          </a:ln>
        </p:spPr>
      </p:pic>
      <p:pic>
        <p:nvPicPr>
          <p:cNvPr id="20" name="Imagem 19" descr="C:\Users\Marisa\Desktop\DSC_0372.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20148" y="2222226"/>
            <a:ext cx="5047395" cy="3733800"/>
          </a:xfrm>
          <a:prstGeom prst="rect">
            <a:avLst/>
          </a:prstGeom>
          <a:noFill/>
          <a:ln w="9525">
            <a:noFill/>
            <a:miter lim="800000"/>
            <a:headEnd/>
            <a:tailEnd/>
          </a:ln>
        </p:spPr>
      </p:pic>
    </p:spTree>
    <p:extLst>
      <p:ext uri="{BB962C8B-B14F-4D97-AF65-F5344CB8AC3E}">
        <p14:creationId xmlns:p14="http://schemas.microsoft.com/office/powerpoint/2010/main" val="4952033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7999" y="2555560"/>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10" name="Retângulo 9"/>
          <p:cNvSpPr/>
          <p:nvPr/>
        </p:nvSpPr>
        <p:spPr>
          <a:xfrm>
            <a:off x="2214280" y="1596790"/>
            <a:ext cx="8611737" cy="1015663"/>
          </a:xfrm>
          <a:prstGeom prst="rect">
            <a:avLst/>
          </a:prstGeom>
        </p:spPr>
        <p:txBody>
          <a:bodyPr wrap="square">
            <a:spAutoFit/>
          </a:bodyPr>
          <a:lstStyle/>
          <a:p>
            <a:pPr>
              <a:buNone/>
            </a:pPr>
            <a:endParaRPr lang="pt-BR" sz="3200" dirty="0">
              <a:solidFill>
                <a:schemeClr val="accent4">
                  <a:lumMod val="75000"/>
                </a:schemeClr>
              </a:solidFill>
              <a:latin typeface="Baskerville Old Face" pitchFamily="18" charset="0"/>
              <a:cs typeface="Arial" pitchFamily="34" charset="0"/>
            </a:endParaRPr>
          </a:p>
          <a:p>
            <a:pPr algn="just"/>
            <a:endParaRPr lang="pt-BR" sz="2800" dirty="0">
              <a:solidFill>
                <a:schemeClr val="accent1">
                  <a:lumMod val="75000"/>
                </a:schemeClr>
              </a:solidFill>
              <a:latin typeface="Baskerville Old Face" pitchFamily="18" charset="0"/>
              <a:cs typeface="Arial" pitchFamily="34" charset="0"/>
            </a:endParaRPr>
          </a:p>
        </p:txBody>
      </p:sp>
      <p:sp>
        <p:nvSpPr>
          <p:cNvPr id="13" name="Retângulo 12"/>
          <p:cNvSpPr/>
          <p:nvPr/>
        </p:nvSpPr>
        <p:spPr>
          <a:xfrm>
            <a:off x="2129051" y="2104621"/>
            <a:ext cx="7215116" cy="954107"/>
          </a:xfrm>
          <a:prstGeom prst="rect">
            <a:avLst/>
          </a:prstGeom>
        </p:spPr>
        <p:txBody>
          <a:bodyPr wrap="square">
            <a:spAutoFit/>
          </a:bodyPr>
          <a:lstStyle/>
          <a:p>
            <a:pPr algn="just"/>
            <a:endParaRPr lang="pt-BR" sz="2800" dirty="0">
              <a:solidFill>
                <a:schemeClr val="accent1">
                  <a:lumMod val="75000"/>
                </a:schemeClr>
              </a:solidFill>
              <a:latin typeface="Baskerville Old Face" pitchFamily="18" charset="0"/>
              <a:cs typeface="Arial" pitchFamily="34" charset="0"/>
            </a:endParaRPr>
          </a:p>
          <a:p>
            <a:endParaRPr lang="pt-BR" sz="2800" dirty="0">
              <a:solidFill>
                <a:schemeClr val="accent1">
                  <a:lumMod val="75000"/>
                </a:schemeClr>
              </a:solidFill>
              <a:latin typeface="Baskerville Old Face" pitchFamily="18" charset="0"/>
              <a:cs typeface="Arial" pitchFamily="34" charset="0"/>
            </a:endParaRPr>
          </a:p>
        </p:txBody>
      </p:sp>
      <p:sp>
        <p:nvSpPr>
          <p:cNvPr id="12" name="Retângulo 11"/>
          <p:cNvSpPr/>
          <p:nvPr/>
        </p:nvSpPr>
        <p:spPr>
          <a:xfrm>
            <a:off x="3047999" y="2142699"/>
            <a:ext cx="6382603" cy="461665"/>
          </a:xfrm>
          <a:prstGeom prst="rect">
            <a:avLst/>
          </a:prstGeom>
        </p:spPr>
        <p:txBody>
          <a:bodyPr wrap="square">
            <a:spAutoFit/>
          </a:bodyPr>
          <a:lstStyle/>
          <a:p>
            <a:pPr algn="just"/>
            <a:endParaRPr lang="pt-BR" sz="2400" dirty="0">
              <a:latin typeface="Baskerville Old Face" pitchFamily="18" charset="0"/>
            </a:endParaRPr>
          </a:p>
        </p:txBody>
      </p:sp>
      <p:sp>
        <p:nvSpPr>
          <p:cNvPr id="14" name="Retângulo 13"/>
          <p:cNvSpPr/>
          <p:nvPr/>
        </p:nvSpPr>
        <p:spPr>
          <a:xfrm>
            <a:off x="3047999" y="1746913"/>
            <a:ext cx="7037697" cy="461665"/>
          </a:xfrm>
          <a:prstGeom prst="rect">
            <a:avLst/>
          </a:prstGeom>
        </p:spPr>
        <p:txBody>
          <a:bodyPr wrap="square">
            <a:spAutoFit/>
          </a:bodyPr>
          <a:lstStyle/>
          <a:p>
            <a:pPr>
              <a:buNone/>
            </a:pPr>
            <a:endParaRPr lang="pt-BR" sz="2400" b="1" dirty="0">
              <a:solidFill>
                <a:schemeClr val="accent1">
                  <a:lumMod val="75000"/>
                </a:schemeClr>
              </a:solidFill>
              <a:latin typeface="Baskerville Old Face" pitchFamily="18" charset="0"/>
              <a:cs typeface="Arial" pitchFamily="34" charset="0"/>
            </a:endParaRPr>
          </a:p>
        </p:txBody>
      </p:sp>
      <p:sp>
        <p:nvSpPr>
          <p:cNvPr id="15" name="Retângulo 14"/>
          <p:cNvSpPr/>
          <p:nvPr/>
        </p:nvSpPr>
        <p:spPr>
          <a:xfrm>
            <a:off x="2306473" y="2129051"/>
            <a:ext cx="7670040" cy="523220"/>
          </a:xfrm>
          <a:prstGeom prst="rect">
            <a:avLst/>
          </a:prstGeom>
        </p:spPr>
        <p:txBody>
          <a:bodyPr wrap="square">
            <a:spAutoFit/>
          </a:bodyPr>
          <a:lstStyle/>
          <a:p>
            <a:endParaRPr lang="pt-BR" sz="2800" b="1" dirty="0">
              <a:solidFill>
                <a:schemeClr val="accent4">
                  <a:lumMod val="75000"/>
                </a:schemeClr>
              </a:solidFill>
              <a:latin typeface="Baskerville Old Face" pitchFamily="18" charset="0"/>
              <a:cs typeface="Arial" pitchFamily="34" charset="0"/>
            </a:endParaRPr>
          </a:p>
        </p:txBody>
      </p:sp>
      <p:sp>
        <p:nvSpPr>
          <p:cNvPr id="5" name="CaixaDeTexto 4"/>
          <p:cNvSpPr txBox="1"/>
          <p:nvPr/>
        </p:nvSpPr>
        <p:spPr>
          <a:xfrm>
            <a:off x="3400456" y="1543853"/>
            <a:ext cx="5128327" cy="461665"/>
          </a:xfrm>
          <a:prstGeom prst="rect">
            <a:avLst/>
          </a:prstGeom>
          <a:noFill/>
        </p:spPr>
        <p:txBody>
          <a:bodyPr wrap="none" rtlCol="0">
            <a:spAutoFit/>
          </a:bodyPr>
          <a:lstStyle/>
          <a:p>
            <a:r>
              <a:rPr lang="pt-BR" sz="2400" b="1" dirty="0">
                <a:latin typeface="Arial" pitchFamily="34" charset="0"/>
                <a:cs typeface="Arial" pitchFamily="34" charset="0"/>
              </a:rPr>
              <a:t>ADAPTAÇÕES ARQUITETÔNICAS</a:t>
            </a:r>
          </a:p>
        </p:txBody>
      </p:sp>
      <p:pic>
        <p:nvPicPr>
          <p:cNvPr id="16" name="Imagem 15" descr="C:\Users\Marisa\Desktop\DSC_0412.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2769241"/>
            <a:ext cx="2476500" cy="3026722"/>
          </a:xfrm>
          <a:prstGeom prst="rect">
            <a:avLst/>
          </a:prstGeom>
          <a:noFill/>
          <a:ln w="9525">
            <a:noFill/>
            <a:miter lim="800000"/>
            <a:headEnd/>
            <a:tailEnd/>
          </a:ln>
        </p:spPr>
      </p:pic>
      <p:pic>
        <p:nvPicPr>
          <p:cNvPr id="18" name="Imagem 17" descr="C:\Users\Marisa\Desktop\DSC_0414.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67025" y="2788670"/>
            <a:ext cx="2638425" cy="3039043"/>
          </a:xfrm>
          <a:prstGeom prst="rect">
            <a:avLst/>
          </a:prstGeom>
          <a:noFill/>
          <a:ln w="9525">
            <a:noFill/>
            <a:miter lim="800000"/>
            <a:headEnd/>
            <a:tailEnd/>
          </a:ln>
        </p:spPr>
      </p:pic>
      <p:pic>
        <p:nvPicPr>
          <p:cNvPr id="19" name="Imagem 18" descr="C:\Users\Marisa\Desktop\DSC_0382.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78475" y="2785116"/>
            <a:ext cx="3346450" cy="3026722"/>
          </a:xfrm>
          <a:prstGeom prst="rect">
            <a:avLst/>
          </a:prstGeom>
          <a:noFill/>
          <a:ln w="9525">
            <a:noFill/>
            <a:miter lim="800000"/>
            <a:headEnd/>
            <a:tailEnd/>
          </a:ln>
        </p:spPr>
      </p:pic>
      <p:pic>
        <p:nvPicPr>
          <p:cNvPr id="21" name="Imagem 20" descr="C:\Users\Marisa\Desktop\DSC_0384.jpg"/>
          <p:cNvPicPr/>
          <p:nvPr/>
        </p:nvPicPr>
        <p:blipFill>
          <a:blip r:embed="rId5" cstate="screen">
            <a:extLst>
              <a:ext uri="{28A0092B-C50C-407E-A947-70E740481C1C}">
                <a14:useLocalDpi xmlns:a14="http://schemas.microsoft.com/office/drawing/2010/main"/>
              </a:ext>
            </a:extLst>
          </a:blip>
          <a:srcRect/>
          <a:stretch>
            <a:fillRect/>
          </a:stretch>
        </p:blipFill>
        <p:spPr bwMode="auto">
          <a:xfrm>
            <a:off x="9028113" y="2801913"/>
            <a:ext cx="2908300" cy="2994050"/>
          </a:xfrm>
          <a:prstGeom prst="rect">
            <a:avLst/>
          </a:prstGeom>
          <a:noFill/>
          <a:ln w="9525">
            <a:noFill/>
            <a:miter lim="800000"/>
            <a:headEnd/>
            <a:tailEnd/>
          </a:ln>
        </p:spPr>
      </p:pic>
    </p:spTree>
    <p:extLst>
      <p:ext uri="{BB962C8B-B14F-4D97-AF65-F5344CB8AC3E}">
        <p14:creationId xmlns:p14="http://schemas.microsoft.com/office/powerpoint/2010/main" val="14249418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717713" y="2096676"/>
            <a:ext cx="5258608" cy="461665"/>
          </a:xfrm>
          <a:prstGeom prst="rect">
            <a:avLst/>
          </a:prstGeom>
        </p:spPr>
        <p:txBody>
          <a:bodyPr wrap="square">
            <a:spAutoFit/>
          </a:bodyPr>
          <a:lstStyle/>
          <a:p>
            <a:pPr algn="just"/>
            <a:r>
              <a:rPr lang="pt-BR" sz="2400" dirty="0">
                <a:solidFill>
                  <a:schemeClr val="accent4">
                    <a:lumMod val="75000"/>
                  </a:schemeClr>
                </a:solidFill>
                <a:latin typeface="Baskerville Old Face" pitchFamily="18" charset="0"/>
                <a:cs typeface="Arial" pitchFamily="34" charset="0"/>
              </a:rPr>
              <a:t> </a:t>
            </a:r>
          </a:p>
        </p:txBody>
      </p:sp>
      <p:pic>
        <p:nvPicPr>
          <p:cNvPr id="15" name="Picture 2" descr="C:\Users\carla\Pictures\Logos\logo NIAAP 2.pn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artisticPhotocopy/>
                    </a14:imgEffect>
                    <a14:imgEffect>
                      <a14:sharpenSoften amount="26000"/>
                    </a14:imgEffect>
                  </a14:imgLayer>
                </a14:imgProps>
              </a:ext>
              <a:ext uri="{28A0092B-C50C-407E-A947-70E740481C1C}">
                <a14:useLocalDpi xmlns:a14="http://schemas.microsoft.com/office/drawing/2010/main"/>
              </a:ext>
            </a:extLst>
          </a:blip>
          <a:srcRect/>
          <a:stretch/>
        </p:blipFill>
        <p:spPr bwMode="auto">
          <a:xfrm>
            <a:off x="1524001" y="2714620"/>
            <a:ext cx="1917861" cy="1714980"/>
          </a:xfrm>
          <a:prstGeom prst="rect">
            <a:avLst/>
          </a:prstGeom>
          <a:noFill/>
        </p:spPr>
      </p:pic>
      <p:pic>
        <p:nvPicPr>
          <p:cNvPr id="16" name="Picture 2" descr="C:\Users\carla\Pictures\Logos\logo NIAAP 2.png"/>
          <p:cNvPicPr>
            <a:picLocks noChangeAspect="1" noChangeArrowheads="1"/>
          </p:cNvPicPr>
          <p:nvPr/>
        </p:nvPicPr>
        <p:blipFill rotWithShape="1">
          <a:blip r:embed="rId5" cstate="screen">
            <a:extLst>
              <a:ext uri="{BEBA8EAE-BF5A-486C-A8C5-ECC9F3942E4B}">
                <a14:imgProps xmlns:a14="http://schemas.microsoft.com/office/drawing/2010/main">
                  <a14:imgLayer r:embed="rId4">
                    <a14:imgEffect>
                      <a14:artisticPhotocopy/>
                    </a14:imgEffect>
                    <a14:imgEffect>
                      <a14:sharpenSoften amount="26000"/>
                    </a14:imgEffect>
                  </a14:imgLayer>
                </a14:imgProps>
              </a:ext>
              <a:ext uri="{28A0092B-C50C-407E-A947-70E740481C1C}">
                <a14:useLocalDpi xmlns:a14="http://schemas.microsoft.com/office/drawing/2010/main"/>
              </a:ext>
            </a:extLst>
          </a:blip>
          <a:srcRect/>
          <a:stretch/>
        </p:blipFill>
        <p:spPr bwMode="auto">
          <a:xfrm>
            <a:off x="2166911" y="4643446"/>
            <a:ext cx="1257883" cy="1124818"/>
          </a:xfrm>
          <a:prstGeom prst="rect">
            <a:avLst/>
          </a:prstGeom>
          <a:noFill/>
        </p:spPr>
      </p:pic>
      <p:sp>
        <p:nvSpPr>
          <p:cNvPr id="6" name="Retângulo 5"/>
          <p:cNvSpPr/>
          <p:nvPr/>
        </p:nvSpPr>
        <p:spPr>
          <a:xfrm>
            <a:off x="3439039" y="1982625"/>
            <a:ext cx="6699702" cy="1923604"/>
          </a:xfrm>
          <a:prstGeom prst="rect">
            <a:avLst/>
          </a:prstGeom>
        </p:spPr>
        <p:txBody>
          <a:bodyPr wrap="square">
            <a:spAutoFit/>
          </a:bodyPr>
          <a:lstStyle/>
          <a:p>
            <a:pPr>
              <a:buNone/>
            </a:pPr>
            <a:endParaRPr lang="pt-BR" sz="2400" dirty="0">
              <a:solidFill>
                <a:schemeClr val="accent1">
                  <a:lumMod val="75000"/>
                </a:schemeClr>
              </a:solidFill>
              <a:latin typeface="Baskerville Old Face" pitchFamily="18" charset="0"/>
              <a:cs typeface="Arial" pitchFamily="34" charset="0"/>
            </a:endParaRPr>
          </a:p>
          <a:p>
            <a:pPr marL="342900" indent="-342900">
              <a:buFont typeface="Wingdings" pitchFamily="2" charset="2"/>
              <a:buChar char="v"/>
            </a:pPr>
            <a:endParaRPr lang="pt-BR" sz="2400" dirty="0">
              <a:solidFill>
                <a:schemeClr val="accent1">
                  <a:lumMod val="75000"/>
                </a:schemeClr>
              </a:solidFill>
              <a:latin typeface="Baskerville Old Face" pitchFamily="18" charset="0"/>
              <a:cs typeface="Arial" pitchFamily="34" charset="0"/>
            </a:endParaRPr>
          </a:p>
          <a:p>
            <a:pPr marL="342900" indent="-342900">
              <a:buFont typeface="Wingdings" pitchFamily="2" charset="2"/>
              <a:buChar char="v"/>
            </a:pPr>
            <a:endParaRPr lang="pt-BR" sz="2300" dirty="0">
              <a:solidFill>
                <a:schemeClr val="accent1">
                  <a:lumMod val="75000"/>
                </a:schemeClr>
              </a:solidFill>
              <a:latin typeface="Baskerville Old Face" pitchFamily="18" charset="0"/>
              <a:cs typeface="Arial" pitchFamily="34" charset="0"/>
            </a:endParaRPr>
          </a:p>
          <a:p>
            <a:pPr marL="342900" indent="-342900" algn="just">
              <a:buFont typeface="Wingdings" pitchFamily="2" charset="2"/>
              <a:buChar char="v"/>
            </a:pPr>
            <a:endParaRPr lang="pt-BR" sz="2400" dirty="0">
              <a:solidFill>
                <a:schemeClr val="accent1">
                  <a:lumMod val="75000"/>
                </a:schemeClr>
              </a:solidFill>
              <a:latin typeface="Baskerville Old Face" pitchFamily="18" charset="0"/>
              <a:cs typeface="Arial" pitchFamily="34" charset="0"/>
            </a:endParaRPr>
          </a:p>
          <a:p>
            <a:endParaRPr lang="pt-BR" sz="2400" dirty="0">
              <a:solidFill>
                <a:schemeClr val="accent1">
                  <a:lumMod val="75000"/>
                </a:schemeClr>
              </a:solidFill>
              <a:latin typeface="Baskerville Old Face" pitchFamily="18" charset="0"/>
              <a:cs typeface="Arial" pitchFamily="34" charset="0"/>
            </a:endParaRPr>
          </a:p>
        </p:txBody>
      </p:sp>
      <p:pic>
        <p:nvPicPr>
          <p:cNvPr id="13" name="Imagem 12" descr="C:\Users\Marisa\Desktop\DSC_0368.jpg"/>
          <p:cNvPicPr/>
          <p:nvPr/>
        </p:nvPicPr>
        <p:blipFill>
          <a:blip r:embed="rId6" cstate="screen">
            <a:extLst>
              <a:ext uri="{28A0092B-C50C-407E-A947-70E740481C1C}">
                <a14:useLocalDpi xmlns:a14="http://schemas.microsoft.com/office/drawing/2010/main"/>
              </a:ext>
            </a:extLst>
          </a:blip>
          <a:srcRect/>
          <a:stretch>
            <a:fillRect/>
          </a:stretch>
        </p:blipFill>
        <p:spPr bwMode="auto">
          <a:xfrm>
            <a:off x="4297951" y="1868096"/>
            <a:ext cx="3767239" cy="3733800"/>
          </a:xfrm>
          <a:prstGeom prst="rect">
            <a:avLst/>
          </a:prstGeom>
          <a:noFill/>
          <a:ln w="9525">
            <a:noFill/>
            <a:miter lim="800000"/>
            <a:headEnd/>
            <a:tailEnd/>
          </a:ln>
        </p:spPr>
      </p:pic>
      <p:pic>
        <p:nvPicPr>
          <p:cNvPr id="14" name="Imagem 13" descr="C:\Users\Marisa\Desktop\DSC_0376.jpg"/>
          <p:cNvPicPr/>
          <p:nvPr/>
        </p:nvPicPr>
        <p:blipFill>
          <a:blip r:embed="rId7" cstate="screen">
            <a:extLst>
              <a:ext uri="{28A0092B-C50C-407E-A947-70E740481C1C}">
                <a14:useLocalDpi xmlns:a14="http://schemas.microsoft.com/office/drawing/2010/main"/>
              </a:ext>
            </a:extLst>
          </a:blip>
          <a:srcRect/>
          <a:stretch>
            <a:fillRect/>
          </a:stretch>
        </p:blipFill>
        <p:spPr bwMode="auto">
          <a:xfrm>
            <a:off x="8310844" y="1899908"/>
            <a:ext cx="3624262" cy="3701988"/>
          </a:xfrm>
          <a:prstGeom prst="rect">
            <a:avLst/>
          </a:prstGeom>
          <a:noFill/>
          <a:ln w="9525">
            <a:noFill/>
            <a:miter lim="800000"/>
            <a:headEnd/>
            <a:tailEnd/>
          </a:ln>
        </p:spPr>
      </p:pic>
      <p:pic>
        <p:nvPicPr>
          <p:cNvPr id="18" name="Imagem 17" descr="C:\Users\Marisa\Desktop\DSC_0374.jpg"/>
          <p:cNvPicPr/>
          <p:nvPr/>
        </p:nvPicPr>
        <p:blipFill>
          <a:blip r:embed="rId8" cstate="screen">
            <a:extLst>
              <a:ext uri="{28A0092B-C50C-407E-A947-70E740481C1C}">
                <a14:useLocalDpi xmlns:a14="http://schemas.microsoft.com/office/drawing/2010/main"/>
              </a:ext>
            </a:extLst>
          </a:blip>
          <a:srcRect/>
          <a:stretch>
            <a:fillRect/>
          </a:stretch>
        </p:blipFill>
        <p:spPr bwMode="auto">
          <a:xfrm>
            <a:off x="299313" y="1783870"/>
            <a:ext cx="3715455" cy="3786214"/>
          </a:xfrm>
          <a:prstGeom prst="rect">
            <a:avLst/>
          </a:prstGeom>
          <a:noFill/>
          <a:ln w="9525">
            <a:noFill/>
            <a:miter lim="800000"/>
            <a:headEnd/>
            <a:tailEnd/>
          </a:ln>
        </p:spPr>
      </p:pic>
    </p:spTree>
    <p:extLst>
      <p:ext uri="{BB962C8B-B14F-4D97-AF65-F5344CB8AC3E}">
        <p14:creationId xmlns:p14="http://schemas.microsoft.com/office/powerpoint/2010/main" val="42842530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717713" y="2096676"/>
            <a:ext cx="5258608" cy="461665"/>
          </a:xfrm>
          <a:prstGeom prst="rect">
            <a:avLst/>
          </a:prstGeom>
        </p:spPr>
        <p:txBody>
          <a:bodyPr wrap="square">
            <a:spAutoFit/>
          </a:bodyPr>
          <a:lstStyle/>
          <a:p>
            <a:pPr algn="just"/>
            <a:r>
              <a:rPr lang="pt-BR" sz="2400" dirty="0">
                <a:solidFill>
                  <a:schemeClr val="accent4">
                    <a:lumMod val="75000"/>
                  </a:schemeClr>
                </a:solidFill>
                <a:latin typeface="Baskerville Old Face" pitchFamily="18" charset="0"/>
                <a:cs typeface="Arial" pitchFamily="34" charset="0"/>
              </a:rPr>
              <a:t> </a:t>
            </a:r>
          </a:p>
        </p:txBody>
      </p:sp>
      <p:pic>
        <p:nvPicPr>
          <p:cNvPr id="15" name="Picture 2" descr="C:\Users\carla\Pictures\Logos\logo NIAAP 2.pn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artisticPhotocopy/>
                    </a14:imgEffect>
                    <a14:imgEffect>
                      <a14:sharpenSoften amount="26000"/>
                    </a14:imgEffect>
                  </a14:imgLayer>
                </a14:imgProps>
              </a:ext>
              <a:ext uri="{28A0092B-C50C-407E-A947-70E740481C1C}">
                <a14:useLocalDpi xmlns:a14="http://schemas.microsoft.com/office/drawing/2010/main"/>
              </a:ext>
            </a:extLst>
          </a:blip>
          <a:srcRect/>
          <a:stretch/>
        </p:blipFill>
        <p:spPr bwMode="auto">
          <a:xfrm>
            <a:off x="1524001" y="2714620"/>
            <a:ext cx="1917861" cy="1714980"/>
          </a:xfrm>
          <a:prstGeom prst="rect">
            <a:avLst/>
          </a:prstGeom>
          <a:noFill/>
        </p:spPr>
      </p:pic>
      <p:pic>
        <p:nvPicPr>
          <p:cNvPr id="16" name="Picture 2" descr="C:\Users\carla\Pictures\Logos\logo NIAAP 2.png"/>
          <p:cNvPicPr>
            <a:picLocks noChangeAspect="1" noChangeArrowheads="1"/>
          </p:cNvPicPr>
          <p:nvPr/>
        </p:nvPicPr>
        <p:blipFill rotWithShape="1">
          <a:blip r:embed="rId5" cstate="screen">
            <a:extLst>
              <a:ext uri="{BEBA8EAE-BF5A-486C-A8C5-ECC9F3942E4B}">
                <a14:imgProps xmlns:a14="http://schemas.microsoft.com/office/drawing/2010/main">
                  <a14:imgLayer r:embed="rId4">
                    <a14:imgEffect>
                      <a14:artisticPhotocopy/>
                    </a14:imgEffect>
                    <a14:imgEffect>
                      <a14:sharpenSoften amount="26000"/>
                    </a14:imgEffect>
                  </a14:imgLayer>
                </a14:imgProps>
              </a:ext>
              <a:ext uri="{28A0092B-C50C-407E-A947-70E740481C1C}">
                <a14:useLocalDpi xmlns:a14="http://schemas.microsoft.com/office/drawing/2010/main"/>
              </a:ext>
            </a:extLst>
          </a:blip>
          <a:srcRect/>
          <a:stretch/>
        </p:blipFill>
        <p:spPr bwMode="auto">
          <a:xfrm>
            <a:off x="2166911" y="4643446"/>
            <a:ext cx="1257883" cy="1124818"/>
          </a:xfrm>
          <a:prstGeom prst="rect">
            <a:avLst/>
          </a:prstGeom>
          <a:noFill/>
        </p:spPr>
      </p:pic>
      <p:sp>
        <p:nvSpPr>
          <p:cNvPr id="6" name="Retângulo 5"/>
          <p:cNvSpPr/>
          <p:nvPr/>
        </p:nvSpPr>
        <p:spPr>
          <a:xfrm>
            <a:off x="3439039" y="1982625"/>
            <a:ext cx="6699702" cy="1923604"/>
          </a:xfrm>
          <a:prstGeom prst="rect">
            <a:avLst/>
          </a:prstGeom>
        </p:spPr>
        <p:txBody>
          <a:bodyPr wrap="square">
            <a:spAutoFit/>
          </a:bodyPr>
          <a:lstStyle/>
          <a:p>
            <a:pPr>
              <a:buNone/>
            </a:pPr>
            <a:endParaRPr lang="pt-BR" sz="2400" dirty="0">
              <a:solidFill>
                <a:schemeClr val="accent1">
                  <a:lumMod val="75000"/>
                </a:schemeClr>
              </a:solidFill>
              <a:latin typeface="Baskerville Old Face" pitchFamily="18" charset="0"/>
              <a:cs typeface="Arial" pitchFamily="34" charset="0"/>
            </a:endParaRPr>
          </a:p>
          <a:p>
            <a:pPr marL="342900" indent="-342900">
              <a:buFont typeface="Wingdings" pitchFamily="2" charset="2"/>
              <a:buChar char="v"/>
            </a:pPr>
            <a:endParaRPr lang="pt-BR" sz="2400" dirty="0">
              <a:solidFill>
                <a:schemeClr val="accent1">
                  <a:lumMod val="75000"/>
                </a:schemeClr>
              </a:solidFill>
              <a:latin typeface="Baskerville Old Face" pitchFamily="18" charset="0"/>
              <a:cs typeface="Arial" pitchFamily="34" charset="0"/>
            </a:endParaRPr>
          </a:p>
          <a:p>
            <a:pPr marL="342900" indent="-342900">
              <a:buFont typeface="Wingdings" pitchFamily="2" charset="2"/>
              <a:buChar char="v"/>
            </a:pPr>
            <a:endParaRPr lang="pt-BR" sz="2300" dirty="0">
              <a:solidFill>
                <a:schemeClr val="accent1">
                  <a:lumMod val="75000"/>
                </a:schemeClr>
              </a:solidFill>
              <a:latin typeface="Baskerville Old Face" pitchFamily="18" charset="0"/>
              <a:cs typeface="Arial" pitchFamily="34" charset="0"/>
            </a:endParaRPr>
          </a:p>
          <a:p>
            <a:pPr marL="342900" indent="-342900" algn="just">
              <a:buFont typeface="Wingdings" pitchFamily="2" charset="2"/>
              <a:buChar char="v"/>
            </a:pPr>
            <a:endParaRPr lang="pt-BR" sz="2400" dirty="0">
              <a:solidFill>
                <a:schemeClr val="accent1">
                  <a:lumMod val="75000"/>
                </a:schemeClr>
              </a:solidFill>
              <a:latin typeface="Baskerville Old Face" pitchFamily="18" charset="0"/>
              <a:cs typeface="Arial" pitchFamily="34" charset="0"/>
            </a:endParaRPr>
          </a:p>
          <a:p>
            <a:endParaRPr lang="pt-BR" sz="2400" dirty="0">
              <a:solidFill>
                <a:schemeClr val="accent1">
                  <a:lumMod val="75000"/>
                </a:schemeClr>
              </a:solidFill>
              <a:latin typeface="Baskerville Old Face" pitchFamily="18" charset="0"/>
              <a:cs typeface="Arial" pitchFamily="34" charset="0"/>
            </a:endParaRPr>
          </a:p>
        </p:txBody>
      </p:sp>
      <p:pic>
        <p:nvPicPr>
          <p:cNvPr id="13" name="Imagem 12" descr="C:\Users\Marisa\Desktop\DSC_0398.jpg"/>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4977" y="2019633"/>
            <a:ext cx="3309220" cy="3803722"/>
          </a:xfrm>
          <a:prstGeom prst="rect">
            <a:avLst/>
          </a:prstGeom>
          <a:noFill/>
          <a:ln w="9525">
            <a:noFill/>
            <a:miter lim="800000"/>
            <a:headEnd/>
            <a:tailEnd/>
          </a:ln>
        </p:spPr>
      </p:pic>
      <p:pic>
        <p:nvPicPr>
          <p:cNvPr id="17" name="Imagem 16" descr="C:\Users\Marisa\Desktop\DSC_0392.jpg"/>
          <p:cNvPicPr/>
          <p:nvPr/>
        </p:nvPicPr>
        <p:blipFill>
          <a:blip r:embed="rId7" cstate="screen">
            <a:extLst>
              <a:ext uri="{28A0092B-C50C-407E-A947-70E740481C1C}">
                <a14:useLocalDpi xmlns:a14="http://schemas.microsoft.com/office/drawing/2010/main"/>
              </a:ext>
            </a:extLst>
          </a:blip>
          <a:srcRect/>
          <a:stretch>
            <a:fillRect/>
          </a:stretch>
        </p:blipFill>
        <p:spPr bwMode="auto">
          <a:xfrm>
            <a:off x="4441241" y="2080859"/>
            <a:ext cx="3286149" cy="3717680"/>
          </a:xfrm>
          <a:prstGeom prst="rect">
            <a:avLst/>
          </a:prstGeom>
          <a:noFill/>
          <a:ln w="9525">
            <a:noFill/>
            <a:miter lim="800000"/>
            <a:headEnd/>
            <a:tailEnd/>
          </a:ln>
        </p:spPr>
      </p:pic>
      <p:pic>
        <p:nvPicPr>
          <p:cNvPr id="18" name="Imagem 17" descr="C:\Users\Marisa\Desktop\DSC_0390.jpg"/>
          <p:cNvPicPr/>
          <p:nvPr/>
        </p:nvPicPr>
        <p:blipFill>
          <a:blip r:embed="rId8" cstate="screen">
            <a:extLst>
              <a:ext uri="{28A0092B-C50C-407E-A947-70E740481C1C}">
                <a14:useLocalDpi xmlns:a14="http://schemas.microsoft.com/office/drawing/2010/main"/>
              </a:ext>
            </a:extLst>
          </a:blip>
          <a:srcRect/>
          <a:stretch>
            <a:fillRect/>
          </a:stretch>
        </p:blipFill>
        <p:spPr bwMode="auto">
          <a:xfrm>
            <a:off x="8124889" y="2136909"/>
            <a:ext cx="3452884" cy="3661630"/>
          </a:xfrm>
          <a:prstGeom prst="rect">
            <a:avLst/>
          </a:prstGeom>
          <a:noFill/>
          <a:ln w="9525">
            <a:noFill/>
            <a:miter lim="800000"/>
            <a:headEnd/>
            <a:tailEnd/>
          </a:ln>
        </p:spPr>
      </p:pic>
    </p:spTree>
    <p:extLst>
      <p:ext uri="{BB962C8B-B14F-4D97-AF65-F5344CB8AC3E}">
        <p14:creationId xmlns:p14="http://schemas.microsoft.com/office/powerpoint/2010/main" val="1510994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3439039" y="1982625"/>
            <a:ext cx="6699702" cy="1923604"/>
          </a:xfrm>
          <a:prstGeom prst="rect">
            <a:avLst/>
          </a:prstGeom>
        </p:spPr>
        <p:txBody>
          <a:bodyPr wrap="square">
            <a:spAutoFit/>
          </a:bodyPr>
          <a:lstStyle/>
          <a:p>
            <a:pPr>
              <a:buNone/>
            </a:pPr>
            <a:endParaRPr lang="pt-BR" sz="2400" dirty="0">
              <a:solidFill>
                <a:schemeClr val="accent1">
                  <a:lumMod val="75000"/>
                </a:schemeClr>
              </a:solidFill>
              <a:latin typeface="Baskerville Old Face" pitchFamily="18" charset="0"/>
              <a:cs typeface="Arial" pitchFamily="34" charset="0"/>
            </a:endParaRPr>
          </a:p>
          <a:p>
            <a:pPr marL="342900" indent="-342900">
              <a:buFont typeface="Wingdings" pitchFamily="2" charset="2"/>
              <a:buChar char="v"/>
            </a:pPr>
            <a:endParaRPr lang="pt-BR" sz="2400" dirty="0">
              <a:solidFill>
                <a:schemeClr val="accent1">
                  <a:lumMod val="75000"/>
                </a:schemeClr>
              </a:solidFill>
              <a:latin typeface="Baskerville Old Face" pitchFamily="18" charset="0"/>
              <a:cs typeface="Arial" pitchFamily="34" charset="0"/>
            </a:endParaRPr>
          </a:p>
          <a:p>
            <a:pPr marL="342900" indent="-342900">
              <a:buFont typeface="Wingdings" pitchFamily="2" charset="2"/>
              <a:buChar char="v"/>
            </a:pPr>
            <a:endParaRPr lang="pt-BR" sz="2300" dirty="0">
              <a:solidFill>
                <a:schemeClr val="accent1">
                  <a:lumMod val="75000"/>
                </a:schemeClr>
              </a:solidFill>
              <a:latin typeface="Baskerville Old Face" pitchFamily="18" charset="0"/>
              <a:cs typeface="Arial" pitchFamily="34" charset="0"/>
            </a:endParaRPr>
          </a:p>
          <a:p>
            <a:pPr marL="342900" indent="-342900" algn="just">
              <a:buFont typeface="Wingdings" pitchFamily="2" charset="2"/>
              <a:buChar char="v"/>
            </a:pPr>
            <a:endParaRPr lang="pt-BR" sz="2400" dirty="0">
              <a:solidFill>
                <a:schemeClr val="accent1">
                  <a:lumMod val="75000"/>
                </a:schemeClr>
              </a:solidFill>
              <a:latin typeface="Baskerville Old Face" pitchFamily="18" charset="0"/>
              <a:cs typeface="Arial" pitchFamily="34" charset="0"/>
            </a:endParaRPr>
          </a:p>
          <a:p>
            <a:endParaRPr lang="pt-BR" sz="2400" dirty="0">
              <a:solidFill>
                <a:schemeClr val="accent1">
                  <a:lumMod val="75000"/>
                </a:schemeClr>
              </a:solidFill>
              <a:latin typeface="Baskerville Old Face" pitchFamily="18" charset="0"/>
              <a:cs typeface="Arial" pitchFamily="34" charset="0"/>
            </a:endParaRPr>
          </a:p>
        </p:txBody>
      </p:sp>
      <p:pic>
        <p:nvPicPr>
          <p:cNvPr id="19" name="Imagem 18" descr="C:\Users\Marisa\Desktop\DSC_0381.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1275" y="2869324"/>
            <a:ext cx="4672466" cy="2379378"/>
          </a:xfrm>
          <a:prstGeom prst="rect">
            <a:avLst/>
          </a:prstGeom>
          <a:noFill/>
          <a:ln w="9525">
            <a:noFill/>
            <a:miter lim="800000"/>
            <a:headEnd/>
            <a:tailEnd/>
          </a:ln>
        </p:spPr>
      </p:pic>
      <p:pic>
        <p:nvPicPr>
          <p:cNvPr id="20" name="Imagem 19" descr="C:\Users\Marisa\Desktop\DSC_0380.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34448" y="2096814"/>
            <a:ext cx="4531057" cy="3964736"/>
          </a:xfrm>
          <a:prstGeom prst="rect">
            <a:avLst/>
          </a:prstGeom>
          <a:noFill/>
          <a:ln w="9525">
            <a:noFill/>
            <a:miter lim="800000"/>
            <a:headEnd/>
            <a:tailEnd/>
          </a:ln>
        </p:spPr>
      </p:pic>
      <p:sp>
        <p:nvSpPr>
          <p:cNvPr id="8" name="CaixaDeTexto 7"/>
          <p:cNvSpPr txBox="1"/>
          <p:nvPr/>
        </p:nvSpPr>
        <p:spPr>
          <a:xfrm>
            <a:off x="3231932" y="1387365"/>
            <a:ext cx="5486399" cy="738664"/>
          </a:xfrm>
          <a:prstGeom prst="rect">
            <a:avLst/>
          </a:prstGeom>
          <a:noFill/>
        </p:spPr>
        <p:txBody>
          <a:bodyPr wrap="square" rtlCol="0">
            <a:spAutoFit/>
          </a:bodyPr>
          <a:lstStyle/>
          <a:p>
            <a:r>
              <a:rPr lang="pt-BR" sz="2400" b="1" dirty="0">
                <a:solidFill>
                  <a:schemeClr val="accent1"/>
                </a:solidFill>
                <a:latin typeface="Arial" pitchFamily="34" charset="0"/>
                <a:cs typeface="Arial" pitchFamily="34" charset="0"/>
              </a:rPr>
              <a:t>NIAAP E CLÍNICA DE PSICOLOGIA</a:t>
            </a:r>
          </a:p>
          <a:p>
            <a:endParaRPr lang="pt-BR" dirty="0"/>
          </a:p>
        </p:txBody>
      </p:sp>
    </p:spTree>
    <p:extLst>
      <p:ext uri="{BB962C8B-B14F-4D97-AF65-F5344CB8AC3E}">
        <p14:creationId xmlns:p14="http://schemas.microsoft.com/office/powerpoint/2010/main" val="37678103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717713" y="2096676"/>
            <a:ext cx="5258608" cy="461665"/>
          </a:xfrm>
          <a:prstGeom prst="rect">
            <a:avLst/>
          </a:prstGeom>
        </p:spPr>
        <p:txBody>
          <a:bodyPr wrap="square">
            <a:spAutoFit/>
          </a:bodyPr>
          <a:lstStyle/>
          <a:p>
            <a:pPr algn="just"/>
            <a:r>
              <a:rPr lang="pt-BR" sz="2400" dirty="0">
                <a:solidFill>
                  <a:schemeClr val="accent4">
                    <a:lumMod val="75000"/>
                  </a:schemeClr>
                </a:solidFill>
                <a:latin typeface="Baskerville Old Face" pitchFamily="18" charset="0"/>
                <a:cs typeface="Arial" pitchFamily="34" charset="0"/>
              </a:rPr>
              <a:t> </a:t>
            </a:r>
          </a:p>
        </p:txBody>
      </p:sp>
      <p:sp>
        <p:nvSpPr>
          <p:cNvPr id="4" name="CaixaDeTexto 3"/>
          <p:cNvSpPr txBox="1"/>
          <p:nvPr/>
        </p:nvSpPr>
        <p:spPr>
          <a:xfrm>
            <a:off x="952462" y="1939159"/>
            <a:ext cx="10586657" cy="1938992"/>
          </a:xfrm>
          <a:prstGeom prst="rect">
            <a:avLst/>
          </a:prstGeom>
          <a:noFill/>
        </p:spPr>
        <p:txBody>
          <a:bodyPr wrap="square" rtlCol="0" anchor="t">
            <a:spAutoFit/>
          </a:bodyPr>
          <a:lstStyle/>
          <a:p>
            <a:r>
              <a:rPr lang="pt-BR" sz="2000" dirty="0">
                <a:latin typeface="Arial" pitchFamily="34" charset="0"/>
                <a:cs typeface="Arial" pitchFamily="34" charset="0"/>
              </a:rPr>
              <a:t>“ Em minha infância tive meningite e hidrocefalia que deixaram sequelas motoras e problema de visão. No decorrer do curso de Fisioterapia, contei com os atendimentos do NIAAP. Também foi necessário o trabalho com os professores, pois necessitei de adaptação curricular em meus estágios. Todo o trabalho desenvolvido comigo, me fez acreditar que é possível ser um bom profissional, mesmo com algumas limitações.”</a:t>
            </a:r>
          </a:p>
          <a:p>
            <a:pPr algn="r"/>
            <a:r>
              <a:rPr lang="pt-BR" sz="2000" dirty="0">
                <a:latin typeface="Arial" pitchFamily="34" charset="0"/>
                <a:cs typeface="Arial" pitchFamily="34" charset="0"/>
              </a:rPr>
              <a:t>                                                        T. M. S., 22 anos, curso de Fisioterapia</a:t>
            </a:r>
          </a:p>
        </p:txBody>
      </p:sp>
      <p:sp>
        <p:nvSpPr>
          <p:cNvPr id="7" name="CaixaDeTexto 6"/>
          <p:cNvSpPr txBox="1"/>
          <p:nvPr/>
        </p:nvSpPr>
        <p:spPr>
          <a:xfrm flipH="1">
            <a:off x="952462" y="4041342"/>
            <a:ext cx="10586657" cy="1938992"/>
          </a:xfrm>
          <a:prstGeom prst="rect">
            <a:avLst/>
          </a:prstGeom>
          <a:noFill/>
        </p:spPr>
        <p:txBody>
          <a:bodyPr wrap="square" rtlCol="0">
            <a:spAutoFit/>
          </a:bodyPr>
          <a:lstStyle/>
          <a:p>
            <a:r>
              <a:rPr lang="pt-BR" sz="2000" dirty="0">
                <a:latin typeface="Arial" pitchFamily="34" charset="0"/>
                <a:cs typeface="Arial" pitchFamily="34" charset="0"/>
              </a:rPr>
              <a:t>“ De repente aos 46 anos me vi cursando uma faculdade e meu mundo tornou-se um futuro incerto, pois sendo surda, acreditava ser limitada. Fui acolhida de forma carinhosa e me ofereceram todo o suporte, acompanhamentos necessários. Preferi não ter intérprete, faço uso de aparelho e leitura labial. O trabalho desenvolvido com os professores ajudou muito, pois mostram conhecimento em como lidar com a pessoa com deficiência auditiva.”</a:t>
            </a:r>
          </a:p>
          <a:p>
            <a:pPr algn="r"/>
            <a:r>
              <a:rPr lang="pt-BR" sz="2000" dirty="0">
                <a:latin typeface="Arial" pitchFamily="34" charset="0"/>
                <a:cs typeface="Arial" pitchFamily="34" charset="0"/>
              </a:rPr>
              <a:t>                                                                                N. A. S., 46 anos, curso de Fisioterapia                  </a:t>
            </a:r>
          </a:p>
        </p:txBody>
      </p:sp>
      <p:sp>
        <p:nvSpPr>
          <p:cNvPr id="8" name="CaixaDeTexto 7"/>
          <p:cNvSpPr txBox="1"/>
          <p:nvPr/>
        </p:nvSpPr>
        <p:spPr>
          <a:xfrm>
            <a:off x="0" y="1245476"/>
            <a:ext cx="12192000" cy="738664"/>
          </a:xfrm>
          <a:prstGeom prst="rect">
            <a:avLst/>
          </a:prstGeom>
          <a:noFill/>
        </p:spPr>
        <p:txBody>
          <a:bodyPr wrap="square" rtlCol="0">
            <a:spAutoFit/>
          </a:bodyPr>
          <a:lstStyle/>
          <a:p>
            <a:pPr algn="ctr"/>
            <a:r>
              <a:rPr lang="pt-BR" sz="2400" b="1" dirty="0">
                <a:solidFill>
                  <a:schemeClr val="accent1"/>
                </a:solidFill>
                <a:latin typeface="Arial" pitchFamily="34" charset="0"/>
                <a:cs typeface="Arial" pitchFamily="34" charset="0"/>
              </a:rPr>
              <a:t>DEPOIMENTOS </a:t>
            </a:r>
          </a:p>
          <a:p>
            <a:endParaRPr lang="pt-BR" dirty="0"/>
          </a:p>
        </p:txBody>
      </p:sp>
    </p:spTree>
    <p:extLst>
      <p:ext uri="{BB962C8B-B14F-4D97-AF65-F5344CB8AC3E}">
        <p14:creationId xmlns:p14="http://schemas.microsoft.com/office/powerpoint/2010/main" val="20729792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717713" y="2096676"/>
            <a:ext cx="5258608" cy="461665"/>
          </a:xfrm>
          <a:prstGeom prst="rect">
            <a:avLst/>
          </a:prstGeom>
        </p:spPr>
        <p:txBody>
          <a:bodyPr wrap="square">
            <a:spAutoFit/>
          </a:bodyPr>
          <a:lstStyle/>
          <a:p>
            <a:pPr algn="just"/>
            <a:r>
              <a:rPr lang="pt-BR" sz="2400" dirty="0">
                <a:solidFill>
                  <a:schemeClr val="accent4">
                    <a:lumMod val="75000"/>
                  </a:schemeClr>
                </a:solidFill>
                <a:latin typeface="Baskerville Old Face" pitchFamily="18" charset="0"/>
                <a:cs typeface="Arial" pitchFamily="34" charset="0"/>
              </a:rPr>
              <a:t> </a:t>
            </a:r>
          </a:p>
        </p:txBody>
      </p:sp>
      <p:sp>
        <p:nvSpPr>
          <p:cNvPr id="7" name="CaixaDeTexto 6"/>
          <p:cNvSpPr txBox="1"/>
          <p:nvPr/>
        </p:nvSpPr>
        <p:spPr>
          <a:xfrm flipH="1">
            <a:off x="1095479" y="3915957"/>
            <a:ext cx="10396514" cy="1631216"/>
          </a:xfrm>
          <a:prstGeom prst="rect">
            <a:avLst/>
          </a:prstGeom>
          <a:noFill/>
        </p:spPr>
        <p:txBody>
          <a:bodyPr wrap="square" rtlCol="0">
            <a:spAutoFit/>
          </a:bodyPr>
          <a:lstStyle/>
          <a:p>
            <a:r>
              <a:rPr lang="pt-BR" sz="2000" dirty="0">
                <a:latin typeface="Arial" pitchFamily="34" charset="0"/>
                <a:cs typeface="Arial" pitchFamily="34" charset="0"/>
              </a:rPr>
              <a:t>“O trabalho como Intérprete de Libras no UNIFAFIBE tem me mostrado a cada dia, o quanto é </a:t>
            </a:r>
            <a:r>
              <a:rPr lang="pt-BR" sz="2000" dirty="0" smtClean="0">
                <a:latin typeface="Arial" pitchFamily="34" charset="0"/>
                <a:cs typeface="Arial" pitchFamily="34" charset="0"/>
              </a:rPr>
              <a:t>gratificante contribuir </a:t>
            </a:r>
            <a:r>
              <a:rPr lang="pt-BR" sz="2000" dirty="0">
                <a:latin typeface="Arial" pitchFamily="34" charset="0"/>
                <a:cs typeface="Arial" pitchFamily="34" charset="0"/>
              </a:rPr>
              <a:t>para o aprendizado e a inserção do deficiente auditivo no ensino superior, acompanhando o crescimento, o desenvolvimento a e satisfação do aluno no seu processo de aprendizagem.”  </a:t>
            </a:r>
          </a:p>
          <a:p>
            <a:r>
              <a:rPr lang="pt-BR" sz="2000" dirty="0">
                <a:latin typeface="Arial" pitchFamily="34" charset="0"/>
                <a:cs typeface="Arial" pitchFamily="34" charset="0"/>
              </a:rPr>
              <a:t>                                                                                             S. M. F. Intérprete de Libras</a:t>
            </a:r>
          </a:p>
        </p:txBody>
      </p:sp>
      <p:sp>
        <p:nvSpPr>
          <p:cNvPr id="8" name="CaixaDeTexto 7"/>
          <p:cNvSpPr txBox="1"/>
          <p:nvPr/>
        </p:nvSpPr>
        <p:spPr>
          <a:xfrm>
            <a:off x="0" y="1261241"/>
            <a:ext cx="12192000" cy="461665"/>
          </a:xfrm>
          <a:prstGeom prst="rect">
            <a:avLst/>
          </a:prstGeom>
          <a:noFill/>
        </p:spPr>
        <p:txBody>
          <a:bodyPr wrap="square" rtlCol="0">
            <a:spAutoFit/>
          </a:bodyPr>
          <a:lstStyle/>
          <a:p>
            <a:pPr algn="ctr"/>
            <a:r>
              <a:rPr lang="pt-BR" sz="2400" b="1" dirty="0">
                <a:solidFill>
                  <a:schemeClr val="accent1"/>
                </a:solidFill>
                <a:latin typeface="Arial" pitchFamily="34" charset="0"/>
                <a:cs typeface="Arial" pitchFamily="34" charset="0"/>
              </a:rPr>
              <a:t>DEPOIMENTOS</a:t>
            </a:r>
            <a:endParaRPr lang="pt-BR" sz="2400" dirty="0">
              <a:solidFill>
                <a:schemeClr val="accent1"/>
              </a:solidFill>
              <a:latin typeface="Arial" pitchFamily="34" charset="0"/>
              <a:cs typeface="Arial" pitchFamily="34" charset="0"/>
            </a:endParaRPr>
          </a:p>
        </p:txBody>
      </p:sp>
      <p:sp>
        <p:nvSpPr>
          <p:cNvPr id="3" name="Retângulo 2"/>
          <p:cNvSpPr/>
          <p:nvPr/>
        </p:nvSpPr>
        <p:spPr>
          <a:xfrm>
            <a:off x="1095479" y="2005382"/>
            <a:ext cx="10249279" cy="1323439"/>
          </a:xfrm>
          <a:prstGeom prst="rect">
            <a:avLst/>
          </a:prstGeom>
        </p:spPr>
        <p:txBody>
          <a:bodyPr wrap="square">
            <a:spAutoFit/>
          </a:bodyPr>
          <a:lstStyle/>
          <a:p>
            <a:pPr algn="just"/>
            <a:r>
              <a:rPr lang="pt-BR" dirty="0">
                <a:latin typeface="Arial" pitchFamily="34" charset="0"/>
                <a:cs typeface="Arial" pitchFamily="34" charset="0"/>
              </a:rPr>
              <a:t>“</a:t>
            </a:r>
            <a:r>
              <a:rPr lang="pt-BR" sz="2000" dirty="0">
                <a:latin typeface="Arial" pitchFamily="34" charset="0"/>
                <a:cs typeface="Arial" pitchFamily="34" charset="0"/>
              </a:rPr>
              <a:t>Os atendimentos no Núcleo têm me auxiliado a adquirir maior confiança no enfrentamento de situações de estudos, fazendo com que melhore a cada semestre. Os professores perceberam o meu crescimento.”</a:t>
            </a:r>
          </a:p>
          <a:p>
            <a:pPr algn="r"/>
            <a:r>
              <a:rPr lang="pt-BR" sz="2000" dirty="0">
                <a:latin typeface="Arial" pitchFamily="34" charset="0"/>
                <a:cs typeface="Arial" pitchFamily="34" charset="0"/>
              </a:rPr>
              <a:t>                                                             R. M. P., 24 anos, curso de Estética e Cosmética</a:t>
            </a:r>
          </a:p>
        </p:txBody>
      </p:sp>
    </p:spTree>
    <p:extLst>
      <p:ext uri="{BB962C8B-B14F-4D97-AF65-F5344CB8AC3E}">
        <p14:creationId xmlns:p14="http://schemas.microsoft.com/office/powerpoint/2010/main" val="6696486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487606" y="1924333"/>
            <a:ext cx="7656394" cy="523220"/>
          </a:xfrm>
          <a:prstGeom prst="rect">
            <a:avLst/>
          </a:prstGeom>
        </p:spPr>
        <p:txBody>
          <a:bodyPr wrap="square">
            <a:spAutoFit/>
          </a:bodyPr>
          <a:lstStyle/>
          <a:p>
            <a:pPr algn="just"/>
            <a:endParaRPr lang="pt-BR" sz="2800" dirty="0">
              <a:solidFill>
                <a:schemeClr val="accent4">
                  <a:lumMod val="75000"/>
                </a:schemeClr>
              </a:solidFill>
              <a:latin typeface="Baskerville Old Face" pitchFamily="18" charset="0"/>
              <a:cs typeface="Arial" pitchFamily="34" charset="0"/>
            </a:endParaRPr>
          </a:p>
        </p:txBody>
      </p:sp>
      <p:pic>
        <p:nvPicPr>
          <p:cNvPr id="7" name="Imagem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49553" y="1888764"/>
            <a:ext cx="3457811" cy="3635375"/>
          </a:xfrm>
          <a:prstGeom prst="rect">
            <a:avLst/>
          </a:prstGeom>
        </p:spPr>
      </p:pic>
      <p:sp>
        <p:nvSpPr>
          <p:cNvPr id="8" name="CaixaDeTexto 7"/>
          <p:cNvSpPr txBox="1"/>
          <p:nvPr/>
        </p:nvSpPr>
        <p:spPr>
          <a:xfrm>
            <a:off x="665350" y="3352687"/>
            <a:ext cx="2982725" cy="769441"/>
          </a:xfrm>
          <a:prstGeom prst="rect">
            <a:avLst/>
          </a:prstGeom>
          <a:noFill/>
        </p:spPr>
        <p:txBody>
          <a:bodyPr wrap="square" rtlCol="0" anchor="t">
            <a:spAutoFit/>
          </a:bodyPr>
          <a:lstStyle/>
          <a:p>
            <a:pPr algn="ctr"/>
            <a:r>
              <a:rPr lang="pt-BR" sz="4400" b="1" dirty="0">
                <a:latin typeface="Arial" pitchFamily="34" charset="0"/>
                <a:cs typeface="Arial" pitchFamily="34" charset="0"/>
              </a:rPr>
              <a:t>DESAFIO</a:t>
            </a:r>
          </a:p>
        </p:txBody>
      </p:sp>
      <p:sp>
        <p:nvSpPr>
          <p:cNvPr id="9" name="CaixaDeTexto 8"/>
          <p:cNvSpPr txBox="1"/>
          <p:nvPr/>
        </p:nvSpPr>
        <p:spPr>
          <a:xfrm>
            <a:off x="6735859" y="2128154"/>
            <a:ext cx="5456141" cy="830997"/>
          </a:xfrm>
          <a:prstGeom prst="rect">
            <a:avLst/>
          </a:prstGeom>
          <a:noFill/>
        </p:spPr>
        <p:txBody>
          <a:bodyPr wrap="square" rtlCol="0">
            <a:spAutoFit/>
          </a:bodyPr>
          <a:lstStyle/>
          <a:p>
            <a:pPr algn="ctr"/>
            <a:r>
              <a:rPr lang="pt-BR" sz="2400" b="1" dirty="0">
                <a:latin typeface="Arial" pitchFamily="34" charset="0"/>
                <a:cs typeface="Arial" pitchFamily="34" charset="0"/>
              </a:rPr>
              <a:t>INCLUSÃO NO </a:t>
            </a:r>
          </a:p>
          <a:p>
            <a:pPr algn="ctr"/>
            <a:r>
              <a:rPr lang="pt-BR" sz="2400" b="1" dirty="0">
                <a:latin typeface="Arial" pitchFamily="34" charset="0"/>
                <a:cs typeface="Arial" pitchFamily="34" charset="0"/>
              </a:rPr>
              <a:t>ENSINO SUPERIOR</a:t>
            </a:r>
          </a:p>
        </p:txBody>
      </p:sp>
      <p:sp>
        <p:nvSpPr>
          <p:cNvPr id="10" name="Seta para baixo 9"/>
          <p:cNvSpPr/>
          <p:nvPr/>
        </p:nvSpPr>
        <p:spPr>
          <a:xfrm>
            <a:off x="8763371" y="3632924"/>
            <a:ext cx="1358089" cy="978408"/>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CaixaDeTexto 10"/>
          <p:cNvSpPr txBox="1"/>
          <p:nvPr/>
        </p:nvSpPr>
        <p:spPr>
          <a:xfrm>
            <a:off x="6852343" y="5108641"/>
            <a:ext cx="5008581" cy="830997"/>
          </a:xfrm>
          <a:prstGeom prst="rect">
            <a:avLst/>
          </a:prstGeom>
          <a:noFill/>
        </p:spPr>
        <p:txBody>
          <a:bodyPr wrap="square" rtlCol="0">
            <a:spAutoFit/>
          </a:bodyPr>
          <a:lstStyle/>
          <a:p>
            <a:pPr algn="ctr"/>
            <a:r>
              <a:rPr lang="pt-BR" sz="2400" b="1" dirty="0">
                <a:latin typeface="Arial" pitchFamily="34" charset="0"/>
                <a:cs typeface="Arial" pitchFamily="34" charset="0"/>
              </a:rPr>
              <a:t>ACESSO E PERMANÊNCIA DA PESSOA COM DEFICIÊNCIA </a:t>
            </a:r>
          </a:p>
        </p:txBody>
      </p:sp>
    </p:spTree>
    <p:extLst>
      <p:ext uri="{BB962C8B-B14F-4D97-AF65-F5344CB8AC3E}">
        <p14:creationId xmlns:p14="http://schemas.microsoft.com/office/powerpoint/2010/main" val="373851850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13" name="Retângulo 12"/>
          <p:cNvSpPr/>
          <p:nvPr/>
        </p:nvSpPr>
        <p:spPr>
          <a:xfrm>
            <a:off x="3048000" y="2333767"/>
            <a:ext cx="7215116" cy="523220"/>
          </a:xfrm>
          <a:prstGeom prst="rect">
            <a:avLst/>
          </a:prstGeom>
        </p:spPr>
        <p:txBody>
          <a:bodyPr wrap="square">
            <a:spAutoFit/>
          </a:bodyPr>
          <a:lstStyle/>
          <a:p>
            <a:pPr algn="just"/>
            <a:endParaRPr lang="pt-BR" sz="2800" b="1" dirty="0">
              <a:solidFill>
                <a:schemeClr val="accent4">
                  <a:lumMod val="75000"/>
                </a:schemeClr>
              </a:solidFill>
              <a:latin typeface="Baskerville Old Face" pitchFamily="18" charset="0"/>
              <a:cs typeface="Arial" pitchFamily="34" charset="0"/>
            </a:endParaRPr>
          </a:p>
        </p:txBody>
      </p:sp>
      <p:sp>
        <p:nvSpPr>
          <p:cNvPr id="12" name="Retângulo 11"/>
          <p:cNvSpPr/>
          <p:nvPr/>
        </p:nvSpPr>
        <p:spPr>
          <a:xfrm>
            <a:off x="3047999" y="2142699"/>
            <a:ext cx="6382603" cy="461665"/>
          </a:xfrm>
          <a:prstGeom prst="rect">
            <a:avLst/>
          </a:prstGeom>
        </p:spPr>
        <p:txBody>
          <a:bodyPr wrap="square">
            <a:spAutoFit/>
          </a:bodyPr>
          <a:lstStyle/>
          <a:p>
            <a:pPr algn="just"/>
            <a:endParaRPr lang="pt-BR" sz="2400" dirty="0">
              <a:latin typeface="Baskerville Old Face" pitchFamily="18" charset="0"/>
            </a:endParaRPr>
          </a:p>
        </p:txBody>
      </p:sp>
      <p:sp>
        <p:nvSpPr>
          <p:cNvPr id="14" name="Retângulo 13"/>
          <p:cNvSpPr/>
          <p:nvPr/>
        </p:nvSpPr>
        <p:spPr>
          <a:xfrm>
            <a:off x="3047999" y="1746913"/>
            <a:ext cx="7037697" cy="461665"/>
          </a:xfrm>
          <a:prstGeom prst="rect">
            <a:avLst/>
          </a:prstGeom>
        </p:spPr>
        <p:txBody>
          <a:bodyPr wrap="square">
            <a:spAutoFit/>
          </a:bodyPr>
          <a:lstStyle/>
          <a:p>
            <a:pPr>
              <a:buNone/>
            </a:pPr>
            <a:endParaRPr lang="pt-BR" sz="2400" b="1" dirty="0">
              <a:solidFill>
                <a:schemeClr val="accent1">
                  <a:lumMod val="75000"/>
                </a:schemeClr>
              </a:solidFill>
              <a:latin typeface="Baskerville Old Face" pitchFamily="18" charset="0"/>
              <a:cs typeface="Arial" pitchFamily="34" charset="0"/>
            </a:endParaRPr>
          </a:p>
        </p:txBody>
      </p:sp>
      <p:sp>
        <p:nvSpPr>
          <p:cNvPr id="15" name="Retângulo 14"/>
          <p:cNvSpPr/>
          <p:nvPr/>
        </p:nvSpPr>
        <p:spPr>
          <a:xfrm>
            <a:off x="2306473" y="2129051"/>
            <a:ext cx="7670040" cy="523220"/>
          </a:xfrm>
          <a:prstGeom prst="rect">
            <a:avLst/>
          </a:prstGeom>
        </p:spPr>
        <p:txBody>
          <a:bodyPr wrap="square">
            <a:spAutoFit/>
          </a:bodyPr>
          <a:lstStyle/>
          <a:p>
            <a:endParaRPr lang="pt-BR" sz="2800" b="1" dirty="0">
              <a:solidFill>
                <a:schemeClr val="accent4">
                  <a:lumMod val="75000"/>
                </a:schemeClr>
              </a:solidFill>
              <a:latin typeface="Baskerville Old Face" pitchFamily="18" charset="0"/>
              <a:cs typeface="Arial" pitchFamily="34" charset="0"/>
            </a:endParaRPr>
          </a:p>
        </p:txBody>
      </p:sp>
      <p:sp>
        <p:nvSpPr>
          <p:cNvPr id="2" name="AutoShape 2" descr="Resultado de imagem para imagens histórico inclusã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7" name="AutoShape 4" descr="Resultado de imagem para imagens histórico inclusã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6" name="Imagem 1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78465" y="1193369"/>
            <a:ext cx="8177135" cy="4893430"/>
          </a:xfrm>
          <a:prstGeom prst="rect">
            <a:avLst/>
          </a:prstGeom>
        </p:spPr>
      </p:pic>
    </p:spTree>
    <p:extLst>
      <p:ext uri="{BB962C8B-B14F-4D97-AF65-F5344CB8AC3E}">
        <p14:creationId xmlns:p14="http://schemas.microsoft.com/office/powerpoint/2010/main" val="6949874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898903" y="1859340"/>
            <a:ext cx="10523348" cy="3046988"/>
          </a:xfrm>
          <a:prstGeom prst="rect">
            <a:avLst/>
          </a:prstGeom>
        </p:spPr>
        <p:txBody>
          <a:bodyPr wrap="square">
            <a:spAutoFit/>
          </a:bodyPr>
          <a:lstStyle/>
          <a:p>
            <a:pPr algn="just"/>
            <a:r>
              <a:rPr lang="pt-BR" sz="2400" b="1" dirty="0">
                <a:latin typeface="Arial" panose="020B0604020202020204" pitchFamily="34" charset="0"/>
                <a:cs typeface="Arial" panose="020B0604020202020204" pitchFamily="34" charset="0"/>
              </a:rPr>
              <a:t>Ensinar é marcar um encontro com o </a:t>
            </a:r>
            <a:r>
              <a:rPr lang="pt-BR" sz="2400" b="1" i="1" dirty="0">
                <a:latin typeface="Arial" panose="020B0604020202020204" pitchFamily="34" charset="0"/>
                <a:cs typeface="Arial" panose="020B0604020202020204" pitchFamily="34" charset="0"/>
              </a:rPr>
              <a:t>outro</a:t>
            </a:r>
            <a:r>
              <a:rPr lang="pt-BR" sz="2400" b="1" dirty="0">
                <a:latin typeface="Arial" panose="020B0604020202020204" pitchFamily="34" charset="0"/>
                <a:cs typeface="Arial" panose="020B0604020202020204" pitchFamily="34" charset="0"/>
              </a:rPr>
              <a:t> e a inclusão escolar provoca, basicamente, uma mudança de atitude diante do </a:t>
            </a:r>
            <a:r>
              <a:rPr lang="pt-BR" sz="2400" b="1" i="1" dirty="0">
                <a:latin typeface="Arial" panose="020B0604020202020204" pitchFamily="34" charset="0"/>
                <a:cs typeface="Arial" panose="020B0604020202020204" pitchFamily="34" charset="0"/>
              </a:rPr>
              <a:t>outro</a:t>
            </a:r>
            <a:r>
              <a:rPr lang="pt-BR" sz="2400" b="1" dirty="0">
                <a:latin typeface="Arial" panose="020B0604020202020204" pitchFamily="34" charset="0"/>
                <a:cs typeface="Arial" panose="020B0604020202020204" pitchFamily="34" charset="0"/>
              </a:rPr>
              <a:t>, esse que não é mais um indivíduo qualquer, com o qual topamos simplesmente na nossa existência e/ou com o qual convivemos um certo tempo de nossas vidas. Mas é alguém que é essencial para a nossa constituição como pessoa e como profissional, que nos mostra os nossos limites e nos faz ir além.</a:t>
            </a:r>
          </a:p>
          <a:p>
            <a:pPr algn="just">
              <a:buNone/>
            </a:pPr>
            <a:r>
              <a:rPr lang="pt-BR" sz="2400" dirty="0">
                <a:latin typeface="Arial" panose="020B0604020202020204" pitchFamily="34" charset="0"/>
                <a:cs typeface="Arial" panose="020B0604020202020204" pitchFamily="34" charset="0"/>
              </a:rPr>
              <a:t>                                                                      </a:t>
            </a:r>
            <a:r>
              <a:rPr lang="pt-BR" sz="2400" dirty="0" smtClean="0">
                <a:latin typeface="Arial" panose="020B0604020202020204" pitchFamily="34" charset="0"/>
                <a:cs typeface="Arial" panose="020B0604020202020204" pitchFamily="34" charset="0"/>
              </a:rPr>
              <a:t>            ( </a:t>
            </a:r>
            <a:r>
              <a:rPr lang="pt-BR" sz="2400" dirty="0">
                <a:latin typeface="Arial" panose="020B0604020202020204" pitchFamily="34" charset="0"/>
                <a:cs typeface="Arial" panose="020B0604020202020204" pitchFamily="34" charset="0"/>
              </a:rPr>
              <a:t>MANTOAN, 2003)</a:t>
            </a:r>
          </a:p>
        </p:txBody>
      </p:sp>
    </p:spTree>
    <p:extLst>
      <p:ext uri="{BB962C8B-B14F-4D97-AF65-F5344CB8AC3E}">
        <p14:creationId xmlns:p14="http://schemas.microsoft.com/office/powerpoint/2010/main" val="154537635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pic>
        <p:nvPicPr>
          <p:cNvPr id="4" name="Picture 2" descr="C:\Users\carla\Pictures\Logos\logo NIAAP 2.png"/>
          <p:cNvPicPr>
            <a:picLocks noChangeAspect="1" noChangeArrowheads="1"/>
          </p:cNvPicPr>
          <p:nvPr/>
        </p:nvPicPr>
        <p:blipFill>
          <a:blip r:embed="rId4" cstate="print"/>
          <a:srcRect/>
          <a:stretch>
            <a:fillRect/>
          </a:stretch>
        </p:blipFill>
        <p:spPr bwMode="auto">
          <a:xfrm>
            <a:off x="6619164" y="573207"/>
            <a:ext cx="2415654" cy="818866"/>
          </a:xfrm>
          <a:prstGeom prst="rect">
            <a:avLst/>
          </a:prstGeom>
          <a:noFill/>
        </p:spPr>
      </p:pic>
      <p:pic>
        <p:nvPicPr>
          <p:cNvPr id="6" name="Picture 3" descr="C:\Users\Unifafibe\Pictures\Logos\logo UNIFAFIBE1_COLOR.png"/>
          <p:cNvPicPr>
            <a:picLocks noChangeAspect="1" noChangeArrowheads="1"/>
          </p:cNvPicPr>
          <p:nvPr/>
        </p:nvPicPr>
        <p:blipFill>
          <a:blip r:embed="rId5" cstate="print"/>
          <a:srcRect/>
          <a:stretch>
            <a:fillRect/>
          </a:stretch>
        </p:blipFill>
        <p:spPr bwMode="auto">
          <a:xfrm>
            <a:off x="2715904" y="469133"/>
            <a:ext cx="2961564" cy="958906"/>
          </a:xfrm>
          <a:prstGeom prst="rect">
            <a:avLst/>
          </a:prstGeom>
          <a:noFill/>
        </p:spPr>
      </p:pic>
      <p:sp>
        <p:nvSpPr>
          <p:cNvPr id="9" name="Retângulo 8"/>
          <p:cNvSpPr/>
          <p:nvPr/>
        </p:nvSpPr>
        <p:spPr>
          <a:xfrm>
            <a:off x="2151796" y="3181877"/>
            <a:ext cx="8830101" cy="523220"/>
          </a:xfrm>
          <a:prstGeom prst="rect">
            <a:avLst/>
          </a:prstGeom>
        </p:spPr>
        <p:txBody>
          <a:bodyPr wrap="square">
            <a:spAutoFit/>
          </a:bodyPr>
          <a:lstStyle/>
          <a:p>
            <a:endParaRPr lang="pt-BR" sz="2800" dirty="0" smtClean="0">
              <a:latin typeface="Baskerville Old Face" pitchFamily="18" charset="0"/>
            </a:endParaRPr>
          </a:p>
        </p:txBody>
      </p:sp>
      <p:sp>
        <p:nvSpPr>
          <p:cNvPr id="10" name="Retângulo 9"/>
          <p:cNvSpPr/>
          <p:nvPr/>
        </p:nvSpPr>
        <p:spPr>
          <a:xfrm>
            <a:off x="3261815" y="2414615"/>
            <a:ext cx="8611737" cy="523220"/>
          </a:xfrm>
          <a:prstGeom prst="rect">
            <a:avLst/>
          </a:prstGeom>
        </p:spPr>
        <p:txBody>
          <a:bodyPr wrap="square">
            <a:spAutoFit/>
          </a:bodyPr>
          <a:lstStyle/>
          <a:p>
            <a:pPr algn="just"/>
            <a:endParaRPr lang="pt-BR" sz="2800" dirty="0" smtClean="0">
              <a:solidFill>
                <a:schemeClr val="accent4">
                  <a:lumMod val="75000"/>
                </a:schemeClr>
              </a:solidFill>
              <a:latin typeface="Baskerville Old Face" pitchFamily="18" charset="0"/>
              <a:cs typeface="Arial" pitchFamily="34" charset="0"/>
            </a:endParaRPr>
          </a:p>
        </p:txBody>
      </p:sp>
      <p:sp>
        <p:nvSpPr>
          <p:cNvPr id="13" name="Retângulo 12"/>
          <p:cNvSpPr/>
          <p:nvPr/>
        </p:nvSpPr>
        <p:spPr>
          <a:xfrm>
            <a:off x="3048000" y="2333767"/>
            <a:ext cx="7215116" cy="523220"/>
          </a:xfrm>
          <a:prstGeom prst="rect">
            <a:avLst/>
          </a:prstGeom>
        </p:spPr>
        <p:txBody>
          <a:bodyPr wrap="square">
            <a:spAutoFit/>
          </a:bodyPr>
          <a:lstStyle/>
          <a:p>
            <a:pPr algn="just"/>
            <a:endParaRPr lang="pt-BR" sz="2800" b="1" dirty="0">
              <a:solidFill>
                <a:schemeClr val="accent4">
                  <a:lumMod val="75000"/>
                </a:schemeClr>
              </a:solidFill>
              <a:latin typeface="Baskerville Old Face" pitchFamily="18" charset="0"/>
              <a:cs typeface="Arial" pitchFamily="34" charset="0"/>
            </a:endParaRPr>
          </a:p>
        </p:txBody>
      </p:sp>
      <p:sp>
        <p:nvSpPr>
          <p:cNvPr id="12" name="Retângulo 11"/>
          <p:cNvSpPr/>
          <p:nvPr/>
        </p:nvSpPr>
        <p:spPr>
          <a:xfrm>
            <a:off x="3047999" y="2142699"/>
            <a:ext cx="6382603" cy="461665"/>
          </a:xfrm>
          <a:prstGeom prst="rect">
            <a:avLst/>
          </a:prstGeom>
        </p:spPr>
        <p:txBody>
          <a:bodyPr wrap="square">
            <a:spAutoFit/>
          </a:bodyPr>
          <a:lstStyle/>
          <a:p>
            <a:pPr algn="just"/>
            <a:endParaRPr lang="pt-BR" sz="2400" dirty="0" smtClean="0">
              <a:latin typeface="Baskerville Old Face" pitchFamily="18" charset="0"/>
            </a:endParaRPr>
          </a:p>
        </p:txBody>
      </p:sp>
      <p:sp>
        <p:nvSpPr>
          <p:cNvPr id="14" name="Retângulo 13"/>
          <p:cNvSpPr/>
          <p:nvPr/>
        </p:nvSpPr>
        <p:spPr>
          <a:xfrm>
            <a:off x="3047999" y="1746913"/>
            <a:ext cx="7037697" cy="461665"/>
          </a:xfrm>
          <a:prstGeom prst="rect">
            <a:avLst/>
          </a:prstGeom>
        </p:spPr>
        <p:txBody>
          <a:bodyPr wrap="square">
            <a:spAutoFit/>
          </a:bodyPr>
          <a:lstStyle/>
          <a:p>
            <a:pPr>
              <a:buNone/>
            </a:pPr>
            <a:endParaRPr lang="pt-BR" sz="2400" b="1" dirty="0">
              <a:solidFill>
                <a:schemeClr val="accent1">
                  <a:lumMod val="75000"/>
                </a:schemeClr>
              </a:solidFill>
              <a:latin typeface="Baskerville Old Face" pitchFamily="18" charset="0"/>
              <a:cs typeface="Arial" pitchFamily="34" charset="0"/>
            </a:endParaRPr>
          </a:p>
        </p:txBody>
      </p:sp>
      <p:sp>
        <p:nvSpPr>
          <p:cNvPr id="15" name="Retângulo 14"/>
          <p:cNvSpPr/>
          <p:nvPr/>
        </p:nvSpPr>
        <p:spPr>
          <a:xfrm>
            <a:off x="2306473" y="2129051"/>
            <a:ext cx="7670040" cy="523220"/>
          </a:xfrm>
          <a:prstGeom prst="rect">
            <a:avLst/>
          </a:prstGeom>
        </p:spPr>
        <p:txBody>
          <a:bodyPr wrap="square">
            <a:spAutoFit/>
          </a:bodyPr>
          <a:lstStyle/>
          <a:p>
            <a:endParaRPr lang="pt-BR" sz="2800" b="1" dirty="0">
              <a:solidFill>
                <a:schemeClr val="accent4">
                  <a:lumMod val="75000"/>
                </a:schemeClr>
              </a:solidFill>
              <a:latin typeface="Baskerville Old Face" pitchFamily="18" charset="0"/>
              <a:cs typeface="Arial" pitchFamily="34" charset="0"/>
            </a:endParaRPr>
          </a:p>
        </p:txBody>
      </p:sp>
      <p:sp>
        <p:nvSpPr>
          <p:cNvPr id="2" name="AutoShape 2" descr="Resultado de imagem para imagens histórico inclusã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7" name="AutoShape 4" descr="Resultado de imagem para imagens histórico inclusã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8" name="Paraolimpiadas_20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72339" y="1428039"/>
            <a:ext cx="8790777" cy="4523310"/>
          </a:xfrm>
          <a:prstGeom prst="rect">
            <a:avLst/>
          </a:prstGeom>
        </p:spPr>
      </p:pic>
    </p:spTree>
    <p:extLst>
      <p:ext uri="{BB962C8B-B14F-4D97-AF65-F5344CB8AC3E}">
        <p14:creationId xmlns:p14="http://schemas.microsoft.com/office/powerpoint/2010/main" val="11044644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esultado de imagem para imagens histórico inclusã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7" name="AutoShape 4" descr="Resultado de imagem para imagens histórico inclusã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6" name="CaixaDeTexto 15"/>
          <p:cNvSpPr txBox="1"/>
          <p:nvPr/>
        </p:nvSpPr>
        <p:spPr>
          <a:xfrm>
            <a:off x="0" y="2459421"/>
            <a:ext cx="12192000" cy="1569660"/>
          </a:xfrm>
          <a:prstGeom prst="rect">
            <a:avLst/>
          </a:prstGeom>
          <a:noFill/>
        </p:spPr>
        <p:txBody>
          <a:bodyPr wrap="square" rtlCol="0" anchor="t">
            <a:spAutoFit/>
          </a:bodyPr>
          <a:lstStyle/>
          <a:p>
            <a:pPr algn="ctr"/>
            <a:r>
              <a:rPr lang="pt-BR" sz="9600" dirty="0">
                <a:latin typeface="Arial" pitchFamily="34" charset="0"/>
                <a:cs typeface="Arial" pitchFamily="34" charset="0"/>
              </a:rPr>
              <a:t>OBRIGADA!</a:t>
            </a:r>
          </a:p>
        </p:txBody>
      </p:sp>
      <p:sp>
        <p:nvSpPr>
          <p:cNvPr id="4" name="CaixaDeTexto 3"/>
          <p:cNvSpPr txBox="1"/>
          <p:nvPr/>
        </p:nvSpPr>
        <p:spPr>
          <a:xfrm>
            <a:off x="7800158" y="4544420"/>
            <a:ext cx="3814057" cy="1384995"/>
          </a:xfrm>
          <a:prstGeom prst="rect">
            <a:avLst/>
          </a:prstGeom>
          <a:noFill/>
        </p:spPr>
        <p:txBody>
          <a:bodyPr wrap="none" rtlCol="0">
            <a:spAutoFit/>
          </a:bodyPr>
          <a:lstStyle/>
          <a:p>
            <a:pPr algn="ctr"/>
            <a:r>
              <a:rPr lang="pt-BR" sz="2800" b="1" dirty="0" smtClean="0"/>
              <a:t>Contato:</a:t>
            </a:r>
          </a:p>
          <a:p>
            <a:pPr algn="ctr"/>
            <a:r>
              <a:rPr lang="pt-BR" sz="2800" b="1" dirty="0" smtClean="0">
                <a:hlinkClick r:id="rId2"/>
              </a:rPr>
              <a:t>niaap@unifafibe.com.br</a:t>
            </a:r>
            <a:endParaRPr lang="pt-BR" sz="2800" b="1" dirty="0" smtClean="0"/>
          </a:p>
          <a:p>
            <a:pPr algn="ctr"/>
            <a:r>
              <a:rPr lang="pt-BR" sz="2800" b="1" dirty="0" smtClean="0"/>
              <a:t>(17)99192-9663</a:t>
            </a:r>
            <a:endParaRPr lang="pt-BR" sz="2800" b="1" dirty="0"/>
          </a:p>
        </p:txBody>
      </p:sp>
    </p:spTree>
    <p:extLst>
      <p:ext uri="{BB962C8B-B14F-4D97-AF65-F5344CB8AC3E}">
        <p14:creationId xmlns:p14="http://schemas.microsoft.com/office/powerpoint/2010/main" val="9720352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518384" y="2007456"/>
            <a:ext cx="7257383" cy="1384995"/>
          </a:xfrm>
          <a:prstGeom prst="rect">
            <a:avLst/>
          </a:prstGeom>
        </p:spPr>
        <p:txBody>
          <a:bodyPr wrap="square">
            <a:spAutoFit/>
          </a:bodyPr>
          <a:lstStyle/>
          <a:p>
            <a:r>
              <a:rPr lang="pt-BR" sz="2800" dirty="0">
                <a:latin typeface="Arial" pitchFamily="34" charset="0"/>
                <a:cs typeface="Arial" pitchFamily="34" charset="0"/>
              </a:rPr>
              <a:t>Estas primeiras iniciativas inclusivas permitiram, timidamente, às pessoas com deficiência ingressarem no ensino superior.</a:t>
            </a:r>
          </a:p>
        </p:txBody>
      </p:sp>
      <p:pic>
        <p:nvPicPr>
          <p:cNvPr id="4" name="Picture 2" descr="C:\Users\carla\Pictures\Alunos com deficiência\acessibilidade_300x225.jpg"/>
          <p:cNvPicPr>
            <a:picLocks noChangeAspect="1" noChangeArrowheads="1"/>
          </p:cNvPicPr>
          <p:nvPr/>
        </p:nvPicPr>
        <p:blipFill>
          <a:blip r:embed="rId2"/>
          <a:srcRect/>
          <a:stretch>
            <a:fillRect/>
          </a:stretch>
        </p:blipFill>
        <p:spPr bwMode="auto">
          <a:xfrm>
            <a:off x="4345696" y="3519881"/>
            <a:ext cx="2920620" cy="2540621"/>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048000" y="2598004"/>
            <a:ext cx="6096000" cy="523220"/>
          </a:xfrm>
          <a:prstGeom prst="rect">
            <a:avLst/>
          </a:prstGeom>
        </p:spPr>
        <p:txBody>
          <a:bodyPr>
            <a:spAutoFit/>
          </a:bodyPr>
          <a:lstStyle/>
          <a:p>
            <a:pPr algn="just"/>
            <a:endParaRPr lang="pt-BR" sz="2800" dirty="0">
              <a:solidFill>
                <a:schemeClr val="accent4">
                  <a:lumMod val="75000"/>
                </a:schemeClr>
              </a:solidFill>
              <a:latin typeface="Baskerville Old Face" pitchFamily="18" charset="0"/>
            </a:endParaRPr>
          </a:p>
        </p:txBody>
      </p:sp>
      <p:sp>
        <p:nvSpPr>
          <p:cNvPr id="7" name="Retângulo 6"/>
          <p:cNvSpPr/>
          <p:nvPr/>
        </p:nvSpPr>
        <p:spPr>
          <a:xfrm>
            <a:off x="1518559" y="2176806"/>
            <a:ext cx="9407472" cy="3539430"/>
          </a:xfrm>
          <a:prstGeom prst="rect">
            <a:avLst/>
          </a:prstGeom>
        </p:spPr>
        <p:txBody>
          <a:bodyPr wrap="square">
            <a:spAutoFit/>
          </a:bodyPr>
          <a:lstStyle/>
          <a:p>
            <a:r>
              <a:rPr lang="pt-BR" sz="2800" dirty="0">
                <a:latin typeface="Arial" pitchFamily="34" charset="0"/>
                <a:cs typeface="Arial" pitchFamily="34" charset="0"/>
              </a:rPr>
              <a:t> O Centro Universitário UNIFAFIBE considerando:</a:t>
            </a:r>
          </a:p>
          <a:p>
            <a:endParaRPr lang="pt-BR" sz="2800" dirty="0">
              <a:solidFill>
                <a:schemeClr val="accent4">
                  <a:lumMod val="75000"/>
                </a:schemeClr>
              </a:solidFill>
              <a:latin typeface="Baskerville Old Face" pitchFamily="18" charset="0"/>
            </a:endParaRPr>
          </a:p>
          <a:p>
            <a:pPr>
              <a:buFont typeface="Arial" pitchFamily="34" charset="0"/>
              <a:buChar char="•"/>
            </a:pPr>
            <a:r>
              <a:rPr lang="pt-BR" sz="2800" dirty="0">
                <a:latin typeface="Arial" pitchFamily="34" charset="0"/>
                <a:cs typeface="Arial" pitchFamily="34" charset="0"/>
              </a:rPr>
              <a:t> As legislações vigentes para o ensino superior no país;</a:t>
            </a:r>
          </a:p>
          <a:p>
            <a:pPr>
              <a:buFont typeface="Arial" pitchFamily="34" charset="0"/>
              <a:buChar char="•"/>
            </a:pPr>
            <a:r>
              <a:rPr lang="pt-BR" sz="2800" dirty="0">
                <a:latin typeface="Arial" pitchFamily="34" charset="0"/>
                <a:cs typeface="Arial" pitchFamily="34" charset="0"/>
              </a:rPr>
              <a:t> O compromisso social da Instituição com a inclusão e a permanecência de discentes no ensino superior;</a:t>
            </a:r>
          </a:p>
          <a:p>
            <a:pPr>
              <a:buFont typeface="Arial" pitchFamily="34" charset="0"/>
              <a:buChar char="•"/>
            </a:pPr>
            <a:r>
              <a:rPr lang="pt-BR" sz="2800" dirty="0">
                <a:latin typeface="Arial" pitchFamily="34" charset="0"/>
                <a:cs typeface="Arial" pitchFamily="34" charset="0"/>
              </a:rPr>
              <a:t> A necessidade de ampliar os atendimentos psicopedagógicos e psicológicos aos discentes; </a:t>
            </a:r>
          </a:p>
          <a:p>
            <a:pPr algn="ctr"/>
            <a:endParaRPr lang="pt-BR" sz="2800" dirty="0">
              <a:latin typeface="Baskerville Old Face"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2319</TotalTime>
  <Words>2257</Words>
  <Application>Microsoft Office PowerPoint</Application>
  <PresentationFormat>Widescreen</PresentationFormat>
  <Paragraphs>376</Paragraphs>
  <Slides>73</Slides>
  <Notes>6</Notes>
  <HiddenSlides>0</HiddenSlides>
  <MMClips>1</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73</vt:i4>
      </vt:variant>
    </vt:vector>
  </HeadingPairs>
  <TitlesOfParts>
    <vt:vector size="80" baseType="lpstr">
      <vt:lpstr>Arial</vt:lpstr>
      <vt:lpstr>Baskerville Old Face</vt:lpstr>
      <vt:lpstr>Calibri</vt:lpstr>
      <vt:lpstr>Franklin Gothic Heavy</vt:lpstr>
      <vt:lpstr>Times New Roman</vt:lpstr>
      <vt:lpstr>Wingdings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Viviane</dc:creator>
  <cp:lastModifiedBy>Conta da Microsoft</cp:lastModifiedBy>
  <cp:revision>229</cp:revision>
  <dcterms:created xsi:type="dcterms:W3CDTF">2016-10-06T18:42:05Z</dcterms:created>
  <dcterms:modified xsi:type="dcterms:W3CDTF">2016-10-28T09:57:15Z</dcterms:modified>
</cp:coreProperties>
</file>