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5" r:id="rId2"/>
    <p:sldId id="372" r:id="rId3"/>
    <p:sldId id="317" r:id="rId4"/>
    <p:sldId id="318" r:id="rId5"/>
    <p:sldId id="319" r:id="rId6"/>
    <p:sldId id="320" r:id="rId7"/>
    <p:sldId id="323" r:id="rId8"/>
    <p:sldId id="324" r:id="rId9"/>
    <p:sldId id="325" r:id="rId10"/>
    <p:sldId id="353" r:id="rId11"/>
    <p:sldId id="355" r:id="rId12"/>
    <p:sldId id="356" r:id="rId13"/>
    <p:sldId id="357" r:id="rId14"/>
    <p:sldId id="358" r:id="rId15"/>
    <p:sldId id="361" r:id="rId16"/>
    <p:sldId id="362" r:id="rId17"/>
    <p:sldId id="327" r:id="rId18"/>
    <p:sldId id="350" r:id="rId19"/>
    <p:sldId id="363" r:id="rId20"/>
    <p:sldId id="329" r:id="rId21"/>
    <p:sldId id="330" r:id="rId22"/>
    <p:sldId id="331" r:id="rId23"/>
    <p:sldId id="332" r:id="rId24"/>
    <p:sldId id="333" r:id="rId25"/>
    <p:sldId id="334" r:id="rId26"/>
    <p:sldId id="352" r:id="rId27"/>
    <p:sldId id="370" r:id="rId28"/>
    <p:sldId id="364" r:id="rId29"/>
    <p:sldId id="365" r:id="rId30"/>
    <p:sldId id="366" r:id="rId31"/>
    <p:sldId id="375" r:id="rId32"/>
    <p:sldId id="367" r:id="rId33"/>
    <p:sldId id="368" r:id="rId34"/>
    <p:sldId id="374" r:id="rId35"/>
    <p:sldId id="373" r:id="rId36"/>
    <p:sldId id="336" r:id="rId37"/>
    <p:sldId id="339" r:id="rId38"/>
    <p:sldId id="369" r:id="rId39"/>
    <p:sldId id="343" r:id="rId40"/>
    <p:sldId id="344" r:id="rId41"/>
    <p:sldId id="335" r:id="rId42"/>
    <p:sldId id="345" r:id="rId43"/>
    <p:sldId id="346" r:id="rId44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E8"/>
    <a:srgbClr val="EDE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441" autoAdjust="0"/>
  </p:normalViewPr>
  <p:slideViewPr>
    <p:cSldViewPr snapToGrid="0">
      <p:cViewPr varScale="1">
        <p:scale>
          <a:sx n="66" d="100"/>
          <a:sy n="66" d="100"/>
        </p:scale>
        <p:origin x="73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4A548-C19B-41DE-AC48-3BF9D3F8F1E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F8F364-3E84-4AE5-8F6A-061B8C6CC116}">
      <dgm:prSet phldrT="[Texto]"/>
      <dgm:spPr/>
      <dgm:t>
        <a:bodyPr/>
        <a:lstStyle/>
        <a:p>
          <a:r>
            <a:rPr lang="pt-BR" dirty="0" smtClean="0"/>
            <a:t>Desmoralização</a:t>
          </a:r>
          <a:endParaRPr lang="pt-BR" dirty="0"/>
        </a:p>
      </dgm:t>
    </dgm:pt>
    <dgm:pt modelId="{ED455D65-4A57-467C-9912-22DAA8D7AFA1}" type="parTrans" cxnId="{4DD4DC5A-1603-425F-A481-38D092771E08}">
      <dgm:prSet/>
      <dgm:spPr/>
      <dgm:t>
        <a:bodyPr/>
        <a:lstStyle/>
        <a:p>
          <a:endParaRPr lang="pt-BR"/>
        </a:p>
      </dgm:t>
    </dgm:pt>
    <dgm:pt modelId="{A6DE54AA-4697-440D-B473-214860CF3B55}" type="sibTrans" cxnId="{4DD4DC5A-1603-425F-A481-38D092771E08}">
      <dgm:prSet/>
      <dgm:spPr/>
      <dgm:t>
        <a:bodyPr/>
        <a:lstStyle/>
        <a:p>
          <a:endParaRPr lang="pt-BR"/>
        </a:p>
      </dgm:t>
    </dgm:pt>
    <dgm:pt modelId="{D105914B-9303-4E61-A2CE-8B2DE5B96774}">
      <dgm:prSet phldrT="[Texto]" phldr="1"/>
      <dgm:spPr/>
      <dgm:t>
        <a:bodyPr/>
        <a:lstStyle/>
        <a:p>
          <a:endParaRPr lang="pt-BR" dirty="0"/>
        </a:p>
      </dgm:t>
    </dgm:pt>
    <dgm:pt modelId="{3B0F2ED1-4926-4E7B-8FAE-8375993FF856}" type="parTrans" cxnId="{FDAFAB15-8F24-4BD8-ADA0-F38FA4B6AE29}">
      <dgm:prSet/>
      <dgm:spPr/>
      <dgm:t>
        <a:bodyPr/>
        <a:lstStyle/>
        <a:p>
          <a:endParaRPr lang="pt-BR"/>
        </a:p>
      </dgm:t>
    </dgm:pt>
    <dgm:pt modelId="{B36A11A4-937E-431F-9191-7A3335392281}" type="sibTrans" cxnId="{FDAFAB15-8F24-4BD8-ADA0-F38FA4B6AE29}">
      <dgm:prSet/>
      <dgm:spPr/>
      <dgm:t>
        <a:bodyPr/>
        <a:lstStyle/>
        <a:p>
          <a:endParaRPr lang="pt-BR"/>
        </a:p>
      </dgm:t>
    </dgm:pt>
    <dgm:pt modelId="{2C14EB3F-6290-44C2-8A50-54B26558DB56}">
      <dgm:prSet phldrT="[Texto]" phldr="1"/>
      <dgm:spPr/>
      <dgm:t>
        <a:bodyPr/>
        <a:lstStyle/>
        <a:p>
          <a:endParaRPr lang="pt-BR" dirty="0"/>
        </a:p>
      </dgm:t>
    </dgm:pt>
    <dgm:pt modelId="{CB38DCBF-F196-4788-9B4F-E9238852B852}" type="parTrans" cxnId="{28E35738-0934-4C0F-A050-2A8AD87EF603}">
      <dgm:prSet/>
      <dgm:spPr/>
      <dgm:t>
        <a:bodyPr/>
        <a:lstStyle/>
        <a:p>
          <a:endParaRPr lang="pt-BR"/>
        </a:p>
      </dgm:t>
    </dgm:pt>
    <dgm:pt modelId="{67BD8909-CFFB-4452-92DD-0716299EA6CC}" type="sibTrans" cxnId="{28E35738-0934-4C0F-A050-2A8AD87EF603}">
      <dgm:prSet/>
      <dgm:spPr/>
      <dgm:t>
        <a:bodyPr/>
        <a:lstStyle/>
        <a:p>
          <a:endParaRPr lang="pt-BR"/>
        </a:p>
      </dgm:t>
    </dgm:pt>
    <dgm:pt modelId="{9D4FAA6C-BB9C-4D7E-B707-FB489974A8C0}">
      <dgm:prSet phldrT="[Texto]" phldr="1"/>
      <dgm:spPr/>
      <dgm:t>
        <a:bodyPr/>
        <a:lstStyle/>
        <a:p>
          <a:endParaRPr lang="pt-BR" dirty="0"/>
        </a:p>
      </dgm:t>
    </dgm:pt>
    <dgm:pt modelId="{0F54B66C-46B1-4F07-9113-E948C5860B27}" type="parTrans" cxnId="{1876AEA5-10BC-401A-BCD9-B5A9D0EC1277}">
      <dgm:prSet/>
      <dgm:spPr/>
      <dgm:t>
        <a:bodyPr/>
        <a:lstStyle/>
        <a:p>
          <a:endParaRPr lang="pt-BR"/>
        </a:p>
      </dgm:t>
    </dgm:pt>
    <dgm:pt modelId="{A12FCA0C-167F-4348-A34B-EDDB13C7431E}" type="sibTrans" cxnId="{1876AEA5-10BC-401A-BCD9-B5A9D0EC1277}">
      <dgm:prSet/>
      <dgm:spPr/>
      <dgm:t>
        <a:bodyPr/>
        <a:lstStyle/>
        <a:p>
          <a:endParaRPr lang="pt-BR"/>
        </a:p>
      </dgm:t>
    </dgm:pt>
    <dgm:pt modelId="{D163F118-AB2B-4178-9372-1AE17D4D5537}">
      <dgm:prSet/>
      <dgm:spPr>
        <a:solidFill>
          <a:srgbClr val="00B050"/>
        </a:solidFill>
      </dgm:spPr>
      <dgm:t>
        <a:bodyPr/>
        <a:lstStyle/>
        <a:p>
          <a:r>
            <a:rPr lang="pt-BR" b="1" dirty="0" smtClean="0"/>
            <a:t>Resultado</a:t>
          </a:r>
        </a:p>
      </dgm:t>
    </dgm:pt>
    <dgm:pt modelId="{D7530B22-2A8B-4BAC-B305-21A1DF2A3E69}" type="parTrans" cxnId="{81097011-21E2-4AE3-8856-0EFA7B35029B}">
      <dgm:prSet/>
      <dgm:spPr/>
      <dgm:t>
        <a:bodyPr/>
        <a:lstStyle/>
        <a:p>
          <a:endParaRPr lang="pt-BR"/>
        </a:p>
      </dgm:t>
    </dgm:pt>
    <dgm:pt modelId="{8B836C26-5B7C-4069-9301-50DDB6BA8C3A}" type="sibTrans" cxnId="{81097011-21E2-4AE3-8856-0EFA7B35029B}">
      <dgm:prSet/>
      <dgm:spPr/>
      <dgm:t>
        <a:bodyPr/>
        <a:lstStyle/>
        <a:p>
          <a:endParaRPr lang="pt-BR"/>
        </a:p>
      </dgm:t>
    </dgm:pt>
    <dgm:pt modelId="{8779EF8F-3CD4-422F-8FBB-0ECB60EF0D7C}">
      <dgm:prSet/>
      <dgm:spPr/>
      <dgm:t>
        <a:bodyPr/>
        <a:lstStyle/>
        <a:p>
          <a:r>
            <a:rPr lang="pt-BR" dirty="0" smtClean="0"/>
            <a:t>Negligência</a:t>
          </a:r>
        </a:p>
      </dgm:t>
    </dgm:pt>
    <dgm:pt modelId="{33FDE9F2-4155-4D4C-86FB-CE224BCA4DE7}" type="parTrans" cxnId="{A75C7C91-5B76-4853-B007-40EC8E4B3CAB}">
      <dgm:prSet/>
      <dgm:spPr/>
      <dgm:t>
        <a:bodyPr/>
        <a:lstStyle/>
        <a:p>
          <a:endParaRPr lang="pt-BR"/>
        </a:p>
      </dgm:t>
    </dgm:pt>
    <dgm:pt modelId="{6DD13718-CEA4-4A16-B8BD-458B0240D404}" type="sibTrans" cxnId="{A75C7C91-5B76-4853-B007-40EC8E4B3CAB}">
      <dgm:prSet/>
      <dgm:spPr/>
      <dgm:t>
        <a:bodyPr/>
        <a:lstStyle/>
        <a:p>
          <a:endParaRPr lang="pt-BR"/>
        </a:p>
      </dgm:t>
    </dgm:pt>
    <dgm:pt modelId="{999C0E01-CD2D-487B-BAC2-5795ACCFA9E9}">
      <dgm:prSet/>
      <dgm:spPr/>
      <dgm:t>
        <a:bodyPr/>
        <a:lstStyle/>
        <a:p>
          <a:r>
            <a:rPr lang="pt-BR" dirty="0" smtClean="0"/>
            <a:t>Complacência</a:t>
          </a:r>
        </a:p>
      </dgm:t>
    </dgm:pt>
    <dgm:pt modelId="{542A6128-D9BC-4C97-9F82-80FCAA6DB88B}" type="parTrans" cxnId="{D008ECE7-B383-4423-BD55-AC9BB6D8E81D}">
      <dgm:prSet/>
      <dgm:spPr/>
      <dgm:t>
        <a:bodyPr/>
        <a:lstStyle/>
        <a:p>
          <a:endParaRPr lang="pt-BR"/>
        </a:p>
      </dgm:t>
    </dgm:pt>
    <dgm:pt modelId="{A48A7724-A715-49A4-8015-B3342DB68D00}" type="sibTrans" cxnId="{D008ECE7-B383-4423-BD55-AC9BB6D8E81D}">
      <dgm:prSet/>
      <dgm:spPr/>
      <dgm:t>
        <a:bodyPr/>
        <a:lstStyle/>
        <a:p>
          <a:endParaRPr lang="pt-BR"/>
        </a:p>
      </dgm:t>
    </dgm:pt>
    <dgm:pt modelId="{BD0693E4-B54D-4747-A5DD-D6D1206F27D6}" type="pres">
      <dgm:prSet presAssocID="{9424A548-C19B-41DE-AC48-3BF9D3F8F1E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1193A0-67CB-4BC5-8979-2E7CA228B0F8}" type="pres">
      <dgm:prSet presAssocID="{9424A548-C19B-41DE-AC48-3BF9D3F8F1EF}" presName="diamond" presStyleLbl="bgShp" presStyleIdx="0" presStyleCnt="1"/>
      <dgm:spPr/>
    </dgm:pt>
    <dgm:pt modelId="{834A4E04-BEF0-41F4-B24E-8D3178DE69AC}" type="pres">
      <dgm:prSet presAssocID="{9424A548-C19B-41DE-AC48-3BF9D3F8F1E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BAC930-2E28-4B53-A265-89F9D0F4CFBC}" type="pres">
      <dgm:prSet presAssocID="{9424A548-C19B-41DE-AC48-3BF9D3F8F1E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7035F-214A-4541-9B2B-E8675EFA4B75}" type="pres">
      <dgm:prSet presAssocID="{9424A548-C19B-41DE-AC48-3BF9D3F8F1E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DC446E-E044-4D46-87CE-1DEB55801A74}" type="pres">
      <dgm:prSet presAssocID="{9424A548-C19B-41DE-AC48-3BF9D3F8F1E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334AE9-687E-46D7-B763-09C333B8C596}" type="presOf" srcId="{8779EF8F-3CD4-422F-8FBB-0ECB60EF0D7C}" destId="{3CE7035F-214A-4541-9B2B-E8675EFA4B75}" srcOrd="0" destOrd="0" presId="urn:microsoft.com/office/officeart/2005/8/layout/matrix3"/>
    <dgm:cxn modelId="{81097011-21E2-4AE3-8856-0EFA7B35029B}" srcId="{9424A548-C19B-41DE-AC48-3BF9D3F8F1EF}" destId="{D163F118-AB2B-4178-9372-1AE17D4D5537}" srcOrd="1" destOrd="0" parTransId="{D7530B22-2A8B-4BAC-B305-21A1DF2A3E69}" sibTransId="{8B836C26-5B7C-4069-9301-50DDB6BA8C3A}"/>
    <dgm:cxn modelId="{8AC9A6F8-5A05-4320-897B-7B1FE6562679}" type="presOf" srcId="{D163F118-AB2B-4178-9372-1AE17D4D5537}" destId="{4CBAC930-2E28-4B53-A265-89F9D0F4CFBC}" srcOrd="0" destOrd="0" presId="urn:microsoft.com/office/officeart/2005/8/layout/matrix3"/>
    <dgm:cxn modelId="{A75C7C91-5B76-4853-B007-40EC8E4B3CAB}" srcId="{9424A548-C19B-41DE-AC48-3BF9D3F8F1EF}" destId="{8779EF8F-3CD4-422F-8FBB-0ECB60EF0D7C}" srcOrd="2" destOrd="0" parTransId="{33FDE9F2-4155-4D4C-86FB-CE224BCA4DE7}" sibTransId="{6DD13718-CEA4-4A16-B8BD-458B0240D404}"/>
    <dgm:cxn modelId="{FE362DC2-42F0-4F66-871F-28369DC9356D}" type="presOf" srcId="{999C0E01-CD2D-487B-BAC2-5795ACCFA9E9}" destId="{EEDC446E-E044-4D46-87CE-1DEB55801A74}" srcOrd="0" destOrd="0" presId="urn:microsoft.com/office/officeart/2005/8/layout/matrix3"/>
    <dgm:cxn modelId="{4DD4DC5A-1603-425F-A481-38D092771E08}" srcId="{9424A548-C19B-41DE-AC48-3BF9D3F8F1EF}" destId="{EFF8F364-3E84-4AE5-8F6A-061B8C6CC116}" srcOrd="0" destOrd="0" parTransId="{ED455D65-4A57-467C-9912-22DAA8D7AFA1}" sibTransId="{A6DE54AA-4697-440D-B473-214860CF3B55}"/>
    <dgm:cxn modelId="{1876AEA5-10BC-401A-BCD9-B5A9D0EC1277}" srcId="{9424A548-C19B-41DE-AC48-3BF9D3F8F1EF}" destId="{9D4FAA6C-BB9C-4D7E-B707-FB489974A8C0}" srcOrd="6" destOrd="0" parTransId="{0F54B66C-46B1-4F07-9113-E948C5860B27}" sibTransId="{A12FCA0C-167F-4348-A34B-EDDB13C7431E}"/>
    <dgm:cxn modelId="{D008ECE7-B383-4423-BD55-AC9BB6D8E81D}" srcId="{9424A548-C19B-41DE-AC48-3BF9D3F8F1EF}" destId="{999C0E01-CD2D-487B-BAC2-5795ACCFA9E9}" srcOrd="3" destOrd="0" parTransId="{542A6128-D9BC-4C97-9F82-80FCAA6DB88B}" sibTransId="{A48A7724-A715-49A4-8015-B3342DB68D00}"/>
    <dgm:cxn modelId="{1EBC22DF-284F-4C62-B25C-940E64775DC5}" type="presOf" srcId="{9424A548-C19B-41DE-AC48-3BF9D3F8F1EF}" destId="{BD0693E4-B54D-4747-A5DD-D6D1206F27D6}" srcOrd="0" destOrd="0" presId="urn:microsoft.com/office/officeart/2005/8/layout/matrix3"/>
    <dgm:cxn modelId="{FDAFAB15-8F24-4BD8-ADA0-F38FA4B6AE29}" srcId="{9424A548-C19B-41DE-AC48-3BF9D3F8F1EF}" destId="{D105914B-9303-4E61-A2CE-8B2DE5B96774}" srcOrd="4" destOrd="0" parTransId="{3B0F2ED1-4926-4E7B-8FAE-8375993FF856}" sibTransId="{B36A11A4-937E-431F-9191-7A3335392281}"/>
    <dgm:cxn modelId="{CFA120D0-C602-489C-AA1F-704B1582E3D9}" type="presOf" srcId="{EFF8F364-3E84-4AE5-8F6A-061B8C6CC116}" destId="{834A4E04-BEF0-41F4-B24E-8D3178DE69AC}" srcOrd="0" destOrd="0" presId="urn:microsoft.com/office/officeart/2005/8/layout/matrix3"/>
    <dgm:cxn modelId="{28E35738-0934-4C0F-A050-2A8AD87EF603}" srcId="{9424A548-C19B-41DE-AC48-3BF9D3F8F1EF}" destId="{2C14EB3F-6290-44C2-8A50-54B26558DB56}" srcOrd="5" destOrd="0" parTransId="{CB38DCBF-F196-4788-9B4F-E9238852B852}" sibTransId="{67BD8909-CFFB-4452-92DD-0716299EA6CC}"/>
    <dgm:cxn modelId="{E56307D1-E099-4B1F-A723-80DB960B2F65}" type="presParOf" srcId="{BD0693E4-B54D-4747-A5DD-D6D1206F27D6}" destId="{D91193A0-67CB-4BC5-8979-2E7CA228B0F8}" srcOrd="0" destOrd="0" presId="urn:microsoft.com/office/officeart/2005/8/layout/matrix3"/>
    <dgm:cxn modelId="{05F7DD29-5D13-409A-B333-98F77C4F4FCA}" type="presParOf" srcId="{BD0693E4-B54D-4747-A5DD-D6D1206F27D6}" destId="{834A4E04-BEF0-41F4-B24E-8D3178DE69AC}" srcOrd="1" destOrd="0" presId="urn:microsoft.com/office/officeart/2005/8/layout/matrix3"/>
    <dgm:cxn modelId="{178AE912-4A81-4164-AB13-19F2EC075412}" type="presParOf" srcId="{BD0693E4-B54D-4747-A5DD-D6D1206F27D6}" destId="{4CBAC930-2E28-4B53-A265-89F9D0F4CFBC}" srcOrd="2" destOrd="0" presId="urn:microsoft.com/office/officeart/2005/8/layout/matrix3"/>
    <dgm:cxn modelId="{44658DC1-9BC0-484A-9F13-436AFEB893E8}" type="presParOf" srcId="{BD0693E4-B54D-4747-A5DD-D6D1206F27D6}" destId="{3CE7035F-214A-4541-9B2B-E8675EFA4B75}" srcOrd="3" destOrd="0" presId="urn:microsoft.com/office/officeart/2005/8/layout/matrix3"/>
    <dgm:cxn modelId="{3F33EE42-22BD-4F66-9FE0-247A3C97ECD7}" type="presParOf" srcId="{BD0693E4-B54D-4747-A5DD-D6D1206F27D6}" destId="{EEDC446E-E044-4D46-87CE-1DEB55801A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93A0-67CB-4BC5-8979-2E7CA228B0F8}">
      <dsp:nvSpPr>
        <dsp:cNvPr id="0" name=""/>
        <dsp:cNvSpPr/>
      </dsp:nvSpPr>
      <dsp:spPr>
        <a:xfrm>
          <a:off x="1830114" y="0"/>
          <a:ext cx="4569371" cy="456937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A4E04-BEF0-41F4-B24E-8D3178DE69AC}">
      <dsp:nvSpPr>
        <dsp:cNvPr id="0" name=""/>
        <dsp:cNvSpPr/>
      </dsp:nvSpPr>
      <dsp:spPr>
        <a:xfrm>
          <a:off x="2264204" y="434090"/>
          <a:ext cx="1782054" cy="1782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Desmoralização</a:t>
          </a:r>
          <a:endParaRPr lang="pt-BR" sz="1800" kern="1200" dirty="0"/>
        </a:p>
      </dsp:txBody>
      <dsp:txXfrm>
        <a:off x="2351197" y="521083"/>
        <a:ext cx="1608068" cy="1608068"/>
      </dsp:txXfrm>
    </dsp:sp>
    <dsp:sp modelId="{4CBAC930-2E28-4B53-A265-89F9D0F4CFBC}">
      <dsp:nvSpPr>
        <dsp:cNvPr id="0" name=""/>
        <dsp:cNvSpPr/>
      </dsp:nvSpPr>
      <dsp:spPr>
        <a:xfrm>
          <a:off x="4183340" y="434090"/>
          <a:ext cx="1782054" cy="1782054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Resultado</a:t>
          </a:r>
        </a:p>
      </dsp:txBody>
      <dsp:txXfrm>
        <a:off x="4270333" y="521083"/>
        <a:ext cx="1608068" cy="1608068"/>
      </dsp:txXfrm>
    </dsp:sp>
    <dsp:sp modelId="{3CE7035F-214A-4541-9B2B-E8675EFA4B75}">
      <dsp:nvSpPr>
        <dsp:cNvPr id="0" name=""/>
        <dsp:cNvSpPr/>
      </dsp:nvSpPr>
      <dsp:spPr>
        <a:xfrm>
          <a:off x="2264204" y="2353226"/>
          <a:ext cx="1782054" cy="1782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Negligência</a:t>
          </a:r>
        </a:p>
      </dsp:txBody>
      <dsp:txXfrm>
        <a:off x="2351197" y="2440219"/>
        <a:ext cx="1608068" cy="1608068"/>
      </dsp:txXfrm>
    </dsp:sp>
    <dsp:sp modelId="{EEDC446E-E044-4D46-87CE-1DEB55801A74}">
      <dsp:nvSpPr>
        <dsp:cNvPr id="0" name=""/>
        <dsp:cNvSpPr/>
      </dsp:nvSpPr>
      <dsp:spPr>
        <a:xfrm>
          <a:off x="4183340" y="2353226"/>
          <a:ext cx="1782054" cy="1782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Complacência</a:t>
          </a:r>
        </a:p>
      </dsp:txBody>
      <dsp:txXfrm>
        <a:off x="4270333" y="2440219"/>
        <a:ext cx="1608068" cy="1608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90C93-4552-4F3E-B104-645DE68FBAB5}" type="datetimeFigureOut">
              <a:rPr lang="pt-BR" smtClean="0"/>
              <a:pPr/>
              <a:t>25/10/16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AF9A1-DC42-460F-A544-C5D2343F71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2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BAE4-B2D8-4641-8557-E968CAB83029}" type="datetimeFigureOut">
              <a:rPr lang="pt-BR" smtClean="0"/>
              <a:t>25/10/16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5D25-7D59-4A74-BC66-EBF4FB511D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0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272FE6-A2E2-4D91-93F7-ED93CE977958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9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9D2291-3393-4BF4-885C-569060189E75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609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B45499-55DE-40FE-8D4B-AD410BB7C543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  <p:sp>
        <p:nvSpPr>
          <p:cNvPr id="1474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225" y="777875"/>
            <a:ext cx="6926263" cy="3897313"/>
          </a:xfrm>
          <a:ln/>
        </p:spPr>
      </p:sp>
      <p:sp>
        <p:nvSpPr>
          <p:cNvPr id="14746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47461" name="Espaço Reservado para Número de Slide 3"/>
          <p:cNvSpPr txBox="1">
            <a:spLocks noGrp="1"/>
          </p:cNvSpPr>
          <p:nvPr/>
        </p:nvSpPr>
        <p:spPr bwMode="auto">
          <a:xfrm>
            <a:off x="4092974" y="9866446"/>
            <a:ext cx="3130198" cy="5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69" tIns="46984" rIns="93969" bIns="4698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9B413B-67CB-4733-AD46-34D949E75602}" type="slidenum">
              <a:rPr lang="pt-BR" altLang="pt-BR" sz="1300"/>
              <a:pPr algn="r" eaLnBrk="1" hangingPunct="1">
                <a:spcBef>
                  <a:spcPct val="0"/>
                </a:spcBef>
              </a:pPr>
              <a:t>41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010634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526B72-6C19-44BC-970A-BF47541408CA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2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6F7E93-8B6E-4813-9930-3BBCE9763B2F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3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38458-7193-4311-BC5E-0DF59F4344AF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  <p:sp>
        <p:nvSpPr>
          <p:cNvPr id="1024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813" y="779463"/>
            <a:ext cx="6923087" cy="3895725"/>
          </a:xfrm>
          <a:ln/>
        </p:spPr>
      </p:sp>
      <p:sp>
        <p:nvSpPr>
          <p:cNvPr id="10240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02405" name="Espaço Reservado para Número de Slide 3"/>
          <p:cNvSpPr txBox="1">
            <a:spLocks noGrp="1"/>
          </p:cNvSpPr>
          <p:nvPr/>
        </p:nvSpPr>
        <p:spPr bwMode="auto">
          <a:xfrm>
            <a:off x="4092974" y="9866446"/>
            <a:ext cx="3130198" cy="5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6" rIns="91393" bIns="4569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11A236-0A9A-4C60-BD4E-C967A59D3090}" type="slidenum">
              <a:rPr lang="pt-BR" altLang="pt-BR"/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436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38458-7193-4311-BC5E-0DF59F4344AF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  <p:sp>
        <p:nvSpPr>
          <p:cNvPr id="1024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813" y="779463"/>
            <a:ext cx="6923087" cy="3895725"/>
          </a:xfrm>
          <a:ln/>
        </p:spPr>
      </p:sp>
      <p:sp>
        <p:nvSpPr>
          <p:cNvPr id="10240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02405" name="Espaço Reservado para Número de Slide 3"/>
          <p:cNvSpPr txBox="1">
            <a:spLocks noGrp="1"/>
          </p:cNvSpPr>
          <p:nvPr/>
        </p:nvSpPr>
        <p:spPr bwMode="auto">
          <a:xfrm>
            <a:off x="4092974" y="9866446"/>
            <a:ext cx="3130198" cy="5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6" rIns="91393" bIns="4569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11A236-0A9A-4C60-BD4E-C967A59D3090}" type="slidenum">
              <a:rPr lang="pt-BR" altLang="pt-BR"/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066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4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4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91D306-4889-47BC-9BDC-DC32A99CA045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  <p:sp>
        <p:nvSpPr>
          <p:cNvPr id="1075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813" y="779463"/>
            <a:ext cx="6923087" cy="3895725"/>
          </a:xfrm>
          <a:ln/>
        </p:spPr>
      </p:sp>
      <p:sp>
        <p:nvSpPr>
          <p:cNvPr id="10752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07525" name="Espaço Reservado para Número de Slide 3"/>
          <p:cNvSpPr txBox="1">
            <a:spLocks noGrp="1"/>
          </p:cNvSpPr>
          <p:nvPr/>
        </p:nvSpPr>
        <p:spPr bwMode="auto">
          <a:xfrm>
            <a:off x="4092974" y="9866446"/>
            <a:ext cx="3130198" cy="5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6" rIns="91393" bIns="4569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F08329-D4B3-425B-ACA2-5C3BDA6835B4}" type="slidenum">
              <a:rPr lang="pt-BR" altLang="pt-BR"/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71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5CCB10-C7A1-4244-9A7E-1C9CD777EC38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583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813" y="779463"/>
            <a:ext cx="6923087" cy="3895725"/>
          </a:xfrm>
          <a:ln/>
        </p:spPr>
      </p:sp>
      <p:sp>
        <p:nvSpPr>
          <p:cNvPr id="5837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58373" name="Espaço Reservado para Número de Slide 3"/>
          <p:cNvSpPr txBox="1">
            <a:spLocks noGrp="1"/>
          </p:cNvSpPr>
          <p:nvPr/>
        </p:nvSpPr>
        <p:spPr bwMode="auto">
          <a:xfrm>
            <a:off x="4092974" y="9866446"/>
            <a:ext cx="3130198" cy="5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6" rIns="91393" bIns="4569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0792C5-5F8D-476D-9089-A7CA8DF3C0D8}" type="slidenum">
              <a:rPr lang="pt-BR" altLang="pt-BR"/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94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974651-EA8D-4C25-8F55-ED8530DD3E6F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55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662268"/>
            <a:ext cx="10058400" cy="35774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26" y="6384618"/>
            <a:ext cx="8114479" cy="54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9" y="6446837"/>
            <a:ext cx="1699241" cy="365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6376808"/>
            <a:ext cx="10058400" cy="5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download.inep.gov.br/educacao_superior/avaliacao_cursos_graduacao/instrumentos/2015/instrumento_cursos_graduacao_publicacao_agosto_2015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662268"/>
            <a:ext cx="10058400" cy="357747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30059" y="4965497"/>
            <a:ext cx="7809592" cy="7264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Educação a Distância: </a:t>
            </a:r>
            <a:endParaRPr lang="pt-BR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0" y="5689914"/>
            <a:ext cx="10515598" cy="47483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Avanços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desafios da implantação de 20% no Ensino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Presencial 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837" y="4841872"/>
            <a:ext cx="914402" cy="95218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939651" y="4538579"/>
            <a:ext cx="39558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Dyjalma Antonio Bassoli</a:t>
            </a:r>
          </a:p>
          <a:p>
            <a:r>
              <a:rPr lang="pt-BR" dirty="0" smtClean="0"/>
              <a:t>Pró-reitor de Educação a Distância</a:t>
            </a:r>
          </a:p>
        </p:txBody>
      </p:sp>
    </p:spTree>
    <p:extLst>
      <p:ext uri="{BB962C8B-B14F-4D97-AF65-F5344CB8AC3E}">
        <p14:creationId xmlns:p14="http://schemas.microsoft.com/office/powerpoint/2010/main" val="20353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tângulo 6"/>
          <p:cNvSpPr>
            <a:spLocks noChangeArrowheads="1"/>
          </p:cNvSpPr>
          <p:nvPr/>
        </p:nvSpPr>
        <p:spPr bwMode="auto">
          <a:xfrm>
            <a:off x="1738314" y="285751"/>
            <a:ext cx="3957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Educação Tradicional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Na Formação Incial</a:t>
            </a:r>
          </a:p>
        </p:txBody>
      </p:sp>
      <p:sp>
        <p:nvSpPr>
          <p:cNvPr id="5734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0928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12B116-8287-4FBA-AA15-03E72701DBBE}" type="slidenum">
              <a:rPr lang="pt-BR" altLang="pt-BR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t-BR" altLang="pt-BR" sz="1400"/>
          </a:p>
        </p:txBody>
      </p:sp>
      <p:pic>
        <p:nvPicPr>
          <p:cNvPr id="57348" name="Imagem 5" descr="https://cdn-images-1.medium.com/max/600/1*wzyTNfZQiYL_6lKeYQwkv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115888"/>
            <a:ext cx="4402137" cy="60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22" y="1124337"/>
            <a:ext cx="339137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mtClean="0"/>
              <a:t>Acesso ao Tablet...</a:t>
            </a:r>
          </a:p>
        </p:txBody>
      </p:sp>
      <p:sp>
        <p:nvSpPr>
          <p:cNvPr id="93187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0928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C55196-93BC-4FC4-8784-5D7B6640B309}" type="slidenum">
              <a:rPr lang="pt-BR" altLang="pt-BR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 sz="1400"/>
          </a:p>
        </p:txBody>
      </p:sp>
      <p:pic>
        <p:nvPicPr>
          <p:cNvPr id="9318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283435"/>
            <a:ext cx="85296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0928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6C5C65-4EB2-4C00-B8DE-1CDABC596105}" type="slidenum">
              <a:rPr lang="pt-BR" altLang="pt-BR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 sz="1400"/>
          </a:p>
        </p:txBody>
      </p:sp>
      <p:pic>
        <p:nvPicPr>
          <p:cNvPr id="94211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15" y="1271581"/>
            <a:ext cx="8678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mtClean="0"/>
              <a:t>Acesso ao Tablet...</a:t>
            </a:r>
          </a:p>
        </p:txBody>
      </p:sp>
    </p:spTree>
    <p:extLst>
      <p:ext uri="{BB962C8B-B14F-4D97-AF65-F5344CB8AC3E}">
        <p14:creationId xmlns:p14="http://schemas.microsoft.com/office/powerpoint/2010/main" val="3078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0928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F38F28-0C76-4F91-865E-FAEFB7563CD0}" type="slidenum">
              <a:rPr lang="pt-BR" altLang="pt-BR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pt-BR" sz="1400"/>
          </a:p>
        </p:txBody>
      </p:sp>
      <p:pic>
        <p:nvPicPr>
          <p:cNvPr id="95235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1241421"/>
            <a:ext cx="87344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mtClean="0"/>
              <a:t>Acesso ao Tablet...</a:t>
            </a:r>
          </a:p>
        </p:txBody>
      </p:sp>
    </p:spTree>
    <p:extLst>
      <p:ext uri="{BB962C8B-B14F-4D97-AF65-F5344CB8AC3E}">
        <p14:creationId xmlns:p14="http://schemas.microsoft.com/office/powerpoint/2010/main" val="26502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0928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9759AF-F24B-4DA5-AD41-81780F4524AF}" type="slidenum">
              <a:rPr lang="pt-BR" altLang="pt-BR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pt-BR" sz="1400"/>
          </a:p>
        </p:txBody>
      </p:sp>
      <p:pic>
        <p:nvPicPr>
          <p:cNvPr id="96259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4" y="1257294"/>
            <a:ext cx="87471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mtClean="0"/>
              <a:t>Acesso ao Tablet...</a:t>
            </a:r>
          </a:p>
        </p:txBody>
      </p:sp>
    </p:spTree>
    <p:extLst>
      <p:ext uri="{BB962C8B-B14F-4D97-AF65-F5344CB8AC3E}">
        <p14:creationId xmlns:p14="http://schemas.microsoft.com/office/powerpoint/2010/main" val="300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 bwMode="auto">
          <a:xfrm>
            <a:off x="2387790" y="676277"/>
            <a:ext cx="2154072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altLang="pt-BR" dirty="0" smtClean="0"/>
              <a:t>Geração</a:t>
            </a:r>
          </a:p>
        </p:txBody>
      </p:sp>
      <p:pic>
        <p:nvPicPr>
          <p:cNvPr id="41987" name="Espaço Reservado para Conteúdo 3" descr="066_067_geracao_y01-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8907" y="148337"/>
            <a:ext cx="1625535" cy="1472442"/>
          </a:xfrm>
        </p:spPr>
      </p:pic>
      <p:pic>
        <p:nvPicPr>
          <p:cNvPr id="41989" name="Imagem 6" descr="generation-y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5" y="1529668"/>
            <a:ext cx="3097173" cy="447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Espaço Reservado para Número de Slide 19"/>
          <p:cNvSpPr txBox="1">
            <a:spLocks/>
          </p:cNvSpPr>
          <p:nvPr/>
        </p:nvSpPr>
        <p:spPr bwMode="auto">
          <a:xfrm>
            <a:off x="1604963" y="63849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104FA4C-469C-4C9E-9D1B-95AEC3F03E86}" type="slidenum">
              <a:rPr lang="pt-BR" altLang="pt-BR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 sz="1400">
              <a:solidFill>
                <a:schemeClr val="tx1"/>
              </a:solidFill>
            </a:endParaRPr>
          </a:p>
        </p:txBody>
      </p:sp>
      <p:pic>
        <p:nvPicPr>
          <p:cNvPr id="8" name="Espaço Reservado para Conteúdo 10" descr="generation-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226" y="1529668"/>
            <a:ext cx="5968034" cy="4514715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4101658" y="3160272"/>
            <a:ext cx="1138009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 smtClean="0"/>
              <a:t>OU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561751" y="4609086"/>
            <a:ext cx="2154072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 smtClean="0"/>
              <a:t>Os dois?</a:t>
            </a:r>
          </a:p>
        </p:txBody>
      </p:sp>
    </p:spTree>
    <p:extLst>
      <p:ext uri="{BB962C8B-B14F-4D97-AF65-F5344CB8AC3E}">
        <p14:creationId xmlns:p14="http://schemas.microsoft.com/office/powerpoint/2010/main" val="25589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025" y="1235075"/>
            <a:ext cx="5430838" cy="3417888"/>
          </a:xfrm>
        </p:spPr>
      </p:pic>
      <p:sp>
        <p:nvSpPr>
          <p:cNvPr id="59395" name="Título 1"/>
          <p:cNvSpPr>
            <a:spLocks noGrp="1"/>
          </p:cNvSpPr>
          <p:nvPr>
            <p:ph type="title"/>
          </p:nvPr>
        </p:nvSpPr>
        <p:spPr bwMode="auto">
          <a:xfrm>
            <a:off x="1668463" y="261939"/>
            <a:ext cx="9036050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dirty="0" smtClean="0">
                <a:solidFill>
                  <a:schemeClr val="tx1"/>
                </a:solidFill>
              </a:rPr>
              <a:t>Na </a:t>
            </a:r>
            <a:r>
              <a:rPr lang="pt-BR" altLang="pt-BR" sz="2800" dirty="0">
                <a:solidFill>
                  <a:schemeClr val="tx1"/>
                </a:solidFill>
              </a:rPr>
              <a:t>Universidade, a educação precisa </a:t>
            </a:r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2800" dirty="0">
                <a:solidFill>
                  <a:schemeClr val="tx1"/>
                </a:solidFill>
              </a:rPr>
              <a:t>‘entrar’ na era do conhecimento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27863" y="2089944"/>
            <a:ext cx="4033836" cy="708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Como gerir informações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Gestão do conhecimento</a:t>
            </a:r>
          </a:p>
        </p:txBody>
      </p:sp>
      <p:pic>
        <p:nvPicPr>
          <p:cNvPr id="59397" name="Picture 6" descr="http://acieg.com.br/wp-content/uploads/2015/04/netwo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2797969"/>
            <a:ext cx="41798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97025" y="4548981"/>
            <a:ext cx="5284787" cy="16240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solidFill>
                  <a:schemeClr val="accent6">
                    <a:lumMod val="50000"/>
                  </a:schemeClr>
                </a:solidFill>
              </a:rPr>
              <a:t>Crowdsourcing</a:t>
            </a: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pt-BR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Nossos jovens ‘gerenciam’ grandes redes de relacionamento</a:t>
            </a:r>
          </a:p>
        </p:txBody>
      </p:sp>
    </p:spTree>
    <p:extLst>
      <p:ext uri="{BB962C8B-B14F-4D97-AF65-F5344CB8AC3E}">
        <p14:creationId xmlns:p14="http://schemas.microsoft.com/office/powerpoint/2010/main" val="476312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mtClean="0"/>
              <a:t>O docente ainda permanece?</a:t>
            </a:r>
          </a:p>
        </p:txBody>
      </p:sp>
      <p:pic>
        <p:nvPicPr>
          <p:cNvPr id="71683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233" y="1999803"/>
            <a:ext cx="4433749" cy="330453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3809B-338B-4F60-88DD-057594AA8F73}" type="slidenum">
              <a:rPr lang="pt-BR" altLang="pt-BR">
                <a:solidFill>
                  <a:schemeClr val="bg1"/>
                </a:solidFill>
              </a:rPr>
              <a:pPr eaLnBrk="1" hangingPunct="1"/>
              <a:t>17</a:t>
            </a:fld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3982" y="1011981"/>
            <a:ext cx="6932997" cy="5294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a resistência continua...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 de </a:t>
            </a:r>
            <a:r>
              <a:rPr lang="pt-B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gastar </a:t>
            </a: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ficar no mesmo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lugar!!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</a:t>
            </a:r>
            <a:r>
              <a:rPr lang="pt-BR" dirty="0" smtClean="0"/>
              <a:t> </a:t>
            </a:r>
            <a:r>
              <a:rPr lang="pt-BR" dirty="0"/>
              <a:t>mundo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do Conhecimento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O docente/intelectual </a:t>
            </a:r>
            <a:r>
              <a:rPr lang="pt-BR" dirty="0" smtClean="0">
                <a:sym typeface="Wingdings" panose="05000000000000000000" pitchFamily="2" charset="2"/>
              </a:rPr>
              <a:t> diante do ‘novo aluno’: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Não gosta de receber opiniões com pouco embasamento</a:t>
            </a:r>
            <a:endParaRPr lang="pt-B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/>
              <a:t>Defende ainda o monopólio do </a:t>
            </a:r>
            <a:r>
              <a:rPr lang="pt-BR" dirty="0"/>
              <a:t>conhecimento pelos </a:t>
            </a:r>
            <a:r>
              <a:rPr lang="pt-BR" dirty="0" smtClean="0"/>
              <a:t>intelectuais </a:t>
            </a:r>
            <a:endParaRPr lang="pt-BR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i="1" dirty="0" smtClean="0"/>
              <a:t>Únicos interlocutores </a:t>
            </a:r>
            <a:r>
              <a:rPr lang="pt-BR" i="1" dirty="0"/>
              <a:t>viáveis para a interpretação do </a:t>
            </a:r>
            <a:r>
              <a:rPr lang="pt-BR" i="1" dirty="0" smtClean="0"/>
              <a:t>mundo</a:t>
            </a:r>
            <a:r>
              <a:rPr lang="pt-BR" dirty="0" smtClean="0"/>
              <a:t> (Leandro </a:t>
            </a:r>
            <a:r>
              <a:rPr lang="pt-BR" dirty="0" err="1" smtClean="0"/>
              <a:t>Karnal</a:t>
            </a:r>
            <a:r>
              <a:rPr lang="pt-BR" dirty="0" smtClean="0"/>
              <a:t>, 2016)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 smtClean="0"/>
              <a:t>Deve ser o principal responsável pela ‘Nova cultura’ </a:t>
            </a:r>
            <a:r>
              <a:rPr lang="pt-BR" dirty="0"/>
              <a:t>– tornar natural o que ainda não é </a:t>
            </a:r>
            <a:r>
              <a:rPr lang="pt-BR" dirty="0" smtClean="0"/>
              <a:t>natural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o ator mais respeitado pela comunidade acadêmica.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ele fala tem muito valor para o aluno.</a:t>
            </a:r>
          </a:p>
        </p:txBody>
      </p:sp>
    </p:spTree>
    <p:extLst>
      <p:ext uri="{BB962C8B-B14F-4D97-AF65-F5344CB8AC3E}">
        <p14:creationId xmlns:p14="http://schemas.microsoft.com/office/powerpoint/2010/main" val="372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mtClean="0"/>
              <a:t>O docente ainda permanece?</a:t>
            </a:r>
          </a:p>
        </p:txBody>
      </p:sp>
      <p:pic>
        <p:nvPicPr>
          <p:cNvPr id="71683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233" y="1999803"/>
            <a:ext cx="4433749" cy="330453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3809B-338B-4F60-88DD-057594AA8F73}" type="slidenum">
              <a:rPr lang="pt-BR" altLang="pt-BR">
                <a:solidFill>
                  <a:schemeClr val="bg1"/>
                </a:solidFill>
              </a:rPr>
              <a:pPr eaLnBrk="1" hangingPunct="1"/>
              <a:t>18</a:t>
            </a:fld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67162" y="1186538"/>
            <a:ext cx="67098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Saudosismo docente – </a:t>
            </a:r>
            <a:r>
              <a:rPr lang="pt-BR" i="1" dirty="0" smtClean="0"/>
              <a:t>“no </a:t>
            </a:r>
            <a:r>
              <a:rPr lang="pt-BR" i="1" dirty="0"/>
              <a:t>meu tempo era </a:t>
            </a:r>
            <a:r>
              <a:rPr lang="pt-BR" i="1" dirty="0" smtClean="0"/>
              <a:t>melhor”</a:t>
            </a:r>
            <a:r>
              <a:rPr lang="pt-BR" b="1" i="1" dirty="0" smtClean="0"/>
              <a:t> </a:t>
            </a:r>
            <a:r>
              <a:rPr lang="pt-BR" b="1" dirty="0"/>
              <a:t>(era mesmo</a:t>
            </a:r>
            <a:r>
              <a:rPr lang="pt-BR" b="1" dirty="0" smtClean="0"/>
              <a:t>?)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 smtClean="0"/>
              <a:t>Ao seguir </a:t>
            </a:r>
            <a:r>
              <a:rPr lang="pt-BR" b="1" dirty="0"/>
              <a:t>para EAD </a:t>
            </a:r>
            <a:r>
              <a:rPr lang="pt-BR" b="1" dirty="0" smtClean="0">
                <a:sym typeface="Wingdings" panose="05000000000000000000" pitchFamily="2" charset="2"/>
              </a:rPr>
              <a:t></a:t>
            </a:r>
            <a:r>
              <a:rPr lang="pt-BR" b="1" dirty="0" smtClean="0"/>
              <a:t> </a:t>
            </a:r>
            <a:r>
              <a:rPr lang="pt-BR" b="1" dirty="0"/>
              <a:t>processo. </a:t>
            </a:r>
            <a:endParaRPr lang="pt-BR" b="1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É “</a:t>
            </a:r>
            <a:r>
              <a:rPr lang="pt-BR" dirty="0"/>
              <a:t>sofrido” como </a:t>
            </a:r>
            <a:r>
              <a:rPr lang="pt-BR" dirty="0" smtClean="0"/>
              <a:t>ser </a:t>
            </a:r>
            <a:r>
              <a:rPr lang="pt-BR" dirty="0"/>
              <a:t>docente </a:t>
            </a:r>
            <a:r>
              <a:rPr lang="pt-BR" dirty="0" smtClean="0"/>
              <a:t>presencial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Como dar </a:t>
            </a:r>
            <a:r>
              <a:rPr lang="pt-BR" dirty="0"/>
              <a:t>a primeira aula, como fazer o primeiro plano de ensino, como usar o projeto de slides, o retroprojetor, o </a:t>
            </a:r>
            <a:r>
              <a:rPr lang="pt-BR" dirty="0" err="1"/>
              <a:t>power</a:t>
            </a:r>
            <a:r>
              <a:rPr lang="pt-BR" dirty="0"/>
              <a:t> </a:t>
            </a:r>
            <a:r>
              <a:rPr lang="pt-BR" dirty="0" smtClean="0"/>
              <a:t>point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Mas hoje </a:t>
            </a:r>
            <a:r>
              <a:rPr lang="pt-BR" dirty="0"/>
              <a:t>não tem mais memória de como isso ocorreu </a:t>
            </a:r>
            <a:endParaRPr lang="pt-BR" dirty="0" smtClean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T</a:t>
            </a:r>
            <a:r>
              <a:rPr lang="pt-BR" dirty="0" smtClean="0"/>
              <a:t>eve </a:t>
            </a:r>
            <a:r>
              <a:rPr lang="pt-BR" dirty="0"/>
              <a:t>sua identidade docente </a:t>
            </a:r>
            <a:r>
              <a:rPr lang="pt-BR" dirty="0" smtClean="0"/>
              <a:t>formada </a:t>
            </a:r>
            <a:r>
              <a:rPr lang="pt-BR" dirty="0"/>
              <a:t>em outro padrão tecnológico (em um tempo anterior a ‘tudo isso’)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 smtClean="0"/>
              <a:t>Mas há </a:t>
            </a:r>
            <a:r>
              <a:rPr lang="pt-BR" b="1" dirty="0"/>
              <a:t>uma </a:t>
            </a:r>
            <a:r>
              <a:rPr lang="pt-BR" b="1" dirty="0" smtClean="0"/>
              <a:t>mudança </a:t>
            </a:r>
            <a:r>
              <a:rPr lang="pt-BR" b="1" dirty="0"/>
              <a:t>em curso </a:t>
            </a:r>
            <a:endParaRPr lang="pt-BR" b="1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Uma </a:t>
            </a:r>
            <a:r>
              <a:rPr lang="pt-BR" dirty="0"/>
              <a:t>nova geração está chegando e suplantará, ‘em parte’, a anterior. </a:t>
            </a:r>
            <a:endParaRPr lang="pt-BR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Há </a:t>
            </a:r>
            <a:r>
              <a:rPr lang="pt-BR" dirty="0"/>
              <a:t>que se ter </a:t>
            </a:r>
            <a:r>
              <a:rPr lang="pt-BR" dirty="0" smtClean="0"/>
              <a:t>disponibilidade </a:t>
            </a:r>
            <a:r>
              <a:rPr lang="pt-BR" dirty="0"/>
              <a:t>para aprender</a:t>
            </a:r>
          </a:p>
        </p:txBody>
      </p:sp>
    </p:spTree>
    <p:extLst>
      <p:ext uri="{BB962C8B-B14F-4D97-AF65-F5344CB8AC3E}">
        <p14:creationId xmlns:p14="http://schemas.microsoft.com/office/powerpoint/2010/main" val="2879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j0426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" y="95535"/>
            <a:ext cx="8498006" cy="61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80609" y="4039556"/>
            <a:ext cx="2700337" cy="1892300"/>
          </a:xfrm>
          <a:prstGeom prst="irregularSeal1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Proposta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Pedagógica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068889" y="2570786"/>
            <a:ext cx="2341562" cy="1476375"/>
          </a:xfrm>
          <a:prstGeom prst="irregularSeal1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Professor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70476" y="936413"/>
            <a:ext cx="2339975" cy="1476375"/>
          </a:xfrm>
          <a:prstGeom prst="irregularSeal1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Estudante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239670" y="4281706"/>
            <a:ext cx="2160587" cy="1860550"/>
          </a:xfrm>
          <a:prstGeom prst="irregularSeal1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Gestão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52210" y="2225078"/>
            <a:ext cx="2647950" cy="1439863"/>
          </a:xfrm>
          <a:prstGeom prst="irregularSeal1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Tecnologia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671888" y="273590"/>
            <a:ext cx="4619625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36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Quinto </a:t>
            </a:r>
            <a:r>
              <a:rPr lang="pt-BR" sz="36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</a:t>
            </a:r>
          </a:p>
        </p:txBody>
      </p:sp>
    </p:spTree>
    <p:extLst>
      <p:ext uri="{BB962C8B-B14F-4D97-AF65-F5344CB8AC3E}">
        <p14:creationId xmlns:p14="http://schemas.microsoft.com/office/powerpoint/2010/main" val="39968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para produzir esta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88634"/>
            <a:ext cx="10058400" cy="399785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Com quem eu falo?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IES sem experiência alguma</a:t>
            </a:r>
          </a:p>
          <a:p>
            <a:pPr marL="0" indent="0">
              <a:buNone/>
            </a:pPr>
            <a:r>
              <a:rPr lang="pt-BR" dirty="0" smtClean="0"/>
              <a:t>                    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IES atuantes em 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já experientes em 20% 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Já credenciados em EAD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600" dirty="0" smtClean="0"/>
              <a:t> Com quais resultados?</a:t>
            </a:r>
          </a:p>
        </p:txBody>
      </p:sp>
      <p:pic>
        <p:nvPicPr>
          <p:cNvPr id="15362" name="Picture 2" descr="Resultado de imagem para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2014310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Legal para os 20%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38200" y="1825625"/>
            <a:ext cx="10802416" cy="4351338"/>
          </a:xfrm>
        </p:spPr>
        <p:txBody>
          <a:bodyPr/>
          <a:lstStyle/>
          <a:p>
            <a:pPr marL="90488" indent="-4763"/>
            <a:endParaRPr lang="pt-BR" b="1" dirty="0" smtClean="0"/>
          </a:p>
          <a:p>
            <a:pPr marL="90488" indent="-4763"/>
            <a:r>
              <a:rPr lang="pt-BR" b="1" dirty="0" smtClean="0"/>
              <a:t>15 </a:t>
            </a:r>
            <a:r>
              <a:rPr lang="pt-BR" b="1" dirty="0"/>
              <a:t>anos de história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Portaria </a:t>
            </a:r>
            <a:r>
              <a:rPr lang="pt-BR" dirty="0"/>
              <a:t>nº 2.253, de 18 de outubro de </a:t>
            </a:r>
            <a:r>
              <a:rPr lang="pt-BR" dirty="0" smtClean="0"/>
              <a:t>2001</a:t>
            </a:r>
          </a:p>
          <a:p>
            <a:r>
              <a:rPr lang="pt-BR" dirty="0"/>
              <a:t>Portaria nº 4.059, de 10 de dezembro de </a:t>
            </a:r>
            <a:r>
              <a:rPr lang="pt-BR" dirty="0" smtClean="0"/>
              <a:t>2004 </a:t>
            </a:r>
          </a:p>
          <a:p>
            <a:endParaRPr lang="pt-BR" dirty="0" smtClean="0"/>
          </a:p>
          <a:p>
            <a:r>
              <a:rPr lang="pt-BR" dirty="0" smtClean="0"/>
              <a:t>Portaria nº </a:t>
            </a:r>
            <a:r>
              <a:rPr lang="pt-BR" dirty="0"/>
              <a:t>1.134, de 10 de outubro de 2016 - </a:t>
            </a:r>
            <a:r>
              <a:rPr lang="pt-BR" dirty="0" smtClean="0">
                <a:solidFill>
                  <a:schemeClr val="accent2"/>
                </a:solidFill>
              </a:rPr>
              <a:t>VIGENTE</a:t>
            </a:r>
            <a:endParaRPr lang="pt-BR" dirty="0">
              <a:solidFill>
                <a:schemeClr val="accent2"/>
              </a:solidFill>
            </a:endParaRPr>
          </a:p>
          <a:p>
            <a:endParaRPr lang="pt-BR" dirty="0"/>
          </a:p>
        </p:txBody>
      </p:sp>
      <p:sp>
        <p:nvSpPr>
          <p:cNvPr id="8" name="Espaço Reservado para Conteúdo 6"/>
          <p:cNvSpPr txBox="1">
            <a:spLocks/>
          </p:cNvSpPr>
          <p:nvPr/>
        </p:nvSpPr>
        <p:spPr>
          <a:xfrm>
            <a:off x="6238800" y="1844824"/>
            <a:ext cx="5113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2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Evolução... 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097280" y="2168918"/>
          <a:ext cx="10058400" cy="2536124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  <a:gridCol w="3352800"/>
              </a:tblGrid>
              <a:tr h="3583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2253/2001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4059/2004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1134/2016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1769">
                <a:tc gridSpan="3">
                  <a:txBody>
                    <a:bodyPr/>
                    <a:lstStyle/>
                    <a:p>
                      <a:pPr marL="355600" indent="0" algn="ctr" fontAlgn="ctr">
                        <a:lnSpc>
                          <a:spcPct val="150000"/>
                        </a:lnSpc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Art. 81. LDB - EAD em caráter experimental.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requer credenciamento para EAD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portanto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013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Art. 47 LDB - manter 200 dias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letivos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0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Evolução...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58628"/>
              </p:ext>
            </p:extLst>
          </p:nvPr>
        </p:nvGraphicFramePr>
        <p:xfrm>
          <a:off x="954405" y="2017440"/>
          <a:ext cx="10058400" cy="3979433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  <a:gridCol w="3352800"/>
              </a:tblGrid>
              <a:tr h="3268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2253/2001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4059/2004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1134/2016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0042">
                <a:tc gridSpan="2">
                  <a:txBody>
                    <a:bodyPr/>
                    <a:lstStyle/>
                    <a:p>
                      <a:pPr marL="177800" indent="0"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Só em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</a:t>
                      </a:r>
                      <a:r>
                        <a:rPr lang="pt-BR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superiores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reconhecidos.</a:t>
                      </a:r>
                    </a:p>
                    <a:p>
                      <a:pPr marL="177800" indent="0" algn="ctr" fontAlgn="ctr"/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(Prática duvidosa: há quem tenha incluído nos cursos</a:t>
                      </a:r>
                      <a:r>
                        <a:rPr lang="pt-BR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1400" b="0" i="1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Especialização</a:t>
                      </a:r>
                      <a:r>
                        <a:rPr lang="pt-BR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...)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7800" indent="0"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Tendo 1 curso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graduação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presencial reconhecido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aplicar a qualquer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 de graduação autorizado.</a:t>
                      </a:r>
                    </a:p>
                    <a:p>
                      <a:pPr marL="177800" indent="0" algn="ctr" fontAlgn="ctr"/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(Especialização está fora</a:t>
                      </a:r>
                      <a:r>
                        <a:rPr lang="pt-BR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585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Oferta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disciplinas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que, em seu todo ou em parte, utilizem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método não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presencial.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Oferta de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disciplinas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integrantes do currículo que utilizem modalidade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semi-presencial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Oferta de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disciplinas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modalidade a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distância.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659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poderão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exceder a 20% do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previsto para integralização do respectivo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currículo.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0" indent="0"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ultrapasse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(vinte por cento) da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horária total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7800" indent="0"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862285" y="473372"/>
            <a:ext cx="7329715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Especialização </a:t>
            </a:r>
            <a:r>
              <a:rPr lang="pt-BR" sz="1600" dirty="0" smtClean="0"/>
              <a:t>é um </a:t>
            </a:r>
            <a:r>
              <a:rPr lang="pt-BR" sz="1600" dirty="0"/>
              <a:t>curso </a:t>
            </a:r>
            <a:r>
              <a:rPr lang="pt-BR" sz="1600" u="sng" dirty="0"/>
              <a:t>superior</a:t>
            </a:r>
            <a:r>
              <a:rPr lang="pt-BR" sz="1600" dirty="0"/>
              <a:t>, mas </a:t>
            </a:r>
            <a:r>
              <a:rPr lang="pt-BR" sz="1600" dirty="0" smtClean="0"/>
              <a:t>NÃO passa por "reconhecimento“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/>
              <a:t>Resol</a:t>
            </a:r>
            <a:r>
              <a:rPr lang="pt-BR" sz="1600" dirty="0" smtClean="0"/>
              <a:t>. </a:t>
            </a:r>
            <a:r>
              <a:rPr lang="pt-BR" sz="1600" dirty="0"/>
              <a:t>1/2007 – </a:t>
            </a:r>
            <a:r>
              <a:rPr lang="pt-BR" sz="1600" i="1" dirty="0"/>
              <a:t>“independem de autorização, reconhecimento e renovação de </a:t>
            </a:r>
            <a:r>
              <a:rPr lang="pt-BR" sz="1600" i="1" dirty="0" smtClean="0"/>
              <a:t>reconhecimento”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Havia uma permissão implícita para os 20%?</a:t>
            </a:r>
            <a:endParaRPr lang="pt-BR" sz="1600" i="1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6288314" y="1677590"/>
            <a:ext cx="1095829" cy="11962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Evolução...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97280" y="2065738"/>
          <a:ext cx="10058400" cy="3806424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  <a:gridCol w="3352800"/>
              </a:tblGrid>
              <a:tr h="346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2253/2001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4059/2004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1134/2016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76231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a renovação do reconhecimento de cada curso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 oferta de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disciplinas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corresponderá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obrigatoriamente, à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oferta de disciplinas presenciais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matrícula opcional dos alunos.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4154">
                <a:tc>
                  <a:txBody>
                    <a:bodyPr/>
                    <a:lstStyle/>
                    <a:p>
                      <a:pPr marL="177800" indent="0" algn="l" fontAlgn="ctr">
                        <a:tabLst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exames finais de todas as disciplinas ofertadas para integralização de cursos superiores serão sempre presenciais.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avaliações das disciplinas ofertadas na modalidade referida no caput serão presenciais. 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9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Evolução...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97280" y="1737360"/>
          <a:ext cx="9606306" cy="4309221"/>
        </p:xfrm>
        <a:graphic>
          <a:graphicData uri="http://schemas.openxmlformats.org/drawingml/2006/table">
            <a:tbl>
              <a:tblPr/>
              <a:tblGrid>
                <a:gridCol w="3202102"/>
                <a:gridCol w="3202102"/>
                <a:gridCol w="3202102"/>
              </a:tblGrid>
              <a:tr h="2304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2253/2001</a:t>
                      </a:r>
                    </a:p>
                  </a:txBody>
                  <a:tcPr marL="6972" marR="6972" marT="6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4059/2004</a:t>
                      </a:r>
                    </a:p>
                  </a:txBody>
                  <a:tcPr marL="6972" marR="6972" marT="6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1134/2016</a:t>
                      </a:r>
                    </a:p>
                  </a:txBody>
                  <a:tcPr marL="6972" marR="6972" marT="6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8409">
                <a:tc>
                  <a:txBody>
                    <a:bodyPr/>
                    <a:lstStyle/>
                    <a:p>
                      <a:pPr marL="285750" indent="-107950" algn="l" fontAlgn="ctr">
                        <a:lnSpc>
                          <a:spcPct val="150000"/>
                        </a:lnSpc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 realização dos objetivos pedagógicos, incluir:</a:t>
                      </a:r>
                    </a:p>
                    <a:p>
                      <a:pPr marL="285750" indent="-10795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Métodos e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práticas de ensino-aprendizagem </a:t>
                      </a: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integrado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tecnologias de informação 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2" marR="6972" marT="6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 realização dos objetivos pedagógicos, incluir:</a:t>
                      </a: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 ANTERIOR +</a:t>
                      </a: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Prever encontros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presenciais e atividades de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tutoria</a:t>
                      </a:r>
                    </a:p>
                    <a:p>
                      <a:pPr marL="742950" lvl="1" indent="-2095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Tutoria:</a:t>
                      </a:r>
                    </a:p>
                    <a:p>
                      <a:pPr marL="1200150" lvl="2" indent="-1206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Existência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pt-BR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docentes qualificados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(compatível ao previsto no PPC)</a:t>
                      </a:r>
                    </a:p>
                    <a:p>
                      <a:pPr marL="1200150" lvl="2" indent="-1206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específica para os momentos presenciais e os momentos a distância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972" marR="6972" marT="6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 realização dos objetivos pedagógicos, incluir:</a:t>
                      </a: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 ANTERIOR +</a:t>
                      </a: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Prever encontros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presenciais e atividades de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tutoria</a:t>
                      </a:r>
                    </a:p>
                    <a:p>
                      <a:pPr marL="742950" lvl="1" indent="-2095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Tutoria </a:t>
                      </a:r>
                    </a:p>
                    <a:p>
                      <a:pPr marL="1200150" lvl="2" indent="-2095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Existência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profissionais da educação com </a:t>
                      </a:r>
                      <a:r>
                        <a:rPr lang="pt-BR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formação na área do curso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(compatível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 previsto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PPC).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2" marR="6972" marT="69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2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Evolução...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049"/>
              </p:ext>
            </p:extLst>
          </p:nvPr>
        </p:nvGraphicFramePr>
        <p:xfrm>
          <a:off x="1096963" y="2527376"/>
          <a:ext cx="10058400" cy="2956872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  <a:gridCol w="3352800"/>
              </a:tblGrid>
              <a:tr h="2660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2253/2001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4059/2004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1134/2016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94448">
                <a:tc>
                  <a:txBody>
                    <a:bodyPr/>
                    <a:lstStyle/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com autonomia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Comunicar as modificações no PPC e enviar cópia do plano de ensino de cada disciplina para avaliação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SESu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2950" lvl="2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Introdução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definitiva das disciplinas ou interrupção de sua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oferta.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autonomia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solicitar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pedido de autorização à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SESu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(com plano de ensino).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Comunicar as modificações no PPC à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SESu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Anexar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cópia do plano de ensino de cada disciplina no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SAPIEns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Inserir </a:t>
                      </a:r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atualização do PPC com oferta de disciplinas na modalidade a distância, </a:t>
                      </a:r>
                      <a:r>
                        <a:rPr lang="pt-BR" sz="1600" b="0" i="1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quando do protocolo dos pedidos de reconhecimento e renovação de reconhecimento dos cursos</a:t>
                      </a:r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6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Evolução...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48183"/>
              </p:ext>
            </p:extLst>
          </p:nvPr>
        </p:nvGraphicFramePr>
        <p:xfrm>
          <a:off x="1097280" y="2077434"/>
          <a:ext cx="10058400" cy="3749352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  <a:gridCol w="3352800"/>
              </a:tblGrid>
              <a:tr h="2660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2253/2001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4059/2004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1134/2016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94448">
                <a:tc>
                  <a:txBody>
                    <a:bodyPr/>
                    <a:lstStyle/>
                    <a:p>
                      <a:pPr marL="285750" indent="-107950" algn="l" fontAlgn="ctr"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1079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oferta de disciplinas ... será avaliada e considerada nos procedimentos de reconhecimento e de renovação de reconhecimento dos cursos da instituição.</a:t>
                      </a:r>
                    </a:p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Primeira aparição:</a:t>
                      </a:r>
                    </a:p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Instrumento de Avaliação de Cursos de Graduação presencial e a distância (maio de 2012).</a:t>
                      </a: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IES deverão inserir a atualização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presenciais [...] para fins de análise e avaliação, quando do protocolo dos pedidos de reconhecimento e renovação de reconhecimento dos cursos.</a:t>
                      </a:r>
                    </a:p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 - Instrumento de Avaliação de Cursos de Graduação - presencial e a distância (Agosto de 2015)</a:t>
                      </a:r>
                    </a:p>
                    <a:p>
                      <a:pPr marL="1778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i="1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Necessitará de nova Redação para nova portaria</a:t>
                      </a:r>
                      <a:endParaRPr lang="pt-BR" sz="1400" i="1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2" marR="8582" marT="8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difícil </a:t>
            </a:r>
            <a:r>
              <a:rPr lang="pt-BR" i="1" dirty="0" smtClean="0"/>
              <a:t>“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Equação”</a:t>
            </a:r>
            <a:r>
              <a:rPr lang="pt-BR" dirty="0" smtClean="0"/>
              <a:t> da 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Aumento </a:t>
            </a:r>
            <a:r>
              <a:rPr lang="pt-BR" dirty="0"/>
              <a:t>da </a:t>
            </a:r>
            <a:r>
              <a:rPr lang="pt-BR" dirty="0" smtClean="0"/>
              <a:t>qualidade.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Diminuição </a:t>
            </a:r>
            <a:r>
              <a:rPr lang="pt-BR" dirty="0"/>
              <a:t>dos custos.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Para isto, </a:t>
            </a:r>
            <a:r>
              <a:rPr lang="pt-BR" dirty="0"/>
              <a:t>promove-se uma </a:t>
            </a:r>
            <a:r>
              <a:rPr lang="pt-BR" dirty="0" smtClean="0"/>
              <a:t>modalidade em que: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o estudante não gosta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o docente </a:t>
            </a:r>
            <a:r>
              <a:rPr lang="pt-BR" dirty="0"/>
              <a:t>não está </a:t>
            </a:r>
            <a:r>
              <a:rPr lang="pt-BR" dirty="0" smtClean="0"/>
              <a:t>capacitado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89895" cy="1450757"/>
          </a:xfrm>
        </p:spPr>
        <p:txBody>
          <a:bodyPr/>
          <a:lstStyle/>
          <a:p>
            <a:r>
              <a:rPr lang="pt-BR" dirty="0" smtClean="0"/>
              <a:t>20% EAD para </a:t>
            </a:r>
            <a:r>
              <a:rPr lang="pt-BR" b="1" i="1" dirty="0" smtClean="0"/>
              <a:t>MELHORAR</a:t>
            </a:r>
            <a:r>
              <a:rPr lang="pt-BR" dirty="0" smtClean="0"/>
              <a:t> a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Os </a:t>
            </a:r>
            <a:r>
              <a:rPr lang="pt-BR" sz="2400" b="1" dirty="0"/>
              <a:t>preciosos 75% de presença </a:t>
            </a:r>
            <a:endParaRPr lang="pt-BR" sz="2400" b="1" dirty="0" smtClean="0"/>
          </a:p>
          <a:p>
            <a:r>
              <a:rPr lang="pt-BR" sz="2400" b="1" dirty="0" smtClean="0"/>
              <a:t>A oportunidade da </a:t>
            </a:r>
            <a:r>
              <a:rPr lang="pt-BR" sz="2400" b="1" dirty="0" err="1" smtClean="0"/>
              <a:t>semi-presencialidade</a:t>
            </a:r>
            <a:r>
              <a:rPr lang="pt-BR" sz="2400" b="1" dirty="0" smtClean="0"/>
              <a:t> na graduação presencial</a:t>
            </a: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 20</a:t>
            </a:r>
            <a:r>
              <a:rPr lang="pt-BR" sz="2400" dirty="0"/>
              <a:t>% </a:t>
            </a:r>
            <a:r>
              <a:rPr lang="pt-BR" sz="2400" dirty="0" smtClean="0"/>
              <a:t>EAD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 oportunidade </a:t>
            </a:r>
            <a:r>
              <a:rPr lang="pt-BR" sz="2000" dirty="0"/>
              <a:t>para o estudante ‘sair dos muros’ </a:t>
            </a:r>
            <a:r>
              <a:rPr lang="pt-BR" sz="2000" dirty="0" smtClean="0"/>
              <a:t>da instituição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600" dirty="0" smtClean="0"/>
              <a:t>Mesmo quando simulamos , há </a:t>
            </a:r>
            <a:r>
              <a:rPr lang="pt-BR" sz="1600" dirty="0"/>
              <a:t>certa previsibilidade no ‘laboratório’</a:t>
            </a:r>
          </a:p>
          <a:p>
            <a:pPr marL="201168" lvl="1" indent="0">
              <a:buNone/>
            </a:pPr>
            <a:r>
              <a:rPr lang="pt-B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ver a realidade do mercado com </a:t>
            </a:r>
            <a:r>
              <a:rPr lang="pt-BR" sz="2000" dirty="0"/>
              <a:t>seus próprios </a:t>
            </a:r>
            <a:r>
              <a:rPr lang="pt-BR" sz="2000" dirty="0" smtClean="0"/>
              <a:t>olhos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 Sala de aula </a:t>
            </a:r>
            <a:r>
              <a:rPr lang="pt-BR" sz="2000" dirty="0" smtClean="0">
                <a:sym typeface="Wingdings" panose="05000000000000000000" pitchFamily="2" charset="2"/>
              </a:rPr>
              <a:t> espaço privilegiado para discussões acerca da realidade percebida fora dos muros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869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Armadilhas </a:t>
            </a:r>
            <a:r>
              <a:rPr lang="pt-BR" dirty="0" smtClean="0">
                <a:sym typeface="Wingdings" panose="05000000000000000000" pitchFamily="2" charset="2"/>
              </a:rPr>
              <a:t> Cuidado!!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BR" dirty="0" smtClean="0"/>
              <a:t> O </a:t>
            </a:r>
            <a:r>
              <a:rPr lang="pt-BR" dirty="0"/>
              <a:t>estudante </a:t>
            </a:r>
            <a:r>
              <a:rPr lang="pt-BR" dirty="0" smtClean="0"/>
              <a:t>jovem tem </a:t>
            </a:r>
            <a:r>
              <a:rPr lang="pt-BR" dirty="0"/>
              <a:t>facilidade com a tecnologia.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Portanto</a:t>
            </a:r>
            <a:r>
              <a:rPr lang="pt-BR" dirty="0"/>
              <a:t>, tem facilidade para disciplinas </a:t>
            </a:r>
            <a:r>
              <a:rPr lang="pt-BR" dirty="0" smtClean="0"/>
              <a:t>EAD – NEM SEMPRE!!</a:t>
            </a:r>
            <a:endParaRPr lang="pt-B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Tecnologia X estudo autônomo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 smtClean="0"/>
              <a:t> Para os 20% EAD </a:t>
            </a:r>
            <a:r>
              <a:rPr lang="pt-BR" dirty="0"/>
              <a:t>– só disciplinas da área de </a:t>
            </a:r>
            <a:r>
              <a:rPr lang="pt-BR" dirty="0" smtClean="0"/>
              <a:t>Humanas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Equívoco – um bom programa de EAD permite a inclusão de disciplina de qualquer área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 smtClean="0"/>
              <a:t> Usar o mesmo método presencial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Salas Virtuais com </a:t>
            </a:r>
            <a:r>
              <a:rPr lang="pt-BR" smtClean="0"/>
              <a:t>‘muitos</a:t>
            </a:r>
            <a:r>
              <a:rPr lang="pt-BR" dirty="0"/>
              <a:t>’ </a:t>
            </a:r>
            <a:r>
              <a:rPr lang="pt-BR" dirty="0" smtClean="0"/>
              <a:t>alunos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 smtClean="0"/>
              <a:t> Bons </a:t>
            </a:r>
            <a:r>
              <a:rPr lang="pt-BR" dirty="0"/>
              <a:t>professores do presencial – podem não ser bons professores na </a:t>
            </a:r>
            <a:r>
              <a:rPr lang="pt-BR" dirty="0" smtClean="0"/>
              <a:t>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O </a:t>
            </a:r>
            <a:r>
              <a:rPr lang="pt-BR" dirty="0"/>
              <a:t>contrário é mais frequente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Quem cuida da EAD é a Coordenação de EAD</a:t>
            </a:r>
            <a:r>
              <a:rPr lang="pt-BR" dirty="0" smtClean="0"/>
              <a:t>!!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O </a:t>
            </a:r>
            <a:r>
              <a:rPr lang="pt-BR" dirty="0"/>
              <a:t>projeto é institucional, e toda a instituição precisa ser capacitada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Resultado de imagem para cuid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63" y="286603"/>
            <a:ext cx="1559949" cy="12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3" y="666311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3B81CB-B87B-44DB-9686-882BDA7C2209}" type="slidenum">
              <a:rPr lang="pt-BR" altLang="pt-BR">
                <a:solidFill>
                  <a:schemeClr val="bg1"/>
                </a:solidFill>
              </a:rPr>
              <a:pPr eaLnBrk="1" hangingPunct="1"/>
              <a:t>3</a:t>
            </a:fld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43634" y="1067976"/>
            <a:ext cx="363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Vou entrar na </a:t>
            </a:r>
            <a:r>
              <a:rPr lang="pt-BR" sz="3200" dirty="0" smtClean="0"/>
              <a:t>EAD!!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214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Armadilhas </a:t>
            </a:r>
            <a:r>
              <a:rPr lang="pt-BR" dirty="0" smtClean="0">
                <a:sym typeface="Wingdings" panose="05000000000000000000" pitchFamily="2" charset="2"/>
              </a:rPr>
              <a:t> Cuidado!!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1518" y="2831571"/>
            <a:ext cx="4917758" cy="255481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dirty="0"/>
              <a:t>20% é o primeiro passo para credenciamento EAD. </a:t>
            </a:r>
            <a:endParaRPr lang="pt-B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000" dirty="0" smtClean="0"/>
              <a:t>CERTO – mas público </a:t>
            </a:r>
            <a:r>
              <a:rPr lang="pt-BR" sz="2000" dirty="0"/>
              <a:t>é </a:t>
            </a:r>
            <a:r>
              <a:rPr lang="pt-BR" sz="2000" dirty="0" err="1"/>
              <a:t>muuuuuito</a:t>
            </a:r>
            <a:r>
              <a:rPr lang="pt-BR" sz="2000" dirty="0"/>
              <a:t> </a:t>
            </a:r>
            <a:r>
              <a:rPr lang="pt-BR" sz="2000" dirty="0" smtClean="0"/>
              <a:t>diferente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000" dirty="0" smtClean="0"/>
              <a:t>Bem mais exigente do aqueles de cursos totalmente a distância </a:t>
            </a:r>
          </a:p>
          <a:p>
            <a:pPr marL="0" lvl="0" indent="0">
              <a:buNone/>
            </a:pPr>
            <a:endParaRPr lang="pt-BR" sz="24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514975" y="1737360"/>
            <a:ext cx="6324604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Gestão Projeto 20% 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000" dirty="0" smtClean="0"/>
              <a:t>Planejamento pode até ser mais fácil.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000" dirty="0" smtClean="0"/>
              <a:t>‘Condução’ tem complexidade bem mais alta.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000" dirty="0" smtClean="0"/>
              <a:t>Clientes, além dos estudantes: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coordenadores de curso,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professores,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financeiro,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registro acadêmico,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MKT,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TI,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RH/DP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pt-BR" sz="2000" dirty="0" smtClean="0"/>
              <a:t>outros</a:t>
            </a:r>
            <a:endParaRPr lang="pt-BR" sz="3200" dirty="0"/>
          </a:p>
        </p:txBody>
      </p:sp>
      <p:pic>
        <p:nvPicPr>
          <p:cNvPr id="5" name="Picture 2" descr="Resultado de imagem para cuid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63" y="286603"/>
            <a:ext cx="1559949" cy="12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Se </a:t>
            </a:r>
            <a:r>
              <a:rPr lang="pt-BR" dirty="0" smtClean="0"/>
              <a:t>EAD é, de fato, </a:t>
            </a:r>
            <a:r>
              <a:rPr lang="pt-BR" dirty="0"/>
              <a:t>importante para a </a:t>
            </a:r>
            <a:r>
              <a:rPr lang="pt-BR" dirty="0" smtClean="0"/>
              <a:t>IES, há que se ter evidências: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Sala </a:t>
            </a:r>
            <a:r>
              <a:rPr lang="pt-BR" dirty="0"/>
              <a:t>de EAD bem </a:t>
            </a:r>
            <a:r>
              <a:rPr lang="pt-BR" dirty="0" smtClean="0"/>
              <a:t>localizada </a:t>
            </a:r>
            <a:r>
              <a:rPr lang="pt-BR" i="1" dirty="0" smtClean="0"/>
              <a:t>(não </a:t>
            </a:r>
            <a:r>
              <a:rPr lang="pt-BR" i="1" dirty="0"/>
              <a:t>pode ser atrás do </a:t>
            </a:r>
            <a:r>
              <a:rPr lang="pt-BR" i="1" dirty="0" smtClean="0"/>
              <a:t>almoxarifado!)</a:t>
            </a:r>
            <a:endParaRPr lang="pt-BR" i="1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Disciplina </a:t>
            </a:r>
            <a:r>
              <a:rPr lang="pt-BR" dirty="0"/>
              <a:t>relevante para a formação do </a:t>
            </a:r>
            <a:r>
              <a:rPr lang="pt-BR" dirty="0" smtClean="0"/>
              <a:t>estudante </a:t>
            </a:r>
            <a:r>
              <a:rPr lang="pt-BR" i="1" dirty="0" smtClean="0"/>
              <a:t>(Fuja da “Metodologia Científica”)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Quem decide qual disciplina vai para EAD não pode ser quem tenha preconceito sobre a </a:t>
            </a:r>
            <a:r>
              <a:rPr lang="pt-BR" dirty="0" smtClean="0"/>
              <a:t>modalidade.</a:t>
            </a:r>
            <a:endParaRPr lang="pt-BR" i="1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Professor </a:t>
            </a:r>
            <a:r>
              <a:rPr lang="pt-BR" dirty="0"/>
              <a:t>respeitado pela </a:t>
            </a:r>
            <a:r>
              <a:rPr lang="pt-BR" dirty="0" smtClean="0"/>
              <a:t>comunidade</a:t>
            </a:r>
            <a:endParaRPr lang="pt-BR" dirty="0"/>
          </a:p>
        </p:txBody>
      </p:sp>
      <p:pic>
        <p:nvPicPr>
          <p:cNvPr id="6146" name="Picture 2" descr="Resultado de imagem para caixa de sugest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775335"/>
            <a:ext cx="2143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Coordenador </a:t>
            </a:r>
            <a:r>
              <a:rPr lang="pt-BR" dirty="0"/>
              <a:t>respeitado pela </a:t>
            </a:r>
            <a:r>
              <a:rPr lang="pt-BR" dirty="0" smtClean="0"/>
              <a:t>comunidade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Pela sua </a:t>
            </a:r>
            <a:r>
              <a:rPr lang="pt-BR" dirty="0"/>
              <a:t>ação docente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Por seu </a:t>
            </a:r>
            <a:r>
              <a:rPr lang="pt-BR" dirty="0"/>
              <a:t>conhecimento acadêmico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Pela sua titulado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Ter </a:t>
            </a:r>
            <a:r>
              <a:rPr lang="pt-BR" dirty="0"/>
              <a:t>participação ativa nos conselhos e </a:t>
            </a:r>
            <a:r>
              <a:rPr lang="pt-BR" dirty="0" smtClean="0"/>
              <a:t>comissões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Não </a:t>
            </a:r>
            <a:r>
              <a:rPr lang="pt-BR" dirty="0"/>
              <a:t>precisa ter conhecimento tecnológico </a:t>
            </a:r>
            <a:r>
              <a:rPr lang="pt-BR" dirty="0" smtClean="0"/>
              <a:t>aprofundado (isso pode ser relevante, inclusive)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Função do coordenador é </a:t>
            </a:r>
            <a:r>
              <a:rPr lang="pt-BR" dirty="0"/>
              <a:t>prioritariamente política. 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Cuidado </a:t>
            </a:r>
            <a:r>
              <a:rPr lang="pt-BR" dirty="0"/>
              <a:t>com ‘coordenadores de EAD’ </a:t>
            </a:r>
            <a:r>
              <a:rPr lang="pt-BR" dirty="0" smtClean="0"/>
              <a:t>entusiasmados demais.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É </a:t>
            </a:r>
            <a:r>
              <a:rPr lang="pt-BR" dirty="0"/>
              <a:t>preciso considerar limites (muitos) e possibilidades (muitas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6146" name="Picture 2" descr="Resultado de imagem para caixa de sugest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775335"/>
            <a:ext cx="2143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18733"/>
            <a:ext cx="10058400" cy="46265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Se os 20% serão utilizados também com a expectativa de sustentabilidade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Prever reestruturação curricular da “Instituição”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Implantação de Núcleos (Institucional, básicos, </a:t>
            </a:r>
            <a:r>
              <a:rPr lang="pt-BR" dirty="0"/>
              <a:t>específicos </a:t>
            </a:r>
            <a:r>
              <a:rPr lang="pt-BR" dirty="0" smtClean="0"/>
              <a:t>e </a:t>
            </a:r>
            <a:r>
              <a:rPr lang="pt-BR" dirty="0"/>
              <a:t>específicos </a:t>
            </a:r>
            <a:r>
              <a:rPr lang="pt-BR" dirty="0" smtClean="0"/>
              <a:t>compartilhados)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O óbvio - menos disciplinas para mais estudantes, menos investimentos, melhor controle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Oferta em etapas </a:t>
            </a:r>
            <a:r>
              <a:rPr lang="pt-BR" dirty="0" smtClean="0">
                <a:sym typeface="Wingdings" panose="05000000000000000000" pitchFamily="2" charset="2"/>
              </a:rPr>
              <a:t> c</a:t>
            </a:r>
            <a:r>
              <a:rPr lang="pt-BR" dirty="0" smtClean="0"/>
              <a:t>rescimento controlado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 smtClean="0"/>
              <a:t>Piloto por áreas?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Escolher </a:t>
            </a:r>
            <a:r>
              <a:rPr lang="pt-BR" dirty="0"/>
              <a:t>uma disciplina presencial simultânea </a:t>
            </a:r>
            <a:r>
              <a:rPr lang="pt-BR" dirty="0" smtClean="0"/>
              <a:t>àquelas em EAD e </a:t>
            </a:r>
            <a:r>
              <a:rPr lang="pt-BR" dirty="0"/>
              <a:t>aplicar ‘metodologias ativas de </a:t>
            </a:r>
            <a:r>
              <a:rPr lang="pt-BR" dirty="0" smtClean="0"/>
              <a:t>aprendizagem’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Similaridade à oferta de disciplina </a:t>
            </a:r>
            <a:r>
              <a:rPr lang="pt-BR" dirty="0"/>
              <a:t>em </a:t>
            </a:r>
            <a:r>
              <a:rPr lang="pt-BR" dirty="0" smtClean="0"/>
              <a:t>EAD</a:t>
            </a:r>
          </a:p>
        </p:txBody>
      </p:sp>
      <p:pic>
        <p:nvPicPr>
          <p:cNvPr id="5" name="Picture 2" descr="Resultado de imagem para caixa de sugest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775335"/>
            <a:ext cx="2143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18733"/>
            <a:ext cx="10058400" cy="4626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Fazer </a:t>
            </a:r>
            <a:r>
              <a:rPr lang="pt-BR" dirty="0"/>
              <a:t>aula de recepção de calouros </a:t>
            </a:r>
            <a:endParaRPr lang="pt-BR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 smtClean="0"/>
              <a:t>ênfase </a:t>
            </a:r>
            <a:r>
              <a:rPr lang="pt-BR" dirty="0"/>
              <a:t>na importância da EAD </a:t>
            </a:r>
            <a:endParaRPr lang="pt-BR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 smtClean="0"/>
              <a:t>das </a:t>
            </a:r>
            <a:r>
              <a:rPr lang="pt-BR" dirty="0"/>
              <a:t>metodologias ativas </a:t>
            </a:r>
            <a:endParaRPr lang="pt-BR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 smtClean="0"/>
              <a:t>da necessária </a:t>
            </a:r>
            <a:r>
              <a:rPr lang="pt-BR" dirty="0"/>
              <a:t>aquisição do perfil de aluno protagonista da sua formação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Editais </a:t>
            </a:r>
            <a:r>
              <a:rPr lang="pt-BR" dirty="0"/>
              <a:t>para atribuição </a:t>
            </a:r>
            <a:r>
              <a:rPr lang="pt-BR" dirty="0" smtClean="0"/>
              <a:t>docente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Capacitação </a:t>
            </a:r>
            <a:r>
              <a:rPr lang="pt-BR" dirty="0"/>
              <a:t>docente (‘Práticas Reflexivas’)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meta </a:t>
            </a:r>
            <a:r>
              <a:rPr lang="pt-BR" dirty="0"/>
              <a:t>mínima 80% do corpo docente, inclui os que não terão disciplinas </a:t>
            </a:r>
            <a:r>
              <a:rPr lang="pt-BR" dirty="0" smtClean="0"/>
              <a:t>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Estabelecimento da cultura </a:t>
            </a:r>
            <a:r>
              <a:rPr lang="pt-BR" dirty="0" smtClean="0"/>
              <a:t>semipresencial</a:t>
            </a:r>
            <a:endParaRPr lang="pt-BR" dirty="0"/>
          </a:p>
        </p:txBody>
      </p:sp>
      <p:pic>
        <p:nvPicPr>
          <p:cNvPr id="5" name="Picture 2" descr="Resultado de imagem para caixa de sugest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775335"/>
            <a:ext cx="2143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650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Projeto cresceu?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Supervisão de tutoria </a:t>
            </a:r>
            <a:br>
              <a:rPr lang="pt-BR" dirty="0"/>
            </a:br>
            <a:r>
              <a:rPr lang="pt-BR" dirty="0"/>
              <a:t>Acompanha, ajuda, supervisiona os </a:t>
            </a:r>
            <a:r>
              <a:rPr lang="pt-BR" dirty="0" err="1"/>
              <a:t>AVAs</a:t>
            </a:r>
            <a:r>
              <a:rPr lang="pt-BR" dirty="0"/>
              <a:t> e as salas físicas nos momentos presenciais e atende os alunos no setor, no turno do curso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Aluno presencial gosta de ser atendido de forma presencial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Vai em grupos fazer solicitação ou reclamação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atendimento do setor no mesmo turno de oferta da disciplina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Plantões docentes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AVA no smartphone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sempre na mão do estudante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Textos em leitura direta na tela (além do </a:t>
            </a:r>
            <a:r>
              <a:rPr lang="pt-BR" dirty="0" err="1" smtClean="0"/>
              <a:t>pdf</a:t>
            </a:r>
            <a:r>
              <a:rPr lang="pt-BR" dirty="0" smtClean="0"/>
              <a:t>)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mtClean="0"/>
              <a:t>Vídeo-aulas </a:t>
            </a:r>
          </a:p>
        </p:txBody>
      </p:sp>
      <p:pic>
        <p:nvPicPr>
          <p:cNvPr id="5" name="Picture 2" descr="Resultado de imagem para caixa de sugest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775335"/>
            <a:ext cx="2143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8224"/>
            <a:ext cx="11364686" cy="10980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dirty="0"/>
              <a:t>Instrumento de Avaliação de Cursos de Graduação - presencial e a </a:t>
            </a:r>
            <a:r>
              <a:rPr lang="pt-BR" sz="3100" dirty="0" smtClean="0"/>
              <a:t>distância </a:t>
            </a:r>
            <a:br>
              <a:rPr lang="pt-BR" sz="3100" dirty="0" smtClean="0"/>
            </a:br>
            <a:r>
              <a:rPr lang="pt-BR" sz="2000" dirty="0" smtClean="0"/>
              <a:t>(</a:t>
            </a:r>
            <a:r>
              <a:rPr lang="pt-BR" sz="2000" dirty="0"/>
              <a:t>Agosto de 2015 </a:t>
            </a:r>
            <a:r>
              <a:rPr lang="pt-BR" sz="2000" dirty="0">
                <a:sym typeface="Wingdings" panose="05000000000000000000" pitchFamily="2" charset="2"/>
              </a:rPr>
              <a:t> </a:t>
            </a:r>
            <a:r>
              <a:rPr lang="pt-BR" sz="2000" dirty="0"/>
              <a:t>Necessitará de nova Redação para nova portaria)</a:t>
            </a:r>
            <a:r>
              <a:rPr lang="pt-BR" dirty="0"/>
              <a:t/>
            </a:r>
            <a:br>
              <a:rPr lang="pt-BR" dirty="0"/>
            </a:br>
            <a:r>
              <a:rPr lang="pt-BR" sz="1300" dirty="0">
                <a:hlinkClick r:id="rId2"/>
              </a:rPr>
              <a:t>http://</a:t>
            </a:r>
            <a:r>
              <a:rPr lang="pt-BR" sz="1300" dirty="0" smtClean="0">
                <a:hlinkClick r:id="rId2"/>
              </a:rPr>
              <a:t>download.inep.gov.br/educacao_superior/avaliacao_cursos_graduacao/instrumentos/2015/instrumento_cursos_graduacao_publicacao_agosto_2015.pdf</a:t>
            </a:r>
            <a:r>
              <a:rPr lang="pt-BR" sz="1300" dirty="0" smtClean="0"/>
              <a:t> </a:t>
            </a:r>
            <a:endParaRPr lang="pt-BR" sz="1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18" y="1416396"/>
            <a:ext cx="10515600" cy="4547326"/>
          </a:xfrm>
        </p:spPr>
        <p:txBody>
          <a:bodyPr>
            <a:noAutofit/>
          </a:bodyPr>
          <a:lstStyle/>
          <a:p>
            <a:pPr lvl="1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avaliados </a:t>
            </a:r>
            <a:r>
              <a:rPr lang="pt-BR" sz="2000" i="1" dirty="0"/>
              <a:t>(todos referindo-se à Portaria nº 4.059/2004) 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1.16.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de 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</a:t>
            </a:r>
          </a:p>
          <a:p>
            <a:pPr lvl="3"/>
            <a:r>
              <a:rPr lang="pt-BR" sz="1600" dirty="0"/>
              <a:t>Conceito 3 - Quando as atividades de tutoria previstas/implantadas atendem, de maneira suficiente, às demandas didático-pedagógicas da estrutura curricular.</a:t>
            </a:r>
            <a:endParaRPr lang="pt-BR" sz="1600" dirty="0" smtClean="0"/>
          </a:p>
          <a:p>
            <a:pPr lvl="1"/>
            <a:endParaRPr lang="pt-BR" sz="900" dirty="0" smtClean="0"/>
          </a:p>
          <a:p>
            <a:pPr lvl="1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2.15. Titulação e formação do corpo de tutores do curso</a:t>
            </a:r>
          </a:p>
          <a:p>
            <a:pPr lvl="3"/>
            <a:r>
              <a:rPr lang="pt-BR" sz="1600" dirty="0"/>
              <a:t>Conceito 3 - Quando todos os tutores previstos/efetivos são graduados na área.</a:t>
            </a:r>
            <a:endParaRPr lang="pt-BR" sz="1600" dirty="0" smtClean="0"/>
          </a:p>
          <a:p>
            <a:pPr lvl="1"/>
            <a:endParaRPr lang="pt-BR" sz="1100" dirty="0" smtClean="0"/>
          </a:p>
          <a:p>
            <a:pPr lvl="1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2.16. Experiência do corpo de tutores em educação a distância</a:t>
            </a:r>
          </a:p>
          <a:p>
            <a:pPr lvl="3"/>
            <a:r>
              <a:rPr lang="pt-BR" sz="1600" dirty="0"/>
              <a:t>Conceito 3 - Quando o percentual de tutores do curso previstos/efetivos que possui experiência mínima de 3 anos em cursos a distância é maior ou igual a 50% e menor que 60%.</a:t>
            </a:r>
            <a:endParaRPr lang="pt-BR" sz="1600" dirty="0" smtClean="0"/>
          </a:p>
          <a:p>
            <a:pPr lvl="1"/>
            <a:endParaRPr lang="pt-BR" sz="900" dirty="0" smtClean="0"/>
          </a:p>
          <a:p>
            <a:pPr lvl="1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2.17. Relação docentes e tutores – presenciais e a distância – por estudante</a:t>
            </a:r>
          </a:p>
          <a:p>
            <a:pPr lvl="3"/>
            <a:r>
              <a:rPr lang="pt-BR" sz="1600" dirty="0"/>
              <a:t>Conceito 3 - Quando a relação entre o número de estudantes e o total de docentes mais tutores (presenciais e a distância) previstos/contratados é maior que 40 e menor ou igual a 50.</a:t>
            </a:r>
          </a:p>
          <a:p>
            <a:pPr lvl="1"/>
            <a:endParaRPr lang="pt-BR" sz="2000" dirty="0" smtClean="0"/>
          </a:p>
          <a:p>
            <a:endParaRPr lang="pt-BR" sz="2400" dirty="0"/>
          </a:p>
        </p:txBody>
      </p:sp>
      <p:pic>
        <p:nvPicPr>
          <p:cNvPr id="8194" name="Picture 2" descr="Resultado de imagem para avali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44" y="1416396"/>
            <a:ext cx="1897856" cy="15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Montando um equipe de 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5830" y="2445809"/>
            <a:ext cx="10058400" cy="27548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É </a:t>
            </a:r>
            <a:r>
              <a:rPr lang="pt-BR" dirty="0"/>
              <a:t>caro montar uma equipe para </a:t>
            </a:r>
            <a:r>
              <a:rPr lang="pt-BR" dirty="0" smtClean="0"/>
              <a:t>EAD?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Quais </a:t>
            </a:r>
            <a:r>
              <a:rPr lang="pt-BR" dirty="0"/>
              <a:t>profissionais são necessários?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Demora para obter bons resultados?</a:t>
            </a:r>
            <a:endParaRPr lang="pt-BR" dirty="0"/>
          </a:p>
        </p:txBody>
      </p:sp>
      <p:pic>
        <p:nvPicPr>
          <p:cNvPr id="10242" name="Picture 2" descr="Resultado de imagem para equ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375631"/>
            <a:ext cx="6016626" cy="29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oferta das disciplinas 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5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 </a:t>
            </a:r>
            <a:r>
              <a:rPr lang="pt-BR" sz="2400" dirty="0"/>
              <a:t>Materiais instrucionais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 smtClean="0"/>
              <a:t>Construir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 smtClean="0"/>
              <a:t>Buscar soluções prontas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 </a:t>
            </a:r>
            <a:r>
              <a:rPr lang="pt-BR" sz="2400" dirty="0" err="1"/>
              <a:t>AVAs</a:t>
            </a:r>
            <a:endParaRPr lang="pt-B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 smtClean="0"/>
              <a:t>Open </a:t>
            </a:r>
            <a:r>
              <a:rPr lang="pt-BR" sz="1600" dirty="0" err="1" smtClean="0"/>
              <a:t>Source</a:t>
            </a:r>
            <a:endParaRPr lang="pt-BR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 smtClean="0"/>
              <a:t>Proprietários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Avaliar resultados continuamente – promover mudanças necessárias e comunicar continuamente a comunidade avaliada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1600" dirty="0"/>
              <a:t> CPA avaliação que permita gestão do projeto e não apenas formalização para CONAES. 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1600" dirty="0"/>
              <a:t> Retorno aos alunos com o resultado da avaliação 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1600" dirty="0"/>
              <a:t> Mudanças decorrentes da </a:t>
            </a:r>
            <a:r>
              <a:rPr lang="pt-BR" sz="1600" dirty="0" smtClean="0"/>
              <a:t>avaliação</a:t>
            </a:r>
            <a:endParaRPr lang="pt-BR" sz="1600" dirty="0"/>
          </a:p>
        </p:txBody>
      </p:sp>
      <p:pic>
        <p:nvPicPr>
          <p:cNvPr id="11266" name="Picture 2" descr="Resultado de imagem para 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8" y="165734"/>
            <a:ext cx="16287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6881" y="1737360"/>
            <a:ext cx="10058400" cy="4351866"/>
          </a:xfrm>
        </p:spPr>
        <p:txBody>
          <a:bodyPr>
            <a:noAutofit/>
          </a:bodyPr>
          <a:lstStyle/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1800" dirty="0" smtClean="0"/>
              <a:t>2001 – As IES tinham pouca ou nenhuma conhecimento/experiência com EAD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1800" dirty="0" smtClean="0"/>
              <a:t>2004 </a:t>
            </a:r>
            <a:r>
              <a:rPr lang="pt-BR" sz="1800" dirty="0"/>
              <a:t>– </a:t>
            </a:r>
            <a:r>
              <a:rPr lang="pt-BR" sz="1800" dirty="0" smtClean="0"/>
              <a:t>Já existiam muitas iniciativas de EAD em andamento 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1800" dirty="0" smtClean="0"/>
              <a:t>2016 – Não deveria ser novidade para nenhuma IES</a:t>
            </a: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" b="1" dirty="0" smtClean="0"/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 smtClean="0"/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/>
              <a:t>O que deveria ser discutido: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Mais - o resultado da aprendizagem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Menos – regulação, infraestrutura física e tecnológica</a:t>
            </a: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1" dirty="0" smtClean="0"/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Quando avançaremos na legislação?</a:t>
            </a:r>
            <a:endParaRPr lang="pt-BR" b="1" dirty="0"/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dirty="0" smtClean="0"/>
              <a:t>20% </a:t>
            </a:r>
            <a:r>
              <a:rPr lang="pt-BR" dirty="0" smtClean="0">
                <a:sym typeface="Wingdings" panose="05000000000000000000" pitchFamily="2" charset="2"/>
              </a:rPr>
              <a:t> 30%  40%  50% (Educação Híbrida)</a:t>
            </a: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" dirty="0" smtClean="0">
              <a:sym typeface="Wingdings" panose="05000000000000000000" pitchFamily="2" charset="2"/>
            </a:endParaRP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 smtClean="0">
              <a:sym typeface="Wingdings" panose="05000000000000000000" pitchFamily="2" charset="2"/>
            </a:endParaRP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ym typeface="Wingdings" panose="05000000000000000000" pitchFamily="2" charset="2"/>
              </a:rPr>
              <a:t>Porque não avançamos agora?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1800" dirty="0" smtClean="0">
                <a:sym typeface="Wingdings" panose="05000000000000000000" pitchFamily="2" charset="2"/>
              </a:rPr>
              <a:t>Não seria por impossibilidade de realizar a atividade com qualidade!!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1100" dirty="0">
              <a:sym typeface="Wingdings" panose="05000000000000000000" pitchFamily="2" charset="2"/>
            </a:endParaRP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ym typeface="Wingdings" panose="05000000000000000000" pitchFamily="2" charset="2"/>
              </a:rPr>
              <a:t>Porque não </a:t>
            </a:r>
            <a:r>
              <a:rPr lang="pt-BR" sz="1800" b="1" dirty="0" smtClean="0">
                <a:sym typeface="Wingdings" panose="05000000000000000000" pitchFamily="2" charset="2"/>
              </a:rPr>
              <a:t>alcançamos a Especialização?</a:t>
            </a:r>
            <a:endParaRPr lang="pt-BR" sz="1800" b="1" dirty="0">
              <a:sym typeface="Wingdings" panose="05000000000000000000" pitchFamily="2" charset="2"/>
            </a:endParaRP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1800" dirty="0" smtClean="0">
                <a:sym typeface="Wingdings" panose="05000000000000000000" pitchFamily="2" charset="2"/>
              </a:rPr>
              <a:t>Complexidade muito inferior e estudante mais maduro</a:t>
            </a:r>
            <a:endParaRPr lang="pt-BR" sz="1800" dirty="0">
              <a:sym typeface="Wingdings" panose="05000000000000000000" pitchFamily="2" charset="2"/>
            </a:endParaRP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1800" dirty="0" smtClean="0">
              <a:sym typeface="Wingdings" panose="05000000000000000000" pitchFamily="2" charset="2"/>
            </a:endParaRPr>
          </a:p>
        </p:txBody>
      </p:sp>
      <p:pic>
        <p:nvPicPr>
          <p:cNvPr id="12290" name="Picture 2" descr="Resultado de imagem para de olho no fut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1" y="119920"/>
            <a:ext cx="4239895" cy="15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7380312" cy="55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92F42D-5B79-4F96-8974-DCE8989CE848}" type="slidenum">
              <a:rPr lang="pt-BR" altLang="pt-BR">
                <a:solidFill>
                  <a:schemeClr val="bg1"/>
                </a:solidFill>
              </a:rPr>
              <a:pPr eaLnBrk="1" hangingPunct="1"/>
              <a:t>4</a:t>
            </a:fld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43985" y="1149863"/>
            <a:ext cx="3309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Já estou na </a:t>
            </a:r>
            <a:r>
              <a:rPr lang="pt-BR" sz="3200" dirty="0" smtClean="0"/>
              <a:t>EAD!!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771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 bwMode="auto">
          <a:xfrm>
            <a:off x="1774825" y="274638"/>
            <a:ext cx="87137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 de Polarização </a:t>
            </a:r>
            <a:b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alt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b="1" i="1" dirty="0" smtClean="0"/>
              <a:t>EAD </a:t>
            </a:r>
            <a:r>
              <a:rPr lang="pt-BR" altLang="pt-BR" sz="3200" b="1" i="1" dirty="0"/>
              <a:t>(Ruim) X Presencial (Bom</a:t>
            </a:r>
            <a:r>
              <a:rPr lang="pt-BR" altLang="pt-BR" sz="3200" b="1" i="1" dirty="0" smtClean="0"/>
              <a:t>)</a:t>
            </a:r>
            <a:endParaRPr lang="pt-BR" altLang="pt-BR" sz="3200" b="1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5000" y="1676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pt-BR" sz="3200" kern="0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pt-BR" sz="3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EAD, </a:t>
            </a:r>
            <a:r>
              <a:rPr lang="pt-BR" sz="3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32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</a:t>
            </a:r>
            <a:r>
              <a:rPr lang="pt-BR" sz="3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feita, </a:t>
            </a:r>
            <a:r>
              <a:rPr lang="pt-BR" sz="32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 ser </a:t>
            </a:r>
            <a:r>
              <a:rPr lang="pt-BR" sz="3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boa quanto o melhor curso presencial.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pt-BR" sz="3200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pt-BR" sz="32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</a:t>
            </a:r>
            <a:r>
              <a:rPr lang="pt-BR" sz="3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pior das hipóteses, </a:t>
            </a:r>
            <a:r>
              <a:rPr lang="pt-BR" sz="32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 ser </a:t>
            </a:r>
            <a:r>
              <a:rPr lang="pt-BR" sz="3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ruim quanto o pior curso presencial.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D8028-9638-49F8-800F-03B656DB5BC1}" type="slidenum">
              <a:rPr lang="pt-BR" altLang="pt-BR">
                <a:solidFill>
                  <a:schemeClr val="bg1"/>
                </a:solidFill>
              </a:rPr>
              <a:pPr eaLnBrk="1" hangingPunct="1"/>
              <a:t>40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m para 8 ou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843">
            <a:off x="9199562" y="119063"/>
            <a:ext cx="31337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3635" y="1079146"/>
            <a:ext cx="11191164" cy="540067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altLang="pt-BR" sz="1800" dirty="0">
                <a:solidFill>
                  <a:srgbClr val="006600"/>
                </a:solidFill>
              </a:rPr>
              <a:t>Apresentar propostas de qualidade em EAD, que atendam às necessidades locais, regionais e nacionais, e conseguir contribuir, de  fato para  a democratização  do  acesso  ao  conhecimento.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altLang="pt-BR" sz="1800" dirty="0">
                <a:solidFill>
                  <a:srgbClr val="C00000"/>
                </a:solidFill>
              </a:rPr>
              <a:t>Desenvolver recursos eficazes que valorizem metodologias ativas de aprendizagem.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altLang="pt-BR" sz="1800" dirty="0">
                <a:solidFill>
                  <a:srgbClr val="006600"/>
                </a:solidFill>
              </a:rPr>
              <a:t>Contribuir para o desenvolvimento do perfil do </a:t>
            </a:r>
            <a:r>
              <a:rPr lang="pt-BR" altLang="pt-BR" sz="1800" dirty="0" err="1">
                <a:solidFill>
                  <a:srgbClr val="006600"/>
                </a:solidFill>
              </a:rPr>
              <a:t>aprendente</a:t>
            </a:r>
            <a:r>
              <a:rPr lang="pt-BR" altLang="pt-BR" sz="1800" dirty="0">
                <a:solidFill>
                  <a:srgbClr val="006600"/>
                </a:solidFill>
              </a:rPr>
              <a:t> em EAD.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altLang="pt-BR" sz="1800" dirty="0">
                <a:solidFill>
                  <a:srgbClr val="C00000"/>
                </a:solidFill>
              </a:rPr>
              <a:t>Capacitar  os docentes para desenvolver estratégias pedagógicas mediadas pelas novas tecnologias.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altLang="pt-BR" sz="1800" dirty="0">
                <a:solidFill>
                  <a:srgbClr val="006600"/>
                </a:solidFill>
              </a:rPr>
              <a:t>Produzir materiais instrucionais relevantes utilizando mídias diversas.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altLang="pt-BR" sz="1800" dirty="0">
                <a:solidFill>
                  <a:srgbClr val="C00000"/>
                </a:solidFill>
              </a:rPr>
              <a:t>Contribuir para a diminuição do estigma sobre a modalidade.</a:t>
            </a:r>
          </a:p>
        </p:txBody>
      </p:sp>
      <p:sp>
        <p:nvSpPr>
          <p:cNvPr id="82947" name="Retângulo 2"/>
          <p:cNvSpPr>
            <a:spLocks noChangeArrowheads="1"/>
          </p:cNvSpPr>
          <p:nvPr/>
        </p:nvSpPr>
        <p:spPr bwMode="auto">
          <a:xfrm>
            <a:off x="1738313" y="285751"/>
            <a:ext cx="850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Principais desafios</a:t>
            </a:r>
            <a:r>
              <a:rPr lang="pt-BR" altLang="pt-BR" sz="2400" b="1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da EAD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799A89-27D1-43A3-83A0-FEFDAF204E5A}" type="slidenum">
              <a:rPr lang="pt-BR" altLang="pt-BR">
                <a:solidFill>
                  <a:schemeClr val="bg1"/>
                </a:solidFill>
              </a:rPr>
              <a:pPr eaLnBrk="1" hangingPunct="1"/>
              <a:t>41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14338" name="Picture 2" descr="Resultado de imagem para desaf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81" y="241358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2125" y="967333"/>
            <a:ext cx="2027238" cy="704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Pressão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949325" y="1111251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ítulo 3"/>
          <p:cNvSpPr txBox="1">
            <a:spLocks/>
          </p:cNvSpPr>
          <p:nvPr/>
        </p:nvSpPr>
        <p:spPr>
          <a:xfrm>
            <a:off x="7608889" y="5144047"/>
            <a:ext cx="2027237" cy="706437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Apoio</a:t>
            </a: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7608889" y="333375"/>
            <a:ext cx="2027237" cy="706438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>
              <a:defRPr/>
            </a:pPr>
            <a:r>
              <a:rPr lang="pt-BR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Barber</a:t>
            </a: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2009</a:t>
            </a:r>
          </a:p>
        </p:txBody>
      </p:sp>
      <p:sp>
        <p:nvSpPr>
          <p:cNvPr id="18" name="Seta para cima 17"/>
          <p:cNvSpPr/>
          <p:nvPr/>
        </p:nvSpPr>
        <p:spPr>
          <a:xfrm>
            <a:off x="2832100" y="822872"/>
            <a:ext cx="215900" cy="5184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2111375" y="5359946"/>
            <a:ext cx="56896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5784850" y="5575846"/>
            <a:ext cx="730250" cy="3603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Alto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 rot="16200000">
            <a:off x="2215357" y="2160340"/>
            <a:ext cx="730250" cy="36036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Alta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3757614" y="5575846"/>
            <a:ext cx="801687" cy="431800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Baixo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 rot="16200000">
            <a:off x="2142332" y="4032002"/>
            <a:ext cx="803275" cy="433388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Baixa</a:t>
            </a: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2063750" y="188914"/>
            <a:ext cx="6408738" cy="9223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Novos Projetos</a:t>
            </a:r>
          </a:p>
        </p:txBody>
      </p:sp>
    </p:spTree>
    <p:extLst>
      <p:ext uri="{BB962C8B-B14F-4D97-AF65-F5344CB8AC3E}">
        <p14:creationId xmlns:p14="http://schemas.microsoft.com/office/powerpoint/2010/main" val="26523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4991" y="3381947"/>
            <a:ext cx="5317009" cy="275954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5000" b="1" i="1" dirty="0">
                <a:solidFill>
                  <a:schemeClr val="accent1"/>
                </a:solidFill>
              </a:rPr>
              <a:t>Obrigado </a:t>
            </a:r>
            <a:r>
              <a:rPr lang="pt-BR" sz="5000" b="1" i="1" dirty="0" err="1" smtClean="0">
                <a:solidFill>
                  <a:schemeClr val="accent1"/>
                </a:solidFill>
              </a:rPr>
              <a:t>Funadesp</a:t>
            </a:r>
            <a:endParaRPr lang="pt-BR" sz="5000" b="1" i="1" dirty="0" smtClean="0">
              <a:solidFill>
                <a:schemeClr val="accent1"/>
              </a:solidFill>
            </a:endParaRPr>
          </a:p>
          <a:p>
            <a:pPr>
              <a:buNone/>
              <a:defRPr/>
            </a:pPr>
            <a:r>
              <a:rPr lang="pt-BR" sz="5100" b="1" i="1" dirty="0">
                <a:solidFill>
                  <a:schemeClr val="accent1"/>
                </a:solidFill>
              </a:rPr>
              <a:t>Obrigado FJN</a:t>
            </a:r>
            <a:r>
              <a:rPr lang="pt-BR" sz="5100" b="1" i="1" dirty="0">
                <a:solidFill>
                  <a:srgbClr val="FF9900"/>
                </a:solidFill>
              </a:rPr>
              <a:t>	</a:t>
            </a:r>
            <a:r>
              <a:rPr lang="pt-BR" sz="2800" b="1" i="1" dirty="0">
                <a:solidFill>
                  <a:srgbClr val="FF9900"/>
                </a:solidFill>
              </a:rPr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i="1" dirty="0">
                <a:solidFill>
                  <a:schemeClr val="tx2">
                    <a:lumMod val="90000"/>
                  </a:schemeClr>
                </a:solidFill>
              </a:rPr>
              <a:t>Dyjalma Antonio Bassoli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i="1" u="sng" dirty="0">
                <a:solidFill>
                  <a:schemeClr val="tx2">
                    <a:lumMod val="90000"/>
                  </a:schemeClr>
                </a:solidFill>
              </a:rPr>
              <a:t>dyjalmabassoli@gmail.com </a:t>
            </a:r>
            <a:endParaRPr lang="en-US" sz="1600" b="1" i="1" u="sng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  <a:defRPr/>
            </a:pPr>
            <a:r>
              <a:rPr lang="en-US" sz="1600" b="1" i="1" u="sng" dirty="0" smtClean="0">
                <a:solidFill>
                  <a:schemeClr val="tx2">
                    <a:lumMod val="90000"/>
                  </a:schemeClr>
                </a:solidFill>
              </a:rPr>
              <a:t>dyjalma.bassoli@baraodemaua.br</a:t>
            </a:r>
            <a:endParaRPr lang="en-US" sz="1600" b="1" i="1" u="sng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32E366-593C-4BCF-9B1C-F604C8E231FF}" type="slidenum">
              <a:rPr lang="pt-BR" altLang="pt-BR">
                <a:solidFill>
                  <a:schemeClr val="bg1"/>
                </a:solidFill>
              </a:rPr>
              <a:pPr eaLnBrk="1" hangingPunct="1"/>
              <a:t>43</a:t>
            </a:fld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 noChangeAspect="1"/>
          </p:cNvSpPr>
          <p:nvPr/>
        </p:nvSpPr>
        <p:spPr bwMode="auto">
          <a:xfrm>
            <a:off x="941435" y="729753"/>
            <a:ext cx="8280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pt-BR" sz="2800" i="1" kern="0" dirty="0">
                <a:solidFill>
                  <a:schemeClr val="tx2">
                    <a:lumMod val="90000"/>
                  </a:schemeClr>
                </a:solidFill>
                <a:latin typeface="Baskerville Old Face" panose="02020602080505020303" pitchFamily="18" charset="0"/>
              </a:rPr>
              <a:t>E o pensamento                                  </a:t>
            </a:r>
            <a:r>
              <a:rPr lang="pt-BR" sz="1600" b="1" i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Felicidade - Lupicínio Rodrigues</a:t>
            </a:r>
          </a:p>
          <a:p>
            <a:pPr marL="0" indent="0">
              <a:buNone/>
              <a:defRPr/>
            </a:pPr>
            <a:r>
              <a:rPr lang="pt-BR" sz="2800" i="1" kern="0" dirty="0">
                <a:solidFill>
                  <a:schemeClr val="tx2">
                    <a:lumMod val="90000"/>
                  </a:schemeClr>
                </a:solidFill>
                <a:latin typeface="Baskerville Old Face" panose="02020602080505020303" pitchFamily="18" charset="0"/>
              </a:rPr>
              <a:t>	parece uma coisa à toa</a:t>
            </a:r>
          </a:p>
          <a:p>
            <a:pPr marL="0" indent="0">
              <a:buNone/>
              <a:defRPr/>
            </a:pPr>
            <a:r>
              <a:rPr lang="pt-BR" sz="2800" i="1" kern="0" dirty="0">
                <a:solidFill>
                  <a:schemeClr val="tx2">
                    <a:lumMod val="90000"/>
                  </a:schemeClr>
                </a:solidFill>
                <a:latin typeface="Baskerville Old Face" panose="02020602080505020303" pitchFamily="18" charset="0"/>
              </a:rPr>
              <a:t>		Mas como é que a gente voa </a:t>
            </a:r>
          </a:p>
          <a:p>
            <a:pPr marL="0" indent="0">
              <a:buNone/>
              <a:defRPr/>
            </a:pPr>
            <a:r>
              <a:rPr lang="pt-BR" sz="2800" i="1" kern="0" dirty="0">
                <a:solidFill>
                  <a:schemeClr val="tx2">
                    <a:lumMod val="90000"/>
                  </a:schemeClr>
                </a:solidFill>
                <a:latin typeface="Baskerville Old Face" panose="02020602080505020303" pitchFamily="18" charset="0"/>
              </a:rPr>
              <a:t>			quando começa a pensar .</a:t>
            </a:r>
          </a:p>
          <a:p>
            <a:pPr>
              <a:defRPr/>
            </a:pPr>
            <a:endParaRPr lang="pt-BR" sz="2800" kern="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1143001"/>
            <a:ext cx="10874423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endParaRPr lang="pt-BR" altLang="pt-BR" dirty="0">
              <a:solidFill>
                <a:schemeClr val="tx2"/>
              </a:solidFill>
            </a:endParaRPr>
          </a:p>
          <a:p>
            <a:pPr eaLnBrk="1" hangingPunct="1">
              <a:lnSpc>
                <a:spcPct val="250000"/>
              </a:lnSpc>
            </a:pPr>
            <a:r>
              <a:rPr lang="pt-BR" altLang="pt-BR" dirty="0">
                <a:solidFill>
                  <a:schemeClr val="tx2"/>
                </a:solidFill>
              </a:rPr>
              <a:t>Para os fins do Decreto 5.622/2005, </a:t>
            </a:r>
            <a:r>
              <a:rPr lang="pt-BR" altLang="pt-BR" i="1" dirty="0">
                <a:solidFill>
                  <a:schemeClr val="tx2"/>
                </a:solidFill>
              </a:rPr>
              <a:t>“caracteriza-se a educação a distância como </a:t>
            </a:r>
            <a:r>
              <a:rPr lang="pt-BR" altLang="pt-BR" b="1" i="1" dirty="0">
                <a:solidFill>
                  <a:schemeClr val="tx2"/>
                </a:solidFill>
              </a:rPr>
              <a:t>modalidade educacional </a:t>
            </a:r>
            <a:r>
              <a:rPr lang="pt-BR" altLang="pt-BR" i="1" dirty="0">
                <a:solidFill>
                  <a:schemeClr val="tx2"/>
                </a:solidFill>
              </a:rPr>
              <a:t>na qual a </a:t>
            </a:r>
            <a:r>
              <a:rPr lang="pt-BR" altLang="pt-BR" b="1" i="1" dirty="0">
                <a:solidFill>
                  <a:schemeClr val="tx2"/>
                </a:solidFill>
              </a:rPr>
              <a:t>mediação didático-pedagógica nos processos de ensino e aprendizagem </a:t>
            </a:r>
            <a:r>
              <a:rPr lang="pt-BR" altLang="pt-BR" i="1" dirty="0">
                <a:solidFill>
                  <a:schemeClr val="tx2"/>
                </a:solidFill>
              </a:rPr>
              <a:t>ocorre com </a:t>
            </a:r>
            <a:r>
              <a:rPr lang="pt-BR" altLang="pt-BR" dirty="0">
                <a:solidFill>
                  <a:schemeClr val="tx2"/>
                </a:solidFill>
              </a:rPr>
              <a:t>a utilização de meios e tecnologias de informação e comunicação</a:t>
            </a:r>
            <a:r>
              <a:rPr lang="pt-BR" altLang="pt-BR" i="1" dirty="0">
                <a:solidFill>
                  <a:schemeClr val="tx2"/>
                </a:solidFill>
              </a:rPr>
              <a:t>, </a:t>
            </a:r>
            <a:r>
              <a:rPr lang="pt-BR" altLang="pt-BR" b="1" i="1" dirty="0">
                <a:solidFill>
                  <a:schemeClr val="tx2"/>
                </a:solidFill>
              </a:rPr>
              <a:t>com estudantes e professores desenvolvendo atividades educativas</a:t>
            </a:r>
            <a:r>
              <a:rPr lang="pt-BR" altLang="pt-BR" i="1" dirty="0">
                <a:solidFill>
                  <a:schemeClr val="tx2"/>
                </a:solidFill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em lugares ou tempos diversos”.</a:t>
            </a: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1738313" y="285751"/>
            <a:ext cx="850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O que é Educação a Distância?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30792F-38B6-4269-8A9D-BA768E1892ED}" type="slidenum">
              <a:rPr lang="pt-BR" altLang="pt-BR">
                <a:solidFill>
                  <a:schemeClr val="bg1"/>
                </a:solidFill>
              </a:rPr>
              <a:pPr eaLnBrk="1" hangingPunct="1"/>
              <a:t>5</a:t>
            </a:fld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1143001"/>
            <a:ext cx="10874423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endParaRPr lang="pt-BR" altLang="pt-BR" dirty="0">
              <a:solidFill>
                <a:schemeClr val="tx2"/>
              </a:solidFill>
            </a:endParaRPr>
          </a:p>
          <a:p>
            <a:pPr eaLnBrk="1" hangingPunct="1">
              <a:lnSpc>
                <a:spcPct val="250000"/>
              </a:lnSpc>
            </a:pPr>
            <a:r>
              <a:rPr lang="pt-BR" altLang="pt-BR" dirty="0">
                <a:solidFill>
                  <a:schemeClr val="tx2"/>
                </a:solidFill>
              </a:rPr>
              <a:t>Para os fins do Decreto 5.622/2005, </a:t>
            </a:r>
            <a:r>
              <a:rPr lang="pt-BR" altLang="pt-BR" i="1" dirty="0">
                <a:solidFill>
                  <a:schemeClr val="tx2"/>
                </a:solidFill>
              </a:rPr>
              <a:t>“caracteriza-se a educação a distância como </a:t>
            </a:r>
            <a:r>
              <a:rPr lang="pt-BR" altLang="pt-BR" b="1" i="1" dirty="0">
                <a:solidFill>
                  <a:schemeClr val="tx2"/>
                </a:solidFill>
              </a:rPr>
              <a:t>modalidade educacional </a:t>
            </a:r>
            <a:r>
              <a:rPr lang="pt-BR" altLang="pt-BR" i="1" dirty="0">
                <a:solidFill>
                  <a:schemeClr val="tx2"/>
                </a:solidFill>
              </a:rPr>
              <a:t>na qual a </a:t>
            </a:r>
            <a:r>
              <a:rPr lang="pt-BR" altLang="pt-BR" b="1" i="1" dirty="0">
                <a:solidFill>
                  <a:schemeClr val="tx2"/>
                </a:solidFill>
              </a:rPr>
              <a:t>mediação didático-pedagógica nos processos de ensino e aprendizagem </a:t>
            </a:r>
            <a:r>
              <a:rPr lang="pt-BR" altLang="pt-BR" i="1" dirty="0">
                <a:solidFill>
                  <a:schemeClr val="tx2"/>
                </a:solidFill>
              </a:rPr>
              <a:t>ocorre com a </a:t>
            </a:r>
            <a:r>
              <a:rPr lang="pt-BR" altLang="pt-BR" i="1" u="sng" dirty="0">
                <a:solidFill>
                  <a:schemeClr val="tx2"/>
                </a:solidFill>
              </a:rPr>
              <a:t>utilização de meios e tecnologias de informação e comunicação</a:t>
            </a:r>
            <a:r>
              <a:rPr lang="pt-BR" altLang="pt-BR" i="1" dirty="0">
                <a:solidFill>
                  <a:schemeClr val="tx2"/>
                </a:solidFill>
              </a:rPr>
              <a:t>, </a:t>
            </a:r>
            <a:r>
              <a:rPr lang="pt-BR" altLang="pt-BR" b="1" i="1" dirty="0">
                <a:solidFill>
                  <a:schemeClr val="tx2"/>
                </a:solidFill>
              </a:rPr>
              <a:t>com estudantes e professores desenvolvendo atividades educativas</a:t>
            </a:r>
            <a:r>
              <a:rPr lang="pt-BR" altLang="pt-BR" i="1" dirty="0">
                <a:solidFill>
                  <a:schemeClr val="tx2"/>
                </a:solidFill>
              </a:rPr>
              <a:t> </a:t>
            </a:r>
            <a:r>
              <a:rPr lang="pt-BR" altLang="pt-BR" i="1" u="sng" dirty="0">
                <a:solidFill>
                  <a:schemeClr val="tx2"/>
                </a:solidFill>
              </a:rPr>
              <a:t>em lugares ou tempos diversos</a:t>
            </a:r>
            <a:r>
              <a:rPr lang="pt-BR" altLang="pt-BR" i="1" dirty="0">
                <a:solidFill>
                  <a:schemeClr val="tx2"/>
                </a:solidFill>
              </a:rPr>
              <a:t>”.</a:t>
            </a: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1738313" y="285751"/>
            <a:ext cx="850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O que é Educação a Distância?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30792F-38B6-4269-8A9D-BA768E1892ED}" type="slidenum">
              <a:rPr lang="pt-BR" altLang="pt-BR">
                <a:solidFill>
                  <a:schemeClr val="bg1"/>
                </a:solidFill>
              </a:rPr>
              <a:pPr eaLnBrk="1" hangingPunct="1"/>
              <a:t>6</a:t>
            </a:fld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EAD </a:t>
            </a: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FOCO </a:t>
            </a:r>
            <a:r>
              <a:rPr lang="pt-B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Encontrável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1952626" y="1084354"/>
            <a:ext cx="2214563" cy="1571625"/>
          </a:xfrm>
          <a:prstGeom prst="downArrowCallout">
            <a:avLst>
              <a:gd name="adj1" fmla="val 6530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rgbClr val="006600"/>
                </a:solidFill>
              </a:rPr>
              <a:t>Educação a </a:t>
            </a:r>
            <a:r>
              <a:rPr lang="pt-BR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Distância</a:t>
            </a:r>
          </a:p>
        </p:txBody>
      </p:sp>
      <p:sp>
        <p:nvSpPr>
          <p:cNvPr id="8" name="Texto explicativo em seta para a esquerda e para a direita 7"/>
          <p:cNvSpPr/>
          <p:nvPr/>
        </p:nvSpPr>
        <p:spPr>
          <a:xfrm rot="5400000">
            <a:off x="5506645" y="2709561"/>
            <a:ext cx="2536032" cy="2357454"/>
          </a:xfrm>
          <a:prstGeom prst="leftRightArrowCallout">
            <a:avLst>
              <a:gd name="adj1" fmla="val 8992"/>
              <a:gd name="adj2" fmla="val 25000"/>
              <a:gd name="adj3" fmla="val 25000"/>
              <a:gd name="adj4" fmla="val 215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667376" y="1512978"/>
            <a:ext cx="2143125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38814" y="5299165"/>
            <a:ext cx="2143125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Distância</a:t>
            </a:r>
          </a:p>
        </p:txBody>
      </p:sp>
      <p:sp>
        <p:nvSpPr>
          <p:cNvPr id="14" name="Texto explicativo em seta para a direita 13"/>
          <p:cNvSpPr/>
          <p:nvPr/>
        </p:nvSpPr>
        <p:spPr>
          <a:xfrm>
            <a:off x="2024063" y="2941728"/>
            <a:ext cx="3429000" cy="1928812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C00000"/>
                </a:solidFill>
              </a:rPr>
              <a:t>Educação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Distante</a:t>
            </a:r>
          </a:p>
          <a:p>
            <a:pPr algn="ctr">
              <a:defRPr/>
            </a:pP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“Distância da Educação”</a:t>
            </a:r>
          </a:p>
        </p:txBody>
      </p:sp>
      <p:sp>
        <p:nvSpPr>
          <p:cNvPr id="17" name="Divisa 16"/>
          <p:cNvSpPr/>
          <p:nvPr/>
        </p:nvSpPr>
        <p:spPr>
          <a:xfrm>
            <a:off x="8096251" y="1798728"/>
            <a:ext cx="428625" cy="2857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Divisa 17"/>
          <p:cNvSpPr/>
          <p:nvPr/>
        </p:nvSpPr>
        <p:spPr>
          <a:xfrm>
            <a:off x="8167689" y="5584915"/>
            <a:ext cx="428625" cy="2857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4294967295"/>
          </p:nvPr>
        </p:nvSpPr>
        <p:spPr>
          <a:xfrm>
            <a:off x="11353799" y="627675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7E203-4DF6-4BBA-8D4A-568DE5D7244E}" type="slidenum">
              <a:rPr lang="pt-BR" altLang="pt-BR">
                <a:solidFill>
                  <a:schemeClr val="bg1"/>
                </a:solidFill>
              </a:rPr>
              <a:pPr eaLnBrk="1" hangingPunct="1"/>
              <a:t>7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4317061"/>
            <a:ext cx="1626358" cy="195969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863" y="883936"/>
            <a:ext cx="1313230" cy="19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51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EAD </a:t>
            </a: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FOCO </a:t>
            </a:r>
            <a:r>
              <a:rPr lang="pt-BR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Esperado</a:t>
            </a:r>
            <a:endParaRPr lang="pt-BR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1952626" y="1108452"/>
            <a:ext cx="2214563" cy="1571625"/>
          </a:xfrm>
          <a:prstGeom prst="downArrowCallout">
            <a:avLst>
              <a:gd name="adj1" fmla="val 6530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Educação</a:t>
            </a:r>
            <a:r>
              <a:rPr lang="pt-BR" sz="2800" dirty="0">
                <a:solidFill>
                  <a:srgbClr val="006600"/>
                </a:solidFill>
              </a:rPr>
              <a:t> a Distância</a:t>
            </a:r>
          </a:p>
        </p:txBody>
      </p:sp>
      <p:sp>
        <p:nvSpPr>
          <p:cNvPr id="8" name="Texto explicativo em seta para a esquerda e para a direita 7"/>
          <p:cNvSpPr/>
          <p:nvPr/>
        </p:nvSpPr>
        <p:spPr>
          <a:xfrm rot="5400000">
            <a:off x="5506645" y="2519345"/>
            <a:ext cx="2536032" cy="2357454"/>
          </a:xfrm>
          <a:prstGeom prst="leftRightArrowCallout">
            <a:avLst>
              <a:gd name="adj1" fmla="val 8992"/>
              <a:gd name="adj2" fmla="val 25000"/>
              <a:gd name="adj3" fmla="val 25000"/>
              <a:gd name="adj4" fmla="val 215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38814" y="1251326"/>
            <a:ext cx="2143125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38814" y="5180389"/>
            <a:ext cx="2143125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C00000"/>
                </a:solidFill>
              </a:rPr>
              <a:t>Distância</a:t>
            </a:r>
          </a:p>
        </p:txBody>
      </p:sp>
      <p:sp>
        <p:nvSpPr>
          <p:cNvPr id="14" name="Texto explicativo em seta para a direita 13"/>
          <p:cNvSpPr/>
          <p:nvPr/>
        </p:nvSpPr>
        <p:spPr>
          <a:xfrm>
            <a:off x="1952625" y="2767508"/>
            <a:ext cx="3429000" cy="1500188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  <a:r>
              <a:rPr 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solidFill>
                  <a:srgbClr val="C00000"/>
                </a:solidFill>
              </a:rPr>
              <a:t>Mediada por Tecnologias</a:t>
            </a:r>
          </a:p>
        </p:txBody>
      </p:sp>
      <p:sp>
        <p:nvSpPr>
          <p:cNvPr id="17" name="Divisa 16"/>
          <p:cNvSpPr/>
          <p:nvPr/>
        </p:nvSpPr>
        <p:spPr>
          <a:xfrm>
            <a:off x="8167689" y="1537076"/>
            <a:ext cx="428625" cy="2857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Divisa 17"/>
          <p:cNvSpPr/>
          <p:nvPr/>
        </p:nvSpPr>
        <p:spPr>
          <a:xfrm>
            <a:off x="8167689" y="5466139"/>
            <a:ext cx="428625" cy="28575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Texto explicativo em seta para cima 18"/>
          <p:cNvSpPr/>
          <p:nvPr/>
        </p:nvSpPr>
        <p:spPr>
          <a:xfrm>
            <a:off x="1952625" y="4355127"/>
            <a:ext cx="2214563" cy="1785937"/>
          </a:xfrm>
          <a:prstGeom prst="upArrowCallout">
            <a:avLst>
              <a:gd name="adj1" fmla="val 5650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  <a:r>
              <a:rPr lang="pt-B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400" dirty="0">
                <a:solidFill>
                  <a:srgbClr val="006600"/>
                </a:solidFill>
              </a:rPr>
              <a:t>não  Presencial</a:t>
            </a:r>
          </a:p>
        </p:txBody>
      </p:sp>
      <p:cxnSp>
        <p:nvCxnSpPr>
          <p:cNvPr id="27" name="Forma 26"/>
          <p:cNvCxnSpPr/>
          <p:nvPr/>
        </p:nvCxnSpPr>
        <p:spPr>
          <a:xfrm rot="10800000" flipH="1" flipV="1">
            <a:off x="1450769" y="1869658"/>
            <a:ext cx="142875" cy="3489325"/>
          </a:xfrm>
          <a:prstGeom prst="bentConnector4">
            <a:avLst>
              <a:gd name="adj1" fmla="val -555279"/>
              <a:gd name="adj2" fmla="val 100295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Número de Slide 19"/>
          <p:cNvSpPr>
            <a:spLocks noGrp="1"/>
          </p:cNvSpPr>
          <p:nvPr>
            <p:ph type="sldNum" sz="quarter" idx="4294967295"/>
          </p:nvPr>
        </p:nvSpPr>
        <p:spPr>
          <a:xfrm>
            <a:off x="11353799" y="6372291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FD0910-4959-4A19-920B-9F17BB5C4BF9}" type="slidenum">
              <a:rPr lang="pt-BR" altLang="pt-BR">
                <a:solidFill>
                  <a:schemeClr val="bg1"/>
                </a:solidFill>
              </a:rPr>
              <a:pPr eaLnBrk="1" hangingPunct="1"/>
              <a:t>8</a:t>
            </a:fld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070" y="756423"/>
            <a:ext cx="1626358" cy="195969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634" y="4267696"/>
            <a:ext cx="1313230" cy="19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114720" y="840740"/>
            <a:ext cx="4911771" cy="5314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/>
          </p:nvPr>
        </p:nvGraphicFramePr>
        <p:xfrm>
          <a:off x="1036977" y="1427773"/>
          <a:ext cx="465137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icture" r:id="rId4" imgW="5386388" imgH="3043238" progId="Word.Picture.8">
                  <p:embed/>
                </p:oleObj>
              </mc:Choice>
              <mc:Fallback>
                <p:oleObj name="Picture" r:id="rId4" imgW="5386388" imgH="304323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77" y="1427773"/>
                        <a:ext cx="4651375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1505">
            <a:off x="7858211" y="635359"/>
            <a:ext cx="3797372" cy="22360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4820" name="Retângulo 6"/>
          <p:cNvSpPr>
            <a:spLocks noChangeArrowheads="1"/>
          </p:cNvSpPr>
          <p:nvPr/>
        </p:nvSpPr>
        <p:spPr bwMode="auto">
          <a:xfrm>
            <a:off x="1738313" y="285751"/>
            <a:ext cx="850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Verdana" panose="020B0604030504040204" pitchFamily="34" charset="0"/>
              </a:rPr>
              <a:t>Salas de aula Tradicionais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B63ECE-A0C4-4E2E-B08D-35535D793D7C}" type="slidenum">
              <a:rPr lang="pt-BR" altLang="pt-BR">
                <a:solidFill>
                  <a:schemeClr val="bg1"/>
                </a:solidFill>
              </a:rPr>
              <a:pPr eaLnBrk="1" hangingPunct="1"/>
              <a:t>9</a:t>
            </a:fld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29030" y="3753134"/>
            <a:ext cx="5384800" cy="23730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b="1" dirty="0" smtClean="0">
                <a:solidFill>
                  <a:schemeClr val="accent6"/>
                </a:solidFill>
              </a:rPr>
              <a:t>Professor</a:t>
            </a:r>
            <a:r>
              <a:rPr lang="pt-BR" sz="2800" b="1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b="1" dirty="0" smtClean="0">
                <a:solidFill>
                  <a:schemeClr val="accent6"/>
                </a:solidFill>
              </a:rPr>
              <a:t>Aluno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83907" y="3852853"/>
            <a:ext cx="1150938" cy="33959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883908" y="5503565"/>
            <a:ext cx="1150937" cy="33959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85707" y="3749123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t-BR" altLang="pt-BR" sz="1800" dirty="0">
                <a:solidFill>
                  <a:srgbClr val="C00000"/>
                </a:solidFill>
              </a:rPr>
              <a:t>Apresenta a informação</a:t>
            </a:r>
            <a:endParaRPr lang="en-US" altLang="pt-BR" sz="1800" dirty="0">
              <a:solidFill>
                <a:srgbClr val="C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42858" y="5673365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t-BR" altLang="pt-BR" sz="1800" dirty="0">
                <a:solidFill>
                  <a:srgbClr val="C00000"/>
                </a:solidFill>
              </a:rPr>
              <a:t>Absorve informação</a:t>
            </a:r>
            <a:endParaRPr lang="en-US" altLang="pt-BR" sz="1800" dirty="0">
              <a:solidFill>
                <a:srgbClr val="C00000"/>
              </a:solidFill>
            </a:endParaRPr>
          </a:p>
        </p:txBody>
      </p:sp>
      <p:pic>
        <p:nvPicPr>
          <p:cNvPr id="11" name="Picture 8" descr="over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5707" y="4192452"/>
            <a:ext cx="2430463" cy="1467433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906022" y="5145454"/>
            <a:ext cx="4359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t-BR" altLang="pt-BR" sz="2400" dirty="0">
                <a:solidFill>
                  <a:schemeClr val="bg1">
                    <a:lumMod val="95000"/>
                  </a:schemeClr>
                </a:solidFill>
              </a:rPr>
              <a:t>Seria 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</a:rPr>
              <a:t>assim na EAD também?</a:t>
            </a:r>
            <a:endParaRPr lang="en-US" alt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451133" y="3379195"/>
            <a:ext cx="43595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FontTx/>
              <a:buNone/>
            </a:pPr>
            <a:endParaRPr lang="pt-B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endParaRPr lang="pt-B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preciso diminuir o GAP: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 – Séc. XIX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Professores – Séc. XX 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Estudantes - </a:t>
            </a:r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Séc. 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endParaRPr lang="en-US" altLang="pt-BR" sz="24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478405" y="3235290"/>
            <a:ext cx="4359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t-BR" altLang="pt-BR" sz="2400" dirty="0">
                <a:solidFill>
                  <a:schemeClr val="bg1">
                    <a:lumMod val="95000"/>
                  </a:schemeClr>
                </a:solidFill>
              </a:rPr>
              <a:t>Seria </a:t>
            </a:r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</a:rPr>
              <a:t>assim na EAD também?</a:t>
            </a:r>
          </a:p>
        </p:txBody>
      </p:sp>
    </p:spTree>
    <p:extLst>
      <p:ext uri="{BB962C8B-B14F-4D97-AF65-F5344CB8AC3E}">
        <p14:creationId xmlns:p14="http://schemas.microsoft.com/office/powerpoint/2010/main" val="1534332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Apresentação_Padrã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esentação_Padrão" id="{0AB610A6-8C13-471C-9E2F-650B8ED94FE8}" vid="{797B5BF8-F74F-409C-9663-C407E8FE34F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Apresentação_Padrão</Template>
  <TotalTime>1640</TotalTime>
  <Words>2044</Words>
  <Application>Microsoft Office PowerPoint</Application>
  <PresentationFormat>Widescreen</PresentationFormat>
  <Paragraphs>398</Paragraphs>
  <Slides>43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Baskerville Old Face</vt:lpstr>
      <vt:lpstr>Calibri</vt:lpstr>
      <vt:lpstr>Calibri Light</vt:lpstr>
      <vt:lpstr>Times New Roman</vt:lpstr>
      <vt:lpstr>Verdana</vt:lpstr>
      <vt:lpstr>Wingdings</vt:lpstr>
      <vt:lpstr>Apresentação_Padrão</vt:lpstr>
      <vt:lpstr>Picture</vt:lpstr>
      <vt:lpstr>Apresentação do PowerPoint</vt:lpstr>
      <vt:lpstr>Desafio para produzir esta apresentação</vt:lpstr>
      <vt:lpstr>Apresentação do PowerPoint</vt:lpstr>
      <vt:lpstr>Apresentação do PowerPoint</vt:lpstr>
      <vt:lpstr>Apresentação do PowerPoint</vt:lpstr>
      <vt:lpstr>Apresentação do PowerPoint</vt:lpstr>
      <vt:lpstr>EAD  FOCO Encontrável</vt:lpstr>
      <vt:lpstr>EAD  FOCO Esperado</vt:lpstr>
      <vt:lpstr>Apresentação do PowerPoint</vt:lpstr>
      <vt:lpstr>Apresentação do PowerPoint</vt:lpstr>
      <vt:lpstr>Acesso ao Tablet...</vt:lpstr>
      <vt:lpstr>Acesso ao Tablet...</vt:lpstr>
      <vt:lpstr>Acesso ao Tablet...</vt:lpstr>
      <vt:lpstr>Acesso ao Tablet...</vt:lpstr>
      <vt:lpstr>Geração</vt:lpstr>
      <vt:lpstr>Na Universidade, a educação precisa  ‘entrar’ na era do conhecimento</vt:lpstr>
      <vt:lpstr>O docente ainda permanece?</vt:lpstr>
      <vt:lpstr>O docente ainda permanece?</vt:lpstr>
      <vt:lpstr>Apresentação do PowerPoint</vt:lpstr>
      <vt:lpstr>Marco Legal para os 20%</vt:lpstr>
      <vt:lpstr>Evolução... </vt:lpstr>
      <vt:lpstr>Evolução...</vt:lpstr>
      <vt:lpstr>Evolução... </vt:lpstr>
      <vt:lpstr>Evolução... </vt:lpstr>
      <vt:lpstr>Evolução... </vt:lpstr>
      <vt:lpstr>Evolução... </vt:lpstr>
      <vt:lpstr>A difícil “Equação” da EAD</vt:lpstr>
      <vt:lpstr>20% EAD para MELHORAR a aprendizagem</vt:lpstr>
      <vt:lpstr>Armadilhas  Cuidado!!</vt:lpstr>
      <vt:lpstr>Armadilhas  Cuidado!!</vt:lpstr>
      <vt:lpstr>Sugestões</vt:lpstr>
      <vt:lpstr>Sugestões</vt:lpstr>
      <vt:lpstr>Sugestões</vt:lpstr>
      <vt:lpstr>Sugestões</vt:lpstr>
      <vt:lpstr>Sugestões</vt:lpstr>
      <vt:lpstr>Instrumento de Avaliação de Cursos de Graduação - presencial e a distância  (Agosto de 2015  Necessitará de nova Redação para nova portaria) http://download.inep.gov.br/educacao_superior/avaliacao_cursos_graduacao/instrumentos/2015/instrumento_cursos_graduacao_publicacao_agosto_2015.pdf </vt:lpstr>
      <vt:lpstr>Montando um equipe de EAD</vt:lpstr>
      <vt:lpstr>Na oferta das disciplinas EAD</vt:lpstr>
      <vt:lpstr>Apresentação do PowerPoint</vt:lpstr>
      <vt:lpstr>Chega de Polarização   EAD (Ruim) X Presencial (Bom)</vt:lpstr>
      <vt:lpstr>Apresentação do PowerPoint</vt:lpstr>
      <vt:lpstr>Pressão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Viviane</dc:creator>
  <cp:lastModifiedBy>Dyjalma Antonio Bassoli</cp:lastModifiedBy>
  <cp:revision>62</cp:revision>
  <cp:lastPrinted>2016-10-25T18:43:28Z</cp:lastPrinted>
  <dcterms:created xsi:type="dcterms:W3CDTF">2016-10-06T18:42:05Z</dcterms:created>
  <dcterms:modified xsi:type="dcterms:W3CDTF">2016-10-25T18:54:04Z</dcterms:modified>
</cp:coreProperties>
</file>