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7"/>
  </p:handoutMasterIdLst>
  <p:sldIdLst>
    <p:sldId id="264" r:id="rId2"/>
    <p:sldId id="332" r:id="rId3"/>
    <p:sldId id="333" r:id="rId4"/>
    <p:sldId id="266" r:id="rId5"/>
    <p:sldId id="279" r:id="rId6"/>
    <p:sldId id="335" r:id="rId7"/>
    <p:sldId id="269" r:id="rId8"/>
    <p:sldId id="281" r:id="rId9"/>
    <p:sldId id="284" r:id="rId10"/>
    <p:sldId id="285" r:id="rId11"/>
    <p:sldId id="286" r:id="rId12"/>
    <p:sldId id="271" r:id="rId13"/>
    <p:sldId id="289" r:id="rId14"/>
    <p:sldId id="337" r:id="rId15"/>
    <p:sldId id="287" r:id="rId16"/>
    <p:sldId id="291" r:id="rId17"/>
    <p:sldId id="282" r:id="rId18"/>
    <p:sldId id="292" r:id="rId19"/>
    <p:sldId id="290" r:id="rId20"/>
    <p:sldId id="280" r:id="rId21"/>
    <p:sldId id="272" r:id="rId22"/>
    <p:sldId id="275" r:id="rId23"/>
    <p:sldId id="294" r:id="rId24"/>
    <p:sldId id="341" r:id="rId25"/>
    <p:sldId id="293" r:id="rId26"/>
    <p:sldId id="277" r:id="rId27"/>
    <p:sldId id="295" r:id="rId28"/>
    <p:sldId id="339" r:id="rId29"/>
    <p:sldId id="297" r:id="rId30"/>
    <p:sldId id="326" r:id="rId31"/>
    <p:sldId id="298" r:id="rId32"/>
    <p:sldId id="344" r:id="rId33"/>
    <p:sldId id="299" r:id="rId34"/>
    <p:sldId id="300" r:id="rId35"/>
    <p:sldId id="301" r:id="rId36"/>
    <p:sldId id="317" r:id="rId37"/>
    <p:sldId id="318" r:id="rId38"/>
    <p:sldId id="321" r:id="rId39"/>
    <p:sldId id="343" r:id="rId40"/>
    <p:sldId id="322" r:id="rId41"/>
    <p:sldId id="328" r:id="rId42"/>
    <p:sldId id="329" r:id="rId43"/>
    <p:sldId id="330" r:id="rId44"/>
    <p:sldId id="345" r:id="rId45"/>
    <p:sldId id="331" r:id="rId46"/>
  </p:sldIdLst>
  <p:sldSz cx="9906000" cy="6858000" type="A4"/>
  <p:notesSz cx="7102475" cy="102314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34" y="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tg04\DAES\Qualidade\Indicadores\Comunica&#231;&#227;o%20Interna%20e%20Externa\Apresenta&#231;&#245;es\Insumos%20_Dados_Graficos\2016-08-26%20dados.graficos_atualizacao_apresentaca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41275">
              <a:solidFill>
                <a:schemeClr val="tx2"/>
              </a:solidFill>
            </a:ln>
          </c:spPr>
          <c:marker>
            <c:spPr>
              <a:solidFill>
                <a:schemeClr val="tx2"/>
              </a:solidFill>
              <a:ln>
                <a:noFill/>
              </a:ln>
            </c:spPr>
          </c:marker>
          <c:dLbls>
            <c:dLbl>
              <c:idx val="0"/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tx1"/>
                      </a:solidFill>
                    </a:defRPr>
                  </a:pPr>
                  <a:endParaRPr lang="pt-B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979B-4C15-9479-7FA54FF89226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accent2"/>
                      </a:solidFill>
                    </a:defRPr>
                  </a:pPr>
                  <a:endParaRPr lang="pt-B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979B-4C15-9479-7FA54FF89226}"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tx1"/>
                      </a:solidFill>
                    </a:defRPr>
                  </a:pPr>
                  <a:endParaRPr lang="pt-B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979B-4C15-9479-7FA54FF89226}"/>
                </c:ext>
              </c:extLst>
            </c:dLbl>
            <c:dLbl>
              <c:idx val="5"/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accent2"/>
                      </a:solidFill>
                    </a:defRPr>
                  </a:pPr>
                  <a:endParaRPr lang="pt-B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979B-4C15-9479-7FA54FF89226}"/>
                </c:ext>
              </c:extLst>
            </c:dLbl>
            <c:dLbl>
              <c:idx val="6"/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tx1"/>
                      </a:solidFill>
                    </a:defRPr>
                  </a:pPr>
                  <a:endParaRPr lang="pt-B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979B-4C15-9479-7FA54FF89226}"/>
                </c:ext>
              </c:extLst>
            </c:dLbl>
            <c:dLbl>
              <c:idx val="8"/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accent2"/>
                      </a:solidFill>
                    </a:defRPr>
                  </a:pPr>
                  <a:endParaRPr lang="pt-B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979B-4C15-9479-7FA54FF89226}"/>
                </c:ext>
              </c:extLst>
            </c:dLbl>
            <c:dLbl>
              <c:idx val="9"/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tx1"/>
                      </a:solidFill>
                    </a:defRPr>
                  </a:pPr>
                  <a:endParaRPr lang="pt-B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979B-4C15-9479-7FA54FF89226}"/>
                </c:ext>
              </c:extLst>
            </c:dLbl>
            <c:dLbl>
              <c:idx val="11"/>
              <c:layout>
                <c:manualLayout>
                  <c:x val="-1.0178115416943693E-2"/>
                  <c:y val="-1.1994004886376478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accent2"/>
                      </a:solidFill>
                    </a:defRPr>
                  </a:pPr>
                  <a:endParaRPr lang="pt-B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79B-4C15-9479-7FA54FF89226}"/>
                </c:ext>
              </c:extLst>
            </c:dLbl>
            <c:dLbl>
              <c:idx val="12"/>
              <c:layout>
                <c:manualLayout>
                  <c:x val="0"/>
                  <c:y val="-2.7986011401545118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tx1"/>
                      </a:solidFill>
                    </a:defRPr>
                  </a:pPr>
                  <a:endParaRPr lang="pt-B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79B-4C15-9479-7FA54FF892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00B050"/>
                    </a:solidFill>
                  </a:defRPr>
                </a:pPr>
                <a:endParaRPr lang="pt-BR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'ENADE_Qtde.Inscr.2004-2016'!$A$6:$A$18</c:f>
              <c:numCache>
                <c:formatCode>General</c:formatCod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numCache>
            </c:numRef>
          </c:xVal>
          <c:yVal>
            <c:numRef>
              <c:f>'ENADE_Qtde.Inscr.2004-2016'!$B$6:$B$18</c:f>
              <c:numCache>
                <c:formatCode>General</c:formatCode>
                <c:ptCount val="13"/>
                <c:pt idx="0">
                  <c:v>140</c:v>
                </c:pt>
                <c:pt idx="1">
                  <c:v>277</c:v>
                </c:pt>
                <c:pt idx="2">
                  <c:v>387</c:v>
                </c:pt>
                <c:pt idx="3">
                  <c:v>190</c:v>
                </c:pt>
                <c:pt idx="4">
                  <c:v>382</c:v>
                </c:pt>
                <c:pt idx="5">
                  <c:v>803</c:v>
                </c:pt>
                <c:pt idx="6">
                  <c:v>411</c:v>
                </c:pt>
                <c:pt idx="7">
                  <c:v>303</c:v>
                </c:pt>
                <c:pt idx="8">
                  <c:v>470</c:v>
                </c:pt>
                <c:pt idx="9">
                  <c:v>196</c:v>
                </c:pt>
                <c:pt idx="10">
                  <c:v>483</c:v>
                </c:pt>
                <c:pt idx="11">
                  <c:v>552</c:v>
                </c:pt>
                <c:pt idx="12">
                  <c:v>214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9-979B-4C15-9479-7FA54FF892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1261952"/>
        <c:axId val="111271936"/>
      </c:scatterChart>
      <c:valAx>
        <c:axId val="111261952"/>
        <c:scaling>
          <c:orientation val="minMax"/>
          <c:max val="2016"/>
          <c:min val="2004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accent1">
                    <a:lumMod val="75000"/>
                  </a:schemeClr>
                </a:solidFill>
              </a:defRPr>
            </a:pPr>
            <a:endParaRPr lang="pt-BR"/>
          </a:p>
        </c:txPr>
        <c:crossAx val="111271936"/>
        <c:crosses val="autoZero"/>
        <c:crossBetween val="midCat"/>
      </c:valAx>
      <c:valAx>
        <c:axId val="111271936"/>
        <c:scaling>
          <c:orientation val="minMax"/>
          <c:max val="1000"/>
        </c:scaling>
        <c:delete val="0"/>
        <c:axPos val="l"/>
        <c:majorGridlines>
          <c:spPr>
            <a:ln>
              <a:solidFill>
                <a:schemeClr val="accent1">
                  <a:alpha val="70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 b="1">
                <a:solidFill>
                  <a:schemeClr val="accent1">
                    <a:lumMod val="75000"/>
                  </a:schemeClr>
                </a:solidFill>
              </a:defRPr>
            </a:pPr>
            <a:endParaRPr lang="pt-BR"/>
          </a:p>
        </c:txPr>
        <c:crossAx val="111261952"/>
        <c:crosses val="autoZero"/>
        <c:crossBetween val="midCat"/>
        <c:majorUnit val="200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3094" y="1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BAC9EFA6-9F3F-49A4-9136-E98F2A571E49}" type="datetimeFigureOut">
              <a:rPr lang="pt-BR" smtClean="0"/>
              <a:t>27/10/2016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2" y="9718091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3094" y="9718091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F812358-EBD2-4FE3-A0ED-1C00C62D53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0055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6" y="6238796"/>
            <a:ext cx="9799455" cy="574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689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2847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inep.gov.br/educacao-superior/indicadores/notas-tecnicas" TargetMode="Externa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inep.gov.br/educacao-superior/indicadores" TargetMode="External"/><Relationship Id="rId2" Type="http://schemas.openxmlformats.org/officeDocument/2006/relationships/hyperlink" Target="http://portal.inep.gov.br/basica-levantamentos-acessar" TargetMode="Externa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inep.gov.br/enade/relatorios" TargetMode="Externa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75" y="42729"/>
            <a:ext cx="9798269" cy="6770647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025008" y="437763"/>
            <a:ext cx="4608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pt-BR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XIII Encontro Nacional de Dirigentes de Graduação 2015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025008" y="1754813"/>
            <a:ext cx="46085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Renato Augusto dos Santos</a:t>
            </a:r>
          </a:p>
          <a:p>
            <a:r>
              <a:rPr lang="pt-BR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Pesquisador do Inep</a:t>
            </a:r>
          </a:p>
          <a:p>
            <a:r>
              <a:rPr lang="pt-BR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Diretoria de Avaliação da Educação Superior (Daes)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5025008" y="2996952"/>
            <a:ext cx="33843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Brasília-DF | 26 a  28 de Outubro de 2016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88504" y="4365104"/>
            <a:ext cx="6408711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pt-BR" sz="2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Enade – Competência do Professor X Compromisso do Estudante?</a:t>
            </a:r>
          </a:p>
        </p:txBody>
      </p:sp>
    </p:spTree>
    <p:extLst>
      <p:ext uri="{BB962C8B-B14F-4D97-AF65-F5344CB8AC3E}">
        <p14:creationId xmlns:p14="http://schemas.microsoft.com/office/powerpoint/2010/main" val="2057739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457200" y="1412776"/>
            <a:ext cx="9032304" cy="468052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3000"/>
              </a:spcBef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Atualmente, parte da formação pedagógica de professores para a Educação Básica tem seus aspectos delimitados nos seguintes dispositivos legais:</a:t>
            </a:r>
          </a:p>
          <a:p>
            <a:pPr lvl="1" algn="just">
              <a:spcBef>
                <a:spcPts val="1800"/>
              </a:spcBef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Resolução CNE/CP nº 2/2015;</a:t>
            </a:r>
          </a:p>
          <a:p>
            <a:pPr lvl="1" algn="just">
              <a:spcBef>
                <a:spcPts val="1800"/>
              </a:spcBef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Parecer CNE/CP nº 2/2015, subsidiário da referida Resolução.</a:t>
            </a:r>
          </a:p>
          <a:p>
            <a:pPr algn="just">
              <a:spcBef>
                <a:spcPts val="4200"/>
              </a:spcBef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Anteriormente, eram:</a:t>
            </a:r>
          </a:p>
          <a:p>
            <a:pPr lvl="1" algn="just">
              <a:spcBef>
                <a:spcPts val="1800"/>
              </a:spcBef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Resolução CNE/CP nº 1/2002;</a:t>
            </a:r>
          </a:p>
          <a:p>
            <a:pPr lvl="1" algn="just">
              <a:spcBef>
                <a:spcPts val="1800"/>
              </a:spcBef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Parecer CNE/CP nº 9/2001, subsidiário da referida Resolução.</a:t>
            </a:r>
          </a:p>
        </p:txBody>
      </p:sp>
      <p:sp>
        <p:nvSpPr>
          <p:cNvPr id="19" name="Título 1"/>
          <p:cNvSpPr txBox="1">
            <a:spLocks/>
          </p:cNvSpPr>
          <p:nvPr/>
        </p:nvSpPr>
        <p:spPr>
          <a:xfrm>
            <a:off x="457200" y="404664"/>
            <a:ext cx="9032304" cy="57606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300"/>
              </a:spcBef>
            </a:pPr>
            <a:r>
              <a:rPr lang="pt-BR" sz="3200" b="1" dirty="0">
                <a:solidFill>
                  <a:schemeClr val="bg1"/>
                </a:solidFill>
              </a:rPr>
              <a:t>FORMAÇÃO DE PROFESSORES – EDUCAÇÃO BÁSICA</a:t>
            </a:r>
          </a:p>
        </p:txBody>
      </p:sp>
    </p:spTree>
    <p:extLst>
      <p:ext uri="{BB962C8B-B14F-4D97-AF65-F5344CB8AC3E}">
        <p14:creationId xmlns:p14="http://schemas.microsoft.com/office/powerpoint/2010/main" val="1077231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404664"/>
            <a:ext cx="9032304" cy="57606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300"/>
              </a:spcBef>
            </a:pPr>
            <a:r>
              <a:rPr lang="pt-BR" sz="3100" b="1" dirty="0">
                <a:solidFill>
                  <a:schemeClr val="bg1"/>
                </a:solidFill>
              </a:rPr>
              <a:t>FORMAÇÃO DE PROFESSORES – EDUCAÇÃO SUPERIOR</a:t>
            </a:r>
          </a:p>
        </p:txBody>
      </p:sp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457200" y="1196752"/>
            <a:ext cx="9032304" cy="468052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3000"/>
              </a:spcBef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Quais são as diretrizes para formação de professores da Educação Superior?</a:t>
            </a:r>
          </a:p>
          <a:p>
            <a:pPr marL="1252538" lvl="1" indent="-360363" algn="just">
              <a:spcBef>
                <a:spcPts val="1200"/>
              </a:spcBef>
            </a:pPr>
            <a:r>
              <a:rPr lang="pt-BR" sz="2300" b="1" dirty="0">
                <a:solidFill>
                  <a:schemeClr val="accent1">
                    <a:lumMod val="75000"/>
                  </a:schemeClr>
                </a:solidFill>
              </a:rPr>
              <a:t>LDBEN nº 9394/1996</a:t>
            </a:r>
            <a:r>
              <a:rPr lang="pt-BR" sz="2300" dirty="0">
                <a:solidFill>
                  <a:schemeClr val="accent1">
                    <a:lumMod val="75000"/>
                  </a:schemeClr>
                </a:solidFill>
              </a:rPr>
              <a:t>: </a:t>
            </a:r>
          </a:p>
          <a:p>
            <a:pPr marL="1252538" lvl="1" indent="0" algn="just">
              <a:spcBef>
                <a:spcPts val="1200"/>
              </a:spcBef>
              <a:buNone/>
            </a:pPr>
            <a:r>
              <a:rPr lang="pt-BR" sz="2300" dirty="0">
                <a:solidFill>
                  <a:schemeClr val="accent1">
                    <a:lumMod val="75000"/>
                  </a:schemeClr>
                </a:solidFill>
              </a:rPr>
              <a:t>Art. 66º. A preparação para o exercício do magistério superior far-se-á em nível de pós-graduação, prioritariamente em programas de mestrado e doutorado.</a:t>
            </a:r>
          </a:p>
          <a:p>
            <a:pPr marL="1252538" lvl="1" indent="0" algn="just">
              <a:spcBef>
                <a:spcPts val="1200"/>
              </a:spcBef>
              <a:buNone/>
            </a:pPr>
            <a:r>
              <a:rPr lang="pt-BR" sz="2300" dirty="0">
                <a:solidFill>
                  <a:schemeClr val="accent1">
                    <a:lumMod val="75000"/>
                  </a:schemeClr>
                </a:solidFill>
              </a:rPr>
              <a:t>Parágrafo único. O notório saber, reconhecido por universidade com curso de doutorado em área afim, poderá suprir a exigência de título.</a:t>
            </a:r>
          </a:p>
          <a:p>
            <a:pPr algn="just">
              <a:spcBef>
                <a:spcPts val="3000"/>
              </a:spcBef>
            </a:pPr>
            <a:r>
              <a:rPr lang="pt-BR" sz="2400" dirty="0">
                <a:solidFill>
                  <a:srgbClr val="C00000"/>
                </a:solidFill>
              </a:rPr>
              <a:t>Como essa formação se dá concretamente? Qual é a qualidade da formação pedagógica desses profissionais?</a:t>
            </a:r>
          </a:p>
        </p:txBody>
      </p:sp>
    </p:spTree>
    <p:extLst>
      <p:ext uri="{BB962C8B-B14F-4D97-AF65-F5344CB8AC3E}">
        <p14:creationId xmlns:p14="http://schemas.microsoft.com/office/powerpoint/2010/main" val="174246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457200" y="1196752"/>
            <a:ext cx="9032304" cy="468052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3000"/>
              </a:spcBef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O fazer pedagógico eficiente demanda do professor conhecimentos da área da Educação </a:t>
            </a:r>
            <a:r>
              <a:rPr lang="pt-BR" sz="1400" dirty="0">
                <a:solidFill>
                  <a:schemeClr val="accent1">
                    <a:lumMod val="75000"/>
                  </a:schemeClr>
                </a:solidFill>
              </a:rPr>
              <a:t>(MASETTO, 2003)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algn="just">
              <a:spcBef>
                <a:spcPts val="1800"/>
              </a:spcBef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Para o </a:t>
            </a:r>
            <a:r>
              <a:rPr lang="pt-BR" sz="2400" u="sng" dirty="0">
                <a:solidFill>
                  <a:schemeClr val="accent1">
                    <a:lumMod val="75000"/>
                  </a:schemeClr>
                </a:solidFill>
              </a:rPr>
              <a:t>exercício da docência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 na Educação Superior, é imprescindível que o professor tenha </a:t>
            </a:r>
            <a:r>
              <a:rPr lang="pt-BR" sz="2400" u="sng" dirty="0">
                <a:solidFill>
                  <a:schemeClr val="accent1">
                    <a:lumMod val="75000"/>
                  </a:schemeClr>
                </a:solidFill>
              </a:rPr>
              <a:t>domínio de conhecimentos específicos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 de sua área de formação e atuação, mas também </a:t>
            </a:r>
            <a:r>
              <a:rPr lang="pt-BR" sz="2400" u="sng" dirty="0">
                <a:solidFill>
                  <a:schemeClr val="accent1">
                    <a:lumMod val="75000"/>
                  </a:schemeClr>
                </a:solidFill>
              </a:rPr>
              <a:t>competência pedagógica e conhecimentos específicos sobre Educação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 para atuar de forma eficiente como docente e favorecer a aprendizagem dos estudantes </a:t>
            </a:r>
            <a:r>
              <a:rPr lang="pt-BR" sz="1400" dirty="0">
                <a:solidFill>
                  <a:schemeClr val="accent1">
                    <a:lumMod val="75000"/>
                  </a:schemeClr>
                </a:solidFill>
              </a:rPr>
              <a:t>(MASETTO, 2003)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algn="just">
              <a:spcBef>
                <a:spcPts val="1800"/>
              </a:spcBef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Suas competências pedagógicas devem permitir-lhe propor, analisar e fundamentar suas práticas pedagógica, que devem ser compatíveis com os conhecimentos a serem apreendidos e as competências e habilidades a serem desenvolvidas pelos graduandos.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404664"/>
            <a:ext cx="9032304" cy="57606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300"/>
              </a:spcBef>
            </a:pPr>
            <a:r>
              <a:rPr lang="pt-BR" sz="3100" b="1" dirty="0">
                <a:solidFill>
                  <a:schemeClr val="bg1"/>
                </a:solidFill>
              </a:rPr>
              <a:t>FORMAÇÃO DE PROFESSORES – EDUCAÇÃO SUPERIOR</a:t>
            </a:r>
          </a:p>
        </p:txBody>
      </p:sp>
    </p:spTree>
    <p:extLst>
      <p:ext uri="{BB962C8B-B14F-4D97-AF65-F5344CB8AC3E}">
        <p14:creationId xmlns:p14="http://schemas.microsoft.com/office/powerpoint/2010/main" val="343392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457200" y="1412776"/>
            <a:ext cx="9032304" cy="468052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3000"/>
              </a:spcBef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Seus conhecimentos técnicos e pedagógicos devem ser sempre atualizados, alimentados pelas produções científicas.</a:t>
            </a:r>
          </a:p>
          <a:p>
            <a:pPr algn="just">
              <a:spcBef>
                <a:spcPts val="3000"/>
              </a:spcBef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As competências pedagógicas podem ser desenvolvidas, talvez com mais consistência, em cursos de formação pedagógica que prepare os professores para o exercício da docência e em estudos e fóruns de discussão sistematizados e contínuos, nos diversos espaços de debate possíveis </a:t>
            </a:r>
            <a:r>
              <a:rPr lang="pt-BR" sz="1400" dirty="0">
                <a:solidFill>
                  <a:schemeClr val="accent1">
                    <a:lumMod val="75000"/>
                  </a:schemeClr>
                </a:solidFill>
              </a:rPr>
              <a:t>(SANTOS, 2013, p. 231)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algn="just">
              <a:spcBef>
                <a:spcPts val="3000"/>
              </a:spcBef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Os professores dos cursos de graduação serão os responsáveis, em última instância, pela transformação o Projeto Pedagógico do Curso em processo formativo. 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404664"/>
            <a:ext cx="9032304" cy="57606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300"/>
              </a:spcBef>
            </a:pPr>
            <a:r>
              <a:rPr lang="pt-BR" sz="3100" b="1" dirty="0">
                <a:solidFill>
                  <a:schemeClr val="bg1"/>
                </a:solidFill>
              </a:rPr>
              <a:t>FORMAÇÃO DE PROFESSORES – EDUCAÇÃO SUPERIOR</a:t>
            </a:r>
          </a:p>
        </p:txBody>
      </p:sp>
    </p:spTree>
    <p:extLst>
      <p:ext uri="{BB962C8B-B14F-4D97-AF65-F5344CB8AC3E}">
        <p14:creationId xmlns:p14="http://schemas.microsoft.com/office/powerpoint/2010/main" val="355931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 idx="4294967295"/>
          </p:nvPr>
        </p:nvSpPr>
        <p:spPr>
          <a:xfrm>
            <a:off x="0" y="1788220"/>
            <a:ext cx="9273480" cy="2576884"/>
          </a:xfrm>
          <a:prstGeom prst="rect">
            <a:avLst/>
          </a:prstGeom>
          <a:solidFill>
            <a:schemeClr val="tx2">
              <a:alpha val="94000"/>
            </a:schemeClr>
          </a:solidFill>
        </p:spPr>
        <p:txBody>
          <a:bodyPr rtlCol="0" anchor="ctr">
            <a:noAutofit/>
          </a:bodyPr>
          <a:lstStyle/>
          <a:p>
            <a:pPr marL="892175" indent="-717550" algn="l">
              <a:spcBef>
                <a:spcPts val="1200"/>
              </a:spcBef>
              <a:tabLst>
                <a:tab pos="892175" algn="l"/>
              </a:tabLst>
              <a:defRPr/>
            </a:pPr>
            <a:r>
              <a:rPr lang="pt-BR" sz="4000" b="1" dirty="0">
                <a:solidFill>
                  <a:schemeClr val="bg1"/>
                </a:solidFill>
              </a:rPr>
              <a:t>3. 	Processo Formativo dos Estudantes na Graduação</a:t>
            </a:r>
            <a:endParaRPr lang="pt-BR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3404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404664"/>
            <a:ext cx="9032304" cy="57606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300"/>
              </a:spcBef>
            </a:pPr>
            <a:r>
              <a:rPr lang="pt-BR" sz="3200" b="1" dirty="0">
                <a:solidFill>
                  <a:schemeClr val="bg1"/>
                </a:solidFill>
              </a:rPr>
              <a:t>PROCESSOS FORMATIVOS DOS ESTUDANTES</a:t>
            </a:r>
          </a:p>
        </p:txBody>
      </p:sp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457200" y="1340768"/>
            <a:ext cx="9032304" cy="468052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3000"/>
              </a:spcBef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O processo de desenvolvimento da pessoa na sua totalidade, com objetivos educacionais, abarcaria, então: </a:t>
            </a:r>
          </a:p>
          <a:p>
            <a:pPr marL="361950" indent="0" algn="just">
              <a:spcBef>
                <a:spcPts val="3000"/>
              </a:spcBef>
              <a:buNone/>
              <a:tabLst>
                <a:tab pos="714375" algn="l"/>
              </a:tabLs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a)	a </a:t>
            </a:r>
            <a:r>
              <a:rPr lang="pt-BR" sz="2400" i="1" u="sng" dirty="0">
                <a:solidFill>
                  <a:schemeClr val="accent1">
                    <a:lumMod val="75000"/>
                  </a:schemeClr>
                </a:solidFill>
              </a:rPr>
              <a:t>dimensão cognitiva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 – vinculada à construção do conhecimento, a partir de um processo longo de reflexão, crítica e sistematização voltado para o mundo intelectual do aluno;  </a:t>
            </a:r>
          </a:p>
          <a:p>
            <a:pPr marL="361950" indent="0" algn="just">
              <a:spcBef>
                <a:spcPts val="3000"/>
              </a:spcBef>
              <a:buNone/>
              <a:tabLst>
                <a:tab pos="714375" algn="l"/>
              </a:tabLs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b)	a </a:t>
            </a:r>
            <a:r>
              <a:rPr lang="pt-BR" sz="2400" i="1" u="sng" dirty="0">
                <a:solidFill>
                  <a:schemeClr val="accent1">
                    <a:lumMod val="75000"/>
                  </a:schemeClr>
                </a:solidFill>
              </a:rPr>
              <a:t>dimensão afetivo-emocional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 – vinculada ao favorecimento do desenvolvimento da autoestima do aluno, com o estabelecimento de um clima de confiança e de respeito, rompendo com os grupos sectários da sala de aula e estabelecendo boas interações sociais na sala de aula; </a:t>
            </a:r>
          </a:p>
          <a:p>
            <a:pPr marL="361950" indent="0" algn="just">
              <a:spcBef>
                <a:spcPts val="3000"/>
              </a:spcBef>
              <a:buNone/>
              <a:tabLst>
                <a:tab pos="714375" algn="l"/>
              </a:tabLs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c)</a:t>
            </a:r>
          </a:p>
        </p:txBody>
      </p:sp>
    </p:spTree>
    <p:extLst>
      <p:ext uri="{BB962C8B-B14F-4D97-AF65-F5344CB8AC3E}">
        <p14:creationId xmlns:p14="http://schemas.microsoft.com/office/powerpoint/2010/main" val="3106420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404664"/>
            <a:ext cx="9032304" cy="57606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300"/>
              </a:spcBef>
            </a:pPr>
            <a:r>
              <a:rPr lang="pt-BR" sz="3200" b="1" dirty="0">
                <a:solidFill>
                  <a:schemeClr val="bg1"/>
                </a:solidFill>
              </a:rPr>
              <a:t>PROCESSOS FORMATIVOS DOS ESTUDANTES</a:t>
            </a:r>
          </a:p>
        </p:txBody>
      </p:sp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457200" y="1340768"/>
            <a:ext cx="9032304" cy="468052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0" algn="just">
              <a:spcBef>
                <a:spcPts val="3000"/>
              </a:spcBef>
              <a:buNone/>
              <a:tabLst>
                <a:tab pos="714375" algn="l"/>
              </a:tabLs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c)	a </a:t>
            </a:r>
            <a:r>
              <a:rPr lang="pt-BR" sz="2400" i="1" u="sng" dirty="0">
                <a:solidFill>
                  <a:schemeClr val="accent1">
                    <a:lumMod val="75000"/>
                  </a:schemeClr>
                </a:solidFill>
              </a:rPr>
              <a:t>dimensão das habilidades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 – vinculada à forma como o conhecimento adquirido é colocado em prática, próprio da competência relacionada ao fazer; e </a:t>
            </a:r>
          </a:p>
          <a:p>
            <a:pPr marL="361950" indent="0" algn="just">
              <a:spcBef>
                <a:spcPts val="3000"/>
              </a:spcBef>
              <a:buNone/>
              <a:tabLst>
                <a:tab pos="714375" algn="l"/>
              </a:tabLs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d)	a </a:t>
            </a:r>
            <a:r>
              <a:rPr lang="pt-BR" sz="2400" i="1" u="sng" dirty="0">
                <a:solidFill>
                  <a:schemeClr val="accent1">
                    <a:lumMod val="75000"/>
                  </a:schemeClr>
                </a:solidFill>
              </a:rPr>
              <a:t>dimensão das atitudes e valores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 – vinculada às iniciativas do aluno para o exercício da responsabilidade social e da cidadania em pesquisas que atendam as necessidades de todas as camadas sociais </a:t>
            </a:r>
            <a:r>
              <a:rPr lang="pt-BR" sz="1400" dirty="0">
                <a:solidFill>
                  <a:schemeClr val="accent1">
                    <a:lumMod val="75000"/>
                  </a:schemeClr>
                </a:solidFill>
              </a:rPr>
              <a:t>(MASETTO apud SANTOS, 2013, p. 234, grifo nosso)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2575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457200" y="1268760"/>
            <a:ext cx="9032304" cy="468052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3000"/>
              </a:spcBef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O saber socializado em sala de aula não contém valor formativo em si próprio, tendo em vista seu valor é conferido pelo processo formativo construído para sua socialização </a:t>
            </a:r>
            <a:r>
              <a:rPr lang="pt-BR" sz="1400" dirty="0">
                <a:solidFill>
                  <a:schemeClr val="accent1">
                    <a:lumMod val="75000"/>
                  </a:schemeClr>
                </a:solidFill>
              </a:rPr>
              <a:t>(TARDIF; LESSARD; LAHAYE, 1991)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algn="just">
              <a:spcBef>
                <a:spcPts val="3000"/>
              </a:spcBef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Cabem aos processos formativos dos cursos de graduação também discutir e promover reflexões sobre o </a:t>
            </a:r>
            <a:r>
              <a:rPr lang="pt-BR" sz="2400" b="1" i="1" dirty="0">
                <a:solidFill>
                  <a:schemeClr val="accent1">
                    <a:lumMod val="75000"/>
                  </a:schemeClr>
                </a:solidFill>
              </a:rPr>
              <a:t>valor social da educação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0" indent="0" algn="just">
              <a:spcBef>
                <a:spcPts val="3000"/>
              </a:spcBef>
              <a:buNone/>
            </a:pPr>
            <a:endParaRPr lang="pt-B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ítulo 1"/>
          <p:cNvSpPr txBox="1">
            <a:spLocks/>
          </p:cNvSpPr>
          <p:nvPr/>
        </p:nvSpPr>
        <p:spPr>
          <a:xfrm>
            <a:off x="457200" y="404664"/>
            <a:ext cx="9032304" cy="57606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300"/>
              </a:spcBef>
            </a:pPr>
            <a:r>
              <a:rPr lang="pt-BR" sz="3200" b="1" dirty="0">
                <a:solidFill>
                  <a:schemeClr val="bg1"/>
                </a:solidFill>
              </a:rPr>
              <a:t>PROCESSO FORMATIVO DOS ESTUDANTES</a:t>
            </a:r>
          </a:p>
        </p:txBody>
      </p:sp>
      <p:sp>
        <p:nvSpPr>
          <p:cNvPr id="4" name="Retângulo 3"/>
          <p:cNvSpPr/>
          <p:nvPr/>
        </p:nvSpPr>
        <p:spPr>
          <a:xfrm>
            <a:off x="776958" y="2670820"/>
            <a:ext cx="8712968" cy="1080120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776958" y="4581128"/>
            <a:ext cx="8712546" cy="144655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pt-BR" sz="2600" b="1" dirty="0">
                <a:solidFill>
                  <a:schemeClr val="bg1"/>
                </a:solidFill>
              </a:rPr>
              <a:t>Talvez aqui esteja a resposta para a recorrente pergunta feita ao Inep:</a:t>
            </a:r>
          </a:p>
          <a:p>
            <a:pPr algn="just">
              <a:spcBef>
                <a:spcPts val="1200"/>
              </a:spcBef>
            </a:pPr>
            <a:r>
              <a:rPr lang="pt-BR" sz="2600" b="1" dirty="0">
                <a:solidFill>
                  <a:schemeClr val="bg1"/>
                </a:solidFill>
              </a:rPr>
              <a:t>Como faço para meu aluno levar o Enade a sério?</a:t>
            </a:r>
          </a:p>
        </p:txBody>
      </p:sp>
      <p:sp>
        <p:nvSpPr>
          <p:cNvPr id="5" name="Seta: para Cima 4"/>
          <p:cNvSpPr/>
          <p:nvPr/>
        </p:nvSpPr>
        <p:spPr>
          <a:xfrm>
            <a:off x="4973352" y="3879515"/>
            <a:ext cx="323825" cy="648072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235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404664"/>
            <a:ext cx="9032304" cy="57606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300"/>
              </a:spcBef>
            </a:pPr>
            <a:r>
              <a:rPr lang="pt-BR" sz="3200" b="1" dirty="0">
                <a:solidFill>
                  <a:schemeClr val="bg1"/>
                </a:solidFill>
              </a:rPr>
              <a:t>PROCESSOS FORMATIVOS DOS ESTUDANTES</a:t>
            </a:r>
          </a:p>
        </p:txBody>
      </p:sp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457200" y="1340768"/>
            <a:ext cx="9032304" cy="468052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3000"/>
              </a:spcBef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Os processos formativos dos cursos de graduação devem atender às </a:t>
            </a:r>
            <a:r>
              <a:rPr lang="pt-BR" sz="2400" u="sng" dirty="0">
                <a:solidFill>
                  <a:schemeClr val="accent1">
                    <a:lumMod val="75000"/>
                  </a:schemeClr>
                </a:solidFill>
              </a:rPr>
              <a:t>Diretrizes Curriculares Nacionais, expressos em seus Projetos Pedagógicos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, que por sua vez expressam um ideário de formação para profissionais oriundos desses cursos.</a:t>
            </a:r>
          </a:p>
          <a:p>
            <a:pPr algn="just">
              <a:spcBef>
                <a:spcPts val="3000"/>
              </a:spcBef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A definição e a implementação de políticas públicas educacionais estão imbricados com uma dinâmica dialética, que envolvem aspectos: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064568" y="4581128"/>
            <a:ext cx="3584848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</a:rPr>
              <a:t>Científicos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064568" y="5394424"/>
            <a:ext cx="3584848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</a:rPr>
              <a:t>Políticos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457056" y="4601617"/>
            <a:ext cx="3584848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</a:rPr>
              <a:t>Institucionais (Escolas)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479529" y="5360825"/>
            <a:ext cx="3584848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</a:rPr>
              <a:t>Técnico-pedagógicos</a:t>
            </a:r>
          </a:p>
        </p:txBody>
      </p:sp>
    </p:spTree>
    <p:extLst>
      <p:ext uri="{BB962C8B-B14F-4D97-AF65-F5344CB8AC3E}">
        <p14:creationId xmlns:p14="http://schemas.microsoft.com/office/powerpoint/2010/main" val="1960517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404664"/>
            <a:ext cx="9032304" cy="57606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300"/>
              </a:spcBef>
            </a:pPr>
            <a:r>
              <a:rPr lang="pt-BR" sz="3200" b="1" dirty="0">
                <a:solidFill>
                  <a:schemeClr val="bg1"/>
                </a:solidFill>
              </a:rPr>
              <a:t>PROCESSOS FORMATIVOS DOS ESTUDANTES</a:t>
            </a:r>
          </a:p>
        </p:txBody>
      </p:sp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457200" y="1556792"/>
            <a:ext cx="9032304" cy="468052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3000"/>
              </a:spcBef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Tomemos como exemplo a formação pedagógica de professores de Educação Básica, que têm seus processos de formação vinculados a cursos de Licenciatura.</a:t>
            </a:r>
          </a:p>
          <a:p>
            <a:pPr marL="1252538" lvl="1" indent="-360363" algn="just">
              <a:spcBef>
                <a:spcPts val="1800"/>
              </a:spcBef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Letras, Matemática, História, Pedagogia etc.</a:t>
            </a:r>
          </a:p>
          <a:p>
            <a:pPr algn="just">
              <a:spcBef>
                <a:spcPts val="4800"/>
              </a:spcBef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Em 2002 foi publicada a Resolução CNE/CP nº 1/2002.</a:t>
            </a:r>
          </a:p>
          <a:p>
            <a:pPr marL="1252538" lvl="1" indent="-360363" algn="just">
              <a:spcBef>
                <a:spcPts val="1800"/>
              </a:spcBef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Subsidiada pelo Parecer CNE/CP nº 9/2001. </a:t>
            </a:r>
          </a:p>
          <a:p>
            <a:pPr marL="1252538" lvl="1" indent="-360363" algn="just">
              <a:spcBef>
                <a:spcPts val="1800"/>
              </a:spcBef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Implementação obrigatória até 2004. </a:t>
            </a:r>
          </a:p>
        </p:txBody>
      </p:sp>
    </p:spTree>
    <p:extLst>
      <p:ext uri="{BB962C8B-B14F-4D97-AF65-F5344CB8AC3E}">
        <p14:creationId xmlns:p14="http://schemas.microsoft.com/office/powerpoint/2010/main" val="2462514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ítulo 4"/>
          <p:cNvSpPr>
            <a:spLocks noGrp="1"/>
          </p:cNvSpPr>
          <p:nvPr>
            <p:ph type="subTitle" idx="4294967295"/>
          </p:nvPr>
        </p:nvSpPr>
        <p:spPr>
          <a:xfrm>
            <a:off x="1560513" y="3886200"/>
            <a:ext cx="8345487" cy="1752600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pt-BR" altLang="pt-BR" dirty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>
              <a:solidFill>
                <a:schemeClr val="tx2"/>
              </a:solidFill>
            </a:endParaRPr>
          </a:p>
          <a:p>
            <a:pPr eaLnBrk="1" hangingPunct="1"/>
            <a:endParaRPr lang="pt-BR" altLang="pt-BR" sz="3600" b="1" dirty="0">
              <a:solidFill>
                <a:schemeClr val="tx2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1491" y="26805"/>
            <a:ext cx="9843019" cy="6191474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Grupo 5"/>
          <p:cNvGrpSpPr/>
          <p:nvPr/>
        </p:nvGrpSpPr>
        <p:grpSpPr>
          <a:xfrm>
            <a:off x="150009" y="147594"/>
            <a:ext cx="9703468" cy="942975"/>
            <a:chOff x="294332" y="472672"/>
            <a:chExt cx="8960990" cy="942975"/>
          </a:xfrm>
        </p:grpSpPr>
        <p:sp>
          <p:nvSpPr>
            <p:cNvPr id="7" name="Retângulo de cantos arredondados 6"/>
            <p:cNvSpPr/>
            <p:nvPr/>
          </p:nvSpPr>
          <p:spPr>
            <a:xfrm>
              <a:off x="294332" y="472672"/>
              <a:ext cx="8960990" cy="942975"/>
            </a:xfrm>
            <a:prstGeom prst="roundRect">
              <a:avLst/>
            </a:prstGeom>
            <a:solidFill>
              <a:schemeClr val="tx2">
                <a:alpha val="94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tângulo 7"/>
            <p:cNvSpPr/>
            <p:nvPr/>
          </p:nvSpPr>
          <p:spPr>
            <a:xfrm>
              <a:off x="294332" y="518704"/>
              <a:ext cx="8868926" cy="850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9583" tIns="0" rIns="249583" bIns="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4000" b="1" kern="1200" dirty="0">
                  <a:latin typeface="+mj-lt"/>
                  <a:ea typeface="Verdana" panose="020B0604030504040204" pitchFamily="34" charset="0"/>
                  <a:cs typeface="Verdana" panose="020B0604030504040204" pitchFamily="34" charset="0"/>
                </a:rPr>
                <a:t>Etapas da Apresentação</a:t>
              </a:r>
            </a:p>
          </p:txBody>
        </p:sp>
      </p:grpSp>
      <p:sp>
        <p:nvSpPr>
          <p:cNvPr id="11" name="Retângulo 10"/>
          <p:cNvSpPr/>
          <p:nvPr/>
        </p:nvSpPr>
        <p:spPr>
          <a:xfrm>
            <a:off x="344487" y="1380539"/>
            <a:ext cx="9409297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1688" indent="-530225" algn="just">
              <a:spcBef>
                <a:spcPts val="2400"/>
              </a:spcBef>
              <a:spcAft>
                <a:spcPts val="0"/>
              </a:spcAft>
              <a:buFont typeface="+mj-lt"/>
              <a:buAutoNum type="arabicPeriod"/>
            </a:pPr>
            <a:r>
              <a:rPr lang="pt-BR" sz="2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Concepção de Sujeito</a:t>
            </a:r>
          </a:p>
          <a:p>
            <a:pPr marL="801688" indent="-530225" algn="just">
              <a:spcBef>
                <a:spcPts val="2400"/>
              </a:spcBef>
              <a:spcAft>
                <a:spcPts val="0"/>
              </a:spcAft>
              <a:buFont typeface="+mj-lt"/>
              <a:buAutoNum type="arabicPeriod"/>
            </a:pPr>
            <a:r>
              <a:rPr lang="pt-BR" sz="2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Formação de Professores</a:t>
            </a:r>
          </a:p>
          <a:p>
            <a:pPr marL="801688" indent="-530225" algn="just">
              <a:spcBef>
                <a:spcPts val="2400"/>
              </a:spcBef>
              <a:spcAft>
                <a:spcPts val="0"/>
              </a:spcAft>
              <a:buFont typeface="+mj-lt"/>
              <a:buAutoNum type="arabicPeriod"/>
            </a:pPr>
            <a:r>
              <a:rPr lang="pt-BR" sz="2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Processo formativo dos estudantes na graduação</a:t>
            </a:r>
          </a:p>
          <a:p>
            <a:pPr marL="801688" indent="-530225" algn="just">
              <a:spcBef>
                <a:spcPts val="2400"/>
              </a:spcBef>
              <a:spcAft>
                <a:spcPts val="0"/>
              </a:spcAft>
              <a:buFont typeface="+mj-lt"/>
              <a:buAutoNum type="arabicPeriod"/>
            </a:pPr>
            <a:r>
              <a:rPr lang="pt-BR" sz="2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Coordenador de Curso como gestor do Projeto Pedagógico</a:t>
            </a:r>
          </a:p>
          <a:p>
            <a:pPr marL="801688" indent="-530225" algn="just">
              <a:spcBef>
                <a:spcPts val="2400"/>
              </a:spcBef>
              <a:spcAft>
                <a:spcPts val="0"/>
              </a:spcAft>
              <a:buFont typeface="+mj-lt"/>
              <a:buAutoNum type="arabicPeriod"/>
            </a:pPr>
            <a:r>
              <a:rPr lang="pt-BR" sz="2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Exame Nacional de Desempenho dos Estudantes (Enade)</a:t>
            </a:r>
          </a:p>
          <a:p>
            <a:pPr marL="801688" indent="-530225" algn="just">
              <a:spcBef>
                <a:spcPts val="2400"/>
              </a:spcBef>
              <a:spcAft>
                <a:spcPts val="0"/>
              </a:spcAft>
              <a:buFont typeface="+mj-lt"/>
              <a:buAutoNum type="arabicPeriod"/>
            </a:pPr>
            <a:r>
              <a:rPr lang="pt-BR" sz="2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Resultados do Enade e </a:t>
            </a:r>
            <a:r>
              <a:rPr lang="pt-BR" sz="2600" b="1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Autoavaliação</a:t>
            </a:r>
            <a:r>
              <a:rPr lang="pt-BR" sz="2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da Equipe Pedagógica dos Cursos de Graduação</a:t>
            </a:r>
          </a:p>
          <a:p>
            <a:pPr marL="801688" indent="-530225" algn="just">
              <a:spcBef>
                <a:spcPts val="3000"/>
              </a:spcBef>
              <a:spcAft>
                <a:spcPts val="0"/>
              </a:spcAft>
              <a:buFont typeface="+mj-lt"/>
              <a:buAutoNum type="arabicPeriod"/>
            </a:pPr>
            <a:endParaRPr lang="pt-BR" sz="2600" b="1" dirty="0">
              <a:solidFill>
                <a:schemeClr val="accent1">
                  <a:lumMod val="75000"/>
                </a:schemeClr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0238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457200" y="1268760"/>
            <a:ext cx="9032304" cy="468052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0"/>
              </a:spcBef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As diretrizes para formação de professores em nível nacional, desde a concepção até a sua concretização nos processos formativos que ocorrem em sala de aula, são perpassadas por diferentes “tempos”.</a:t>
            </a:r>
          </a:p>
        </p:txBody>
      </p:sp>
      <p:grpSp>
        <p:nvGrpSpPr>
          <p:cNvPr id="10" name="Grupo 9"/>
          <p:cNvGrpSpPr/>
          <p:nvPr/>
        </p:nvGrpSpPr>
        <p:grpSpPr>
          <a:xfrm>
            <a:off x="871272" y="2820293"/>
            <a:ext cx="2448272" cy="1368152"/>
            <a:chOff x="1208584" y="2996952"/>
            <a:chExt cx="2448272" cy="1368152"/>
          </a:xfrm>
        </p:grpSpPr>
        <p:sp>
          <p:nvSpPr>
            <p:cNvPr id="4" name="Elipse 3"/>
            <p:cNvSpPr/>
            <p:nvPr/>
          </p:nvSpPr>
          <p:spPr>
            <a:xfrm>
              <a:off x="1208584" y="2996952"/>
              <a:ext cx="2448272" cy="1368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1568624" y="3255481"/>
              <a:ext cx="1728192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500" b="1" dirty="0">
                  <a:solidFill>
                    <a:schemeClr val="bg1"/>
                  </a:solidFill>
                </a:rPr>
                <a:t>Tempo Científico</a:t>
              </a:r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3749216" y="2820292"/>
            <a:ext cx="2448272" cy="1368152"/>
            <a:chOff x="6465168" y="3068960"/>
            <a:chExt cx="2448272" cy="1368152"/>
          </a:xfrm>
        </p:grpSpPr>
        <p:sp>
          <p:nvSpPr>
            <p:cNvPr id="7" name="Elipse 6"/>
            <p:cNvSpPr/>
            <p:nvPr/>
          </p:nvSpPr>
          <p:spPr>
            <a:xfrm>
              <a:off x="6465168" y="3068960"/>
              <a:ext cx="2448272" cy="1368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6825208" y="3327489"/>
              <a:ext cx="1728192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500" b="1" dirty="0">
                  <a:solidFill>
                    <a:schemeClr val="bg1"/>
                  </a:solidFill>
                </a:rPr>
                <a:t>Tempo Político</a:t>
              </a:r>
            </a:p>
          </p:txBody>
        </p:sp>
      </p:grpSp>
      <p:grpSp>
        <p:nvGrpSpPr>
          <p:cNvPr id="18" name="Grupo 17"/>
          <p:cNvGrpSpPr/>
          <p:nvPr/>
        </p:nvGrpSpPr>
        <p:grpSpPr>
          <a:xfrm>
            <a:off x="3749216" y="4653136"/>
            <a:ext cx="2448272" cy="1368152"/>
            <a:chOff x="3749216" y="4653136"/>
            <a:chExt cx="2448272" cy="1368152"/>
          </a:xfrm>
        </p:grpSpPr>
        <p:sp>
          <p:nvSpPr>
            <p:cNvPr id="13" name="Elipse 12"/>
            <p:cNvSpPr/>
            <p:nvPr/>
          </p:nvSpPr>
          <p:spPr>
            <a:xfrm>
              <a:off x="3749216" y="4653136"/>
              <a:ext cx="2448272" cy="1368152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CaixaDeTexto 13"/>
            <p:cNvSpPr txBox="1"/>
            <p:nvPr/>
          </p:nvSpPr>
          <p:spPr>
            <a:xfrm>
              <a:off x="3944888" y="4725144"/>
              <a:ext cx="2088232" cy="12464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500" b="1" dirty="0">
                  <a:solidFill>
                    <a:schemeClr val="bg1"/>
                  </a:solidFill>
                </a:rPr>
                <a:t>Tempo da Equipe Pedagógica</a:t>
              </a:r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6537176" y="2820293"/>
            <a:ext cx="2448272" cy="1368152"/>
            <a:chOff x="1208584" y="2996952"/>
            <a:chExt cx="2448272" cy="1368152"/>
          </a:xfrm>
        </p:grpSpPr>
        <p:sp>
          <p:nvSpPr>
            <p:cNvPr id="16" name="Elipse 15"/>
            <p:cNvSpPr/>
            <p:nvPr/>
          </p:nvSpPr>
          <p:spPr>
            <a:xfrm>
              <a:off x="1208584" y="2996952"/>
              <a:ext cx="2448272" cy="1368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1496616" y="3255481"/>
              <a:ext cx="1944216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500" b="1" dirty="0">
                  <a:solidFill>
                    <a:schemeClr val="bg1"/>
                  </a:solidFill>
                </a:rPr>
                <a:t>Tempo Institucional</a:t>
              </a:r>
            </a:p>
          </p:txBody>
        </p:sp>
      </p:grpSp>
      <p:sp>
        <p:nvSpPr>
          <p:cNvPr id="19" name="Título 1"/>
          <p:cNvSpPr txBox="1">
            <a:spLocks/>
          </p:cNvSpPr>
          <p:nvPr/>
        </p:nvSpPr>
        <p:spPr>
          <a:xfrm>
            <a:off x="457200" y="404664"/>
            <a:ext cx="9032304" cy="57606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300"/>
              </a:spcBef>
            </a:pPr>
            <a:r>
              <a:rPr lang="pt-BR" sz="3200" b="1" dirty="0">
                <a:solidFill>
                  <a:schemeClr val="bg1"/>
                </a:solidFill>
              </a:rPr>
              <a:t>FORMAÇÃO DE PROFESSORES – EDUCAÇÃO BÁSICA</a:t>
            </a:r>
          </a:p>
        </p:txBody>
      </p:sp>
      <p:grpSp>
        <p:nvGrpSpPr>
          <p:cNvPr id="23" name="Grupo 22"/>
          <p:cNvGrpSpPr/>
          <p:nvPr/>
        </p:nvGrpSpPr>
        <p:grpSpPr>
          <a:xfrm>
            <a:off x="6537176" y="4653136"/>
            <a:ext cx="2592288" cy="1296144"/>
            <a:chOff x="6537176" y="4653136"/>
            <a:chExt cx="2592288" cy="1296144"/>
          </a:xfrm>
        </p:grpSpPr>
        <p:sp>
          <p:nvSpPr>
            <p:cNvPr id="20" name="Seta para a esquerda 19"/>
            <p:cNvSpPr/>
            <p:nvPr/>
          </p:nvSpPr>
          <p:spPr>
            <a:xfrm>
              <a:off x="6537176" y="4653136"/>
              <a:ext cx="2448272" cy="1296144"/>
            </a:xfrm>
            <a:prstGeom prst="leftArrow">
              <a:avLst/>
            </a:prstGeom>
            <a:solidFill>
              <a:srgbClr val="00B050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6946496" y="4967439"/>
              <a:ext cx="2182968" cy="715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pt-BR" sz="2500" b="1" dirty="0">
                  <a:solidFill>
                    <a:schemeClr val="bg1"/>
                  </a:solidFill>
                </a:rPr>
                <a:t>Coordenador de Curso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60625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404664"/>
            <a:ext cx="9032304" cy="57606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300"/>
              </a:spcBef>
            </a:pPr>
            <a:r>
              <a:rPr lang="pt-BR" sz="3200" b="1" dirty="0">
                <a:solidFill>
                  <a:schemeClr val="bg1"/>
                </a:solidFill>
              </a:rPr>
              <a:t>EXEMPLO GERAL</a:t>
            </a:r>
          </a:p>
        </p:txBody>
      </p:sp>
      <p:cxnSp>
        <p:nvCxnSpPr>
          <p:cNvPr id="5" name="Conector de seta reta 4"/>
          <p:cNvCxnSpPr/>
          <p:nvPr/>
        </p:nvCxnSpPr>
        <p:spPr>
          <a:xfrm flipV="1">
            <a:off x="783228" y="1368355"/>
            <a:ext cx="8640960" cy="4536504"/>
          </a:xfrm>
          <a:prstGeom prst="straightConnector1">
            <a:avLst/>
          </a:prstGeom>
          <a:ln w="444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upo 21"/>
          <p:cNvGrpSpPr/>
          <p:nvPr/>
        </p:nvGrpSpPr>
        <p:grpSpPr>
          <a:xfrm>
            <a:off x="3512840" y="4263912"/>
            <a:ext cx="4032448" cy="430887"/>
            <a:chOff x="3512840" y="4263912"/>
            <a:chExt cx="4032448" cy="430887"/>
          </a:xfrm>
        </p:grpSpPr>
        <p:sp>
          <p:nvSpPr>
            <p:cNvPr id="13" name="Fluxograma: Conector 12"/>
            <p:cNvSpPr/>
            <p:nvPr/>
          </p:nvSpPr>
          <p:spPr>
            <a:xfrm>
              <a:off x="3512840" y="4360004"/>
              <a:ext cx="144016" cy="1440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CaixaDeTexto 13"/>
            <p:cNvSpPr txBox="1"/>
            <p:nvPr/>
          </p:nvSpPr>
          <p:spPr>
            <a:xfrm>
              <a:off x="3686674" y="4263912"/>
              <a:ext cx="385861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solidFill>
                    <a:schemeClr val="accent1">
                      <a:lumMod val="75000"/>
                    </a:schemeClr>
                  </a:solidFill>
                </a:rPr>
                <a:t>Publicação do Parecer (2001) </a:t>
              </a:r>
            </a:p>
          </p:txBody>
        </p:sp>
      </p:grpSp>
      <p:grpSp>
        <p:nvGrpSpPr>
          <p:cNvPr id="18" name="Grupo 17"/>
          <p:cNvGrpSpPr/>
          <p:nvPr/>
        </p:nvGrpSpPr>
        <p:grpSpPr>
          <a:xfrm>
            <a:off x="873902" y="3498679"/>
            <a:ext cx="4043571" cy="430887"/>
            <a:chOff x="485953" y="3698734"/>
            <a:chExt cx="4043571" cy="430887"/>
          </a:xfrm>
        </p:grpSpPr>
        <p:sp>
          <p:nvSpPr>
            <p:cNvPr id="7" name="Fluxograma: Conector 6"/>
            <p:cNvSpPr/>
            <p:nvPr/>
          </p:nvSpPr>
          <p:spPr>
            <a:xfrm>
              <a:off x="4385508" y="3902804"/>
              <a:ext cx="144016" cy="1440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485953" y="3698734"/>
              <a:ext cx="392364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solidFill>
                    <a:schemeClr val="accent1">
                      <a:lumMod val="75000"/>
                    </a:schemeClr>
                  </a:solidFill>
                </a:rPr>
                <a:t>Publicação da Resolução (2002)</a:t>
              </a:r>
            </a:p>
          </p:txBody>
        </p:sp>
      </p:grpSp>
      <p:grpSp>
        <p:nvGrpSpPr>
          <p:cNvPr id="30" name="Grupo 29"/>
          <p:cNvGrpSpPr/>
          <p:nvPr/>
        </p:nvGrpSpPr>
        <p:grpSpPr>
          <a:xfrm>
            <a:off x="1640632" y="2739327"/>
            <a:ext cx="4728258" cy="430887"/>
            <a:chOff x="1640632" y="2739327"/>
            <a:chExt cx="4728258" cy="430887"/>
          </a:xfrm>
        </p:grpSpPr>
        <p:sp>
          <p:nvSpPr>
            <p:cNvPr id="8" name="Fluxograma: Conector 7"/>
            <p:cNvSpPr/>
            <p:nvPr/>
          </p:nvSpPr>
          <p:spPr>
            <a:xfrm>
              <a:off x="6224874" y="2934299"/>
              <a:ext cx="144016" cy="144016"/>
            </a:xfrm>
            <a:prstGeom prst="flowChartConnector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1640632" y="2739327"/>
              <a:ext cx="46956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solidFill>
                    <a:schemeClr val="accent3">
                      <a:lumMod val="50000"/>
                    </a:schemeClr>
                  </a:solidFill>
                </a:rPr>
                <a:t>Implementação nos Cursos (até 2004)</a:t>
              </a:r>
            </a:p>
          </p:txBody>
        </p:sp>
      </p:grpSp>
      <p:grpSp>
        <p:nvGrpSpPr>
          <p:cNvPr id="25" name="Grupo 24"/>
          <p:cNvGrpSpPr/>
          <p:nvPr/>
        </p:nvGrpSpPr>
        <p:grpSpPr>
          <a:xfrm>
            <a:off x="780491" y="5266428"/>
            <a:ext cx="4192861" cy="976985"/>
            <a:chOff x="780491" y="5266428"/>
            <a:chExt cx="4192861" cy="976985"/>
          </a:xfrm>
        </p:grpSpPr>
        <p:sp>
          <p:nvSpPr>
            <p:cNvPr id="20" name="Chave direita 19"/>
            <p:cNvSpPr/>
            <p:nvPr/>
          </p:nvSpPr>
          <p:spPr>
            <a:xfrm rot="3752895">
              <a:off x="2167076" y="3879843"/>
              <a:ext cx="360040" cy="3133209"/>
            </a:xfrm>
            <a:prstGeom prst="rightBrac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" name="CaixaDeTexto 22"/>
            <p:cNvSpPr txBox="1"/>
            <p:nvPr/>
          </p:nvSpPr>
          <p:spPr>
            <a:xfrm>
              <a:off x="2432720" y="5473972"/>
              <a:ext cx="254063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solidFill>
                    <a:srgbClr val="C00000"/>
                  </a:solidFill>
                </a:rPr>
                <a:t>Produção Científica Anterior</a:t>
              </a:r>
            </a:p>
          </p:txBody>
        </p:sp>
      </p:grpSp>
      <p:grpSp>
        <p:nvGrpSpPr>
          <p:cNvPr id="26" name="Grupo 25"/>
          <p:cNvGrpSpPr/>
          <p:nvPr/>
        </p:nvGrpSpPr>
        <p:grpSpPr>
          <a:xfrm>
            <a:off x="6278797" y="2360996"/>
            <a:ext cx="3714763" cy="1428044"/>
            <a:chOff x="6278797" y="2360996"/>
            <a:chExt cx="3714763" cy="1428044"/>
          </a:xfrm>
        </p:grpSpPr>
        <p:sp>
          <p:nvSpPr>
            <p:cNvPr id="19" name="Chave direita 18"/>
            <p:cNvSpPr/>
            <p:nvPr/>
          </p:nvSpPr>
          <p:spPr>
            <a:xfrm rot="3752895">
              <a:off x="7760815" y="878978"/>
              <a:ext cx="360040" cy="3324076"/>
            </a:xfrm>
            <a:prstGeom prst="rightBrac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" name="CaixaDeTexto 23"/>
            <p:cNvSpPr txBox="1"/>
            <p:nvPr/>
          </p:nvSpPr>
          <p:spPr>
            <a:xfrm>
              <a:off x="7698562" y="2681044"/>
              <a:ext cx="229499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solidFill>
                    <a:srgbClr val="C00000"/>
                  </a:solidFill>
                </a:rPr>
                <a:t>Apropriação pela Equipe Pedagógica</a:t>
              </a:r>
            </a:p>
          </p:txBody>
        </p:sp>
      </p:grpSp>
      <p:grpSp>
        <p:nvGrpSpPr>
          <p:cNvPr id="27" name="Grupo 26"/>
          <p:cNvGrpSpPr/>
          <p:nvPr/>
        </p:nvGrpSpPr>
        <p:grpSpPr>
          <a:xfrm>
            <a:off x="32859" y="4600482"/>
            <a:ext cx="2448272" cy="1368152"/>
            <a:chOff x="1208584" y="2996952"/>
            <a:chExt cx="2448272" cy="1368152"/>
          </a:xfrm>
        </p:grpSpPr>
        <p:sp>
          <p:nvSpPr>
            <p:cNvPr id="28" name="Elipse 27"/>
            <p:cNvSpPr/>
            <p:nvPr/>
          </p:nvSpPr>
          <p:spPr>
            <a:xfrm>
              <a:off x="1208584" y="2996952"/>
              <a:ext cx="2448272" cy="1368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9" name="CaixaDeTexto 28"/>
            <p:cNvSpPr txBox="1"/>
            <p:nvPr/>
          </p:nvSpPr>
          <p:spPr>
            <a:xfrm>
              <a:off x="1568624" y="3255481"/>
              <a:ext cx="1728192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b="1" dirty="0">
                  <a:solidFill>
                    <a:schemeClr val="bg1"/>
                  </a:solidFill>
                </a:rPr>
                <a:t>Tempo Científico</a:t>
              </a:r>
            </a:p>
          </p:txBody>
        </p:sp>
      </p:grpSp>
      <p:grpSp>
        <p:nvGrpSpPr>
          <p:cNvPr id="31" name="Grupo 30"/>
          <p:cNvGrpSpPr/>
          <p:nvPr/>
        </p:nvGrpSpPr>
        <p:grpSpPr>
          <a:xfrm>
            <a:off x="7398787" y="1172864"/>
            <a:ext cx="2448272" cy="1368152"/>
            <a:chOff x="3749216" y="4653136"/>
            <a:chExt cx="2448272" cy="1368152"/>
          </a:xfrm>
        </p:grpSpPr>
        <p:sp>
          <p:nvSpPr>
            <p:cNvPr id="32" name="Elipse 31"/>
            <p:cNvSpPr/>
            <p:nvPr/>
          </p:nvSpPr>
          <p:spPr>
            <a:xfrm>
              <a:off x="3749216" y="4653136"/>
              <a:ext cx="2448272" cy="1368152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3" name="CaixaDeTexto 32"/>
            <p:cNvSpPr txBox="1"/>
            <p:nvPr/>
          </p:nvSpPr>
          <p:spPr>
            <a:xfrm>
              <a:off x="3944888" y="4725144"/>
              <a:ext cx="2088233" cy="12464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b="1" dirty="0">
                  <a:solidFill>
                    <a:schemeClr val="bg1"/>
                  </a:solidFill>
                </a:rPr>
                <a:t>Tempo da Equipe Pedagógica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0688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404664"/>
            <a:ext cx="9032304" cy="57606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300"/>
              </a:spcBef>
            </a:pPr>
            <a:r>
              <a:rPr lang="pt-BR" sz="3200" b="1" dirty="0">
                <a:solidFill>
                  <a:schemeClr val="bg1"/>
                </a:solidFill>
              </a:rPr>
              <a:t>EXEMPLO ESPECÍFICO</a:t>
            </a:r>
          </a:p>
        </p:txBody>
      </p:sp>
      <p:grpSp>
        <p:nvGrpSpPr>
          <p:cNvPr id="3" name="Grupo 2"/>
          <p:cNvGrpSpPr/>
          <p:nvPr/>
        </p:nvGrpSpPr>
        <p:grpSpPr>
          <a:xfrm>
            <a:off x="780491" y="1368355"/>
            <a:ext cx="9213069" cy="4875058"/>
            <a:chOff x="780491" y="1368355"/>
            <a:chExt cx="9213069" cy="4875058"/>
          </a:xfrm>
        </p:grpSpPr>
        <p:cxnSp>
          <p:nvCxnSpPr>
            <p:cNvPr id="5" name="Conector de seta reta 4"/>
            <p:cNvCxnSpPr/>
            <p:nvPr/>
          </p:nvCxnSpPr>
          <p:spPr>
            <a:xfrm flipV="1">
              <a:off x="783228" y="1368355"/>
              <a:ext cx="8640960" cy="4536504"/>
            </a:xfrm>
            <a:prstGeom prst="straightConnector1">
              <a:avLst/>
            </a:prstGeom>
            <a:ln w="44450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upo 21"/>
            <p:cNvGrpSpPr/>
            <p:nvPr/>
          </p:nvGrpSpPr>
          <p:grpSpPr>
            <a:xfrm>
              <a:off x="3512840" y="4263912"/>
              <a:ext cx="4032448" cy="430887"/>
              <a:chOff x="3512840" y="4263912"/>
              <a:chExt cx="4032448" cy="430887"/>
            </a:xfrm>
          </p:grpSpPr>
          <p:sp>
            <p:nvSpPr>
              <p:cNvPr id="13" name="Fluxograma: Conector 12"/>
              <p:cNvSpPr/>
              <p:nvPr/>
            </p:nvSpPr>
            <p:spPr>
              <a:xfrm>
                <a:off x="3512840" y="4360004"/>
                <a:ext cx="144016" cy="144016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CaixaDeTexto 13"/>
              <p:cNvSpPr txBox="1"/>
              <p:nvPr/>
            </p:nvSpPr>
            <p:spPr>
              <a:xfrm>
                <a:off x="3686674" y="4263912"/>
                <a:ext cx="385861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200" b="1" dirty="0">
                    <a:solidFill>
                      <a:schemeClr val="accent1">
                        <a:lumMod val="75000"/>
                      </a:schemeClr>
                    </a:solidFill>
                  </a:rPr>
                  <a:t>Publicação do Parecer (2001) </a:t>
                </a:r>
              </a:p>
            </p:txBody>
          </p:sp>
        </p:grpSp>
        <p:grpSp>
          <p:nvGrpSpPr>
            <p:cNvPr id="18" name="Grupo 17"/>
            <p:cNvGrpSpPr/>
            <p:nvPr/>
          </p:nvGrpSpPr>
          <p:grpSpPr>
            <a:xfrm>
              <a:off x="873902" y="3498679"/>
              <a:ext cx="4043571" cy="430887"/>
              <a:chOff x="485953" y="3698734"/>
              <a:chExt cx="4043571" cy="430887"/>
            </a:xfrm>
          </p:grpSpPr>
          <p:sp>
            <p:nvSpPr>
              <p:cNvPr id="7" name="Fluxograma: Conector 6"/>
              <p:cNvSpPr/>
              <p:nvPr/>
            </p:nvSpPr>
            <p:spPr>
              <a:xfrm>
                <a:off x="4385508" y="3902804"/>
                <a:ext cx="144016" cy="144016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" name="CaixaDeTexto 14"/>
              <p:cNvSpPr txBox="1"/>
              <p:nvPr/>
            </p:nvSpPr>
            <p:spPr>
              <a:xfrm>
                <a:off x="485953" y="3698734"/>
                <a:ext cx="3923641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200" b="1" dirty="0">
                    <a:solidFill>
                      <a:schemeClr val="accent1">
                        <a:lumMod val="75000"/>
                      </a:schemeClr>
                    </a:solidFill>
                  </a:rPr>
                  <a:t>Publicação da Resolução (2002)</a:t>
                </a:r>
              </a:p>
            </p:txBody>
          </p:sp>
        </p:grpSp>
        <p:grpSp>
          <p:nvGrpSpPr>
            <p:cNvPr id="30" name="Grupo 29"/>
            <p:cNvGrpSpPr/>
            <p:nvPr/>
          </p:nvGrpSpPr>
          <p:grpSpPr>
            <a:xfrm>
              <a:off x="1640632" y="2739327"/>
              <a:ext cx="4728258" cy="430887"/>
              <a:chOff x="1640632" y="2739327"/>
              <a:chExt cx="4728258" cy="430887"/>
            </a:xfrm>
          </p:grpSpPr>
          <p:sp>
            <p:nvSpPr>
              <p:cNvPr id="8" name="Fluxograma: Conector 7"/>
              <p:cNvSpPr/>
              <p:nvPr/>
            </p:nvSpPr>
            <p:spPr>
              <a:xfrm>
                <a:off x="6224874" y="2934299"/>
                <a:ext cx="144016" cy="144016"/>
              </a:xfrm>
              <a:prstGeom prst="flowChartConnector">
                <a:avLst/>
              </a:prstGeom>
              <a:solidFill>
                <a:schemeClr val="accent3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6" name="CaixaDeTexto 15"/>
              <p:cNvSpPr txBox="1"/>
              <p:nvPr/>
            </p:nvSpPr>
            <p:spPr>
              <a:xfrm>
                <a:off x="1640632" y="2739327"/>
                <a:ext cx="46956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200" b="1" dirty="0">
                    <a:solidFill>
                      <a:schemeClr val="accent3">
                        <a:lumMod val="50000"/>
                      </a:schemeClr>
                    </a:solidFill>
                  </a:rPr>
                  <a:t>Implementação nos Cursos (até 2004)</a:t>
                </a:r>
              </a:p>
            </p:txBody>
          </p:sp>
        </p:grpSp>
        <p:grpSp>
          <p:nvGrpSpPr>
            <p:cNvPr id="25" name="Grupo 24"/>
            <p:cNvGrpSpPr/>
            <p:nvPr/>
          </p:nvGrpSpPr>
          <p:grpSpPr>
            <a:xfrm>
              <a:off x="780491" y="5266428"/>
              <a:ext cx="4192861" cy="976985"/>
              <a:chOff x="780491" y="5266428"/>
              <a:chExt cx="4192861" cy="976985"/>
            </a:xfrm>
          </p:grpSpPr>
          <p:sp>
            <p:nvSpPr>
              <p:cNvPr id="20" name="Chave direita 19"/>
              <p:cNvSpPr/>
              <p:nvPr/>
            </p:nvSpPr>
            <p:spPr>
              <a:xfrm rot="3752895">
                <a:off x="2167076" y="3879843"/>
                <a:ext cx="360040" cy="3133209"/>
              </a:xfrm>
              <a:prstGeom prst="rightBrac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" name="CaixaDeTexto 22"/>
              <p:cNvSpPr txBox="1"/>
              <p:nvPr/>
            </p:nvSpPr>
            <p:spPr>
              <a:xfrm>
                <a:off x="2432720" y="5473972"/>
                <a:ext cx="2540632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200" b="1" dirty="0">
                    <a:solidFill>
                      <a:srgbClr val="C00000"/>
                    </a:solidFill>
                  </a:rPr>
                  <a:t>Produção Científica Anterior</a:t>
                </a:r>
              </a:p>
            </p:txBody>
          </p:sp>
        </p:grpSp>
        <p:grpSp>
          <p:nvGrpSpPr>
            <p:cNvPr id="26" name="Grupo 25"/>
            <p:cNvGrpSpPr/>
            <p:nvPr/>
          </p:nvGrpSpPr>
          <p:grpSpPr>
            <a:xfrm>
              <a:off x="6278797" y="2360996"/>
              <a:ext cx="3714763" cy="1428044"/>
              <a:chOff x="6278797" y="2360996"/>
              <a:chExt cx="3714763" cy="1428044"/>
            </a:xfrm>
          </p:grpSpPr>
          <p:sp>
            <p:nvSpPr>
              <p:cNvPr id="19" name="Chave direita 18"/>
              <p:cNvSpPr/>
              <p:nvPr/>
            </p:nvSpPr>
            <p:spPr>
              <a:xfrm rot="3752895">
                <a:off x="7760815" y="878978"/>
                <a:ext cx="360040" cy="3324076"/>
              </a:xfrm>
              <a:prstGeom prst="rightBrac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4" name="CaixaDeTexto 23"/>
              <p:cNvSpPr txBox="1"/>
              <p:nvPr/>
            </p:nvSpPr>
            <p:spPr>
              <a:xfrm>
                <a:off x="7698562" y="2681044"/>
                <a:ext cx="2294998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200" b="1" dirty="0">
                    <a:solidFill>
                      <a:srgbClr val="C00000"/>
                    </a:solidFill>
                  </a:rPr>
                  <a:t>Apropriação pela Equipe Pedagógica</a:t>
                </a:r>
              </a:p>
            </p:txBody>
          </p:sp>
        </p:grpSp>
      </p:grpSp>
      <p:grpSp>
        <p:nvGrpSpPr>
          <p:cNvPr id="4" name="Grupo 3"/>
          <p:cNvGrpSpPr/>
          <p:nvPr/>
        </p:nvGrpSpPr>
        <p:grpSpPr>
          <a:xfrm>
            <a:off x="992560" y="2093881"/>
            <a:ext cx="6593774" cy="430887"/>
            <a:chOff x="992560" y="2093881"/>
            <a:chExt cx="6593774" cy="430887"/>
          </a:xfrm>
        </p:grpSpPr>
        <p:sp>
          <p:nvSpPr>
            <p:cNvPr id="35" name="Fluxograma: Conector 34"/>
            <p:cNvSpPr/>
            <p:nvPr/>
          </p:nvSpPr>
          <p:spPr>
            <a:xfrm>
              <a:off x="7442318" y="2288853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6" name="CaixaDeTexto 35"/>
            <p:cNvSpPr txBox="1"/>
            <p:nvPr/>
          </p:nvSpPr>
          <p:spPr>
            <a:xfrm>
              <a:off x="992560" y="2093881"/>
              <a:ext cx="656111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solidFill>
                    <a:srgbClr val="FF0000"/>
                  </a:solidFill>
                </a:rPr>
                <a:t>Criação de Grupo de Discussão Multidisciplinar (2008)</a:t>
              </a:r>
            </a:p>
          </p:txBody>
        </p:sp>
      </p:grpSp>
      <p:grpSp>
        <p:nvGrpSpPr>
          <p:cNvPr id="37" name="Grupo 36"/>
          <p:cNvGrpSpPr/>
          <p:nvPr/>
        </p:nvGrpSpPr>
        <p:grpSpPr>
          <a:xfrm>
            <a:off x="2288704" y="1484784"/>
            <a:ext cx="6449758" cy="430887"/>
            <a:chOff x="1136576" y="2093881"/>
            <a:chExt cx="6449758" cy="430887"/>
          </a:xfrm>
        </p:grpSpPr>
        <p:sp>
          <p:nvSpPr>
            <p:cNvPr id="38" name="Fluxograma: Conector 37"/>
            <p:cNvSpPr/>
            <p:nvPr/>
          </p:nvSpPr>
          <p:spPr>
            <a:xfrm>
              <a:off x="7442318" y="2288853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9" name="CaixaDeTexto 38"/>
            <p:cNvSpPr txBox="1"/>
            <p:nvPr/>
          </p:nvSpPr>
          <p:spPr>
            <a:xfrm>
              <a:off x="1136576" y="2093881"/>
              <a:ext cx="64171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solidFill>
                    <a:srgbClr val="FF0000"/>
                  </a:solidFill>
                </a:rPr>
                <a:t>Realização de Curso Institucional de Docência (2011)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98532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404664"/>
            <a:ext cx="9032304" cy="57606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300"/>
              </a:spcBef>
            </a:pPr>
            <a:r>
              <a:rPr lang="pt-BR" sz="3200" b="1" dirty="0">
                <a:solidFill>
                  <a:schemeClr val="bg1"/>
                </a:solidFill>
              </a:rPr>
              <a:t>QUEM FAZ O PROCESSO FORMATIVO ACONTECER?</a:t>
            </a:r>
          </a:p>
        </p:txBody>
      </p:sp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457200" y="1340768"/>
            <a:ext cx="9032304" cy="468052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3000"/>
              </a:spcBef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Isso depende o nível de atuação e que tipo de ações a serem realizadas.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064568" y="2547487"/>
            <a:ext cx="3584848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</a:rPr>
              <a:t>Alta Gestão da IES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064568" y="5127575"/>
            <a:ext cx="3584848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</a:rPr>
              <a:t>Técnicos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457056" y="2567976"/>
            <a:ext cx="3584848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</a:rPr>
              <a:t>Professores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440832" y="3865339"/>
            <a:ext cx="3584848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</a:rPr>
              <a:t>Coordenador de Curso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457056" y="5127575"/>
            <a:ext cx="3584848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</a:rPr>
              <a:t>Estudantes</a:t>
            </a:r>
          </a:p>
        </p:txBody>
      </p:sp>
      <p:sp>
        <p:nvSpPr>
          <p:cNvPr id="9" name="Seta: para a Direita Listrada 8"/>
          <p:cNvSpPr/>
          <p:nvPr/>
        </p:nvSpPr>
        <p:spPr>
          <a:xfrm rot="12972280">
            <a:off x="3489519" y="3202231"/>
            <a:ext cx="1080120" cy="432048"/>
          </a:xfrm>
          <a:prstGeom prst="strip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: para a Direita Listrada 9"/>
          <p:cNvSpPr/>
          <p:nvPr/>
        </p:nvSpPr>
        <p:spPr>
          <a:xfrm rot="1638539">
            <a:off x="5850186" y="4502680"/>
            <a:ext cx="1080120" cy="432048"/>
          </a:xfrm>
          <a:prstGeom prst="strip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: para a Direita Listrada 10"/>
          <p:cNvSpPr/>
          <p:nvPr/>
        </p:nvSpPr>
        <p:spPr>
          <a:xfrm rot="9038294">
            <a:off x="3476294" y="4488090"/>
            <a:ext cx="1080120" cy="432048"/>
          </a:xfrm>
          <a:prstGeom prst="strip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eta: para a Direita Listrada 11"/>
          <p:cNvSpPr/>
          <p:nvPr/>
        </p:nvSpPr>
        <p:spPr>
          <a:xfrm rot="19769245">
            <a:off x="5784641" y="3228249"/>
            <a:ext cx="1080120" cy="432048"/>
          </a:xfrm>
          <a:prstGeom prst="strip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646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 idx="4294967295"/>
          </p:nvPr>
        </p:nvSpPr>
        <p:spPr>
          <a:xfrm>
            <a:off x="0" y="1788220"/>
            <a:ext cx="9273480" cy="2576884"/>
          </a:xfrm>
          <a:prstGeom prst="rect">
            <a:avLst/>
          </a:prstGeom>
          <a:solidFill>
            <a:schemeClr val="tx2">
              <a:alpha val="94000"/>
            </a:schemeClr>
          </a:solidFill>
        </p:spPr>
        <p:txBody>
          <a:bodyPr rtlCol="0" anchor="ctr">
            <a:noAutofit/>
          </a:bodyPr>
          <a:lstStyle/>
          <a:p>
            <a:pPr marL="892175" indent="-717550" algn="l">
              <a:spcBef>
                <a:spcPts val="1200"/>
              </a:spcBef>
              <a:tabLst>
                <a:tab pos="892175" algn="l"/>
              </a:tabLst>
              <a:defRPr/>
            </a:pPr>
            <a:r>
              <a:rPr lang="pt-BR" sz="4000" b="1" dirty="0">
                <a:solidFill>
                  <a:schemeClr val="bg1"/>
                </a:solidFill>
              </a:rPr>
              <a:t>4. 	Coordenador de Curso como Gestor do Projeto Pedagógico</a:t>
            </a:r>
            <a:endParaRPr lang="pt-BR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56585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457200" y="1340768"/>
            <a:ext cx="9032304" cy="468052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3000"/>
              </a:spcBef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O Coordenador de Curso é o responsável pela gestão da proposta formativa explicitada no Projeto Pedagógico e por mediar as interações sociais imbricadas nos processos formativos.</a:t>
            </a:r>
          </a:p>
          <a:p>
            <a:pPr algn="just">
              <a:spcBef>
                <a:spcPts val="3000"/>
              </a:spcBef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Para desempenhar o papel que lhe cabe, o Coordenador deveria:</a:t>
            </a:r>
          </a:p>
          <a:p>
            <a:pPr marL="812800" indent="-457200" algn="just">
              <a:spcBef>
                <a:spcPts val="1200"/>
              </a:spcBef>
              <a:buAutoNum type="alphaLcParenBoth"/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ter titulação de mestre e/ou doutor;</a:t>
            </a:r>
          </a:p>
          <a:p>
            <a:pPr marL="812800" indent="-457200" algn="just">
              <a:spcBef>
                <a:spcPts val="1200"/>
              </a:spcBef>
              <a:buAutoNum type="alphaLcParenBoth"/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ser contratado em regime adequado às atividades a serem realizadas;</a:t>
            </a:r>
          </a:p>
          <a:p>
            <a:pPr marL="812800" indent="-457200" algn="just">
              <a:spcBef>
                <a:spcPts val="1200"/>
              </a:spcBef>
              <a:buAutoNum type="alphaLcParenBoth"/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ministrar aulas em disciplinas do curso que coordena;</a:t>
            </a:r>
          </a:p>
          <a:p>
            <a:pPr marL="812800" indent="-457200" algn="just">
              <a:spcBef>
                <a:spcPts val="1200"/>
              </a:spcBef>
              <a:buAutoNum type="alphaLcParenBoth"/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possuir eficaz competência gerencial </a:t>
            </a:r>
            <a:r>
              <a:rPr lang="pt-BR" sz="1400" dirty="0">
                <a:solidFill>
                  <a:schemeClr val="accent1">
                    <a:lumMod val="75000"/>
                  </a:schemeClr>
                </a:solidFill>
              </a:rPr>
              <a:t>(FRANCO, 2002)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57200" y="404664"/>
            <a:ext cx="9032304" cy="57606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300"/>
              </a:spcBef>
            </a:pPr>
            <a:r>
              <a:rPr lang="pt-BR" sz="3200" b="1" dirty="0">
                <a:solidFill>
                  <a:schemeClr val="bg1"/>
                </a:solidFill>
              </a:rPr>
              <a:t>COORDENADOR DE CURSO</a:t>
            </a:r>
          </a:p>
        </p:txBody>
      </p:sp>
    </p:spTree>
    <p:extLst>
      <p:ext uri="{BB962C8B-B14F-4D97-AF65-F5344CB8AC3E}">
        <p14:creationId xmlns:p14="http://schemas.microsoft.com/office/powerpoint/2010/main" val="16111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457200" y="1556792"/>
            <a:ext cx="9032304" cy="468052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3000"/>
              </a:spcBef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O Coordenador deveria, também:</a:t>
            </a:r>
          </a:p>
          <a:p>
            <a:pPr marL="812800" indent="-457200" algn="just">
              <a:spcBef>
                <a:spcPts val="1200"/>
              </a:spcBef>
              <a:buFont typeface="Arial" pitchFamily="34" charset="0"/>
              <a:buAutoNum type="alphaLcParenBoth"/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conhecer o curso de graduação que coordena;</a:t>
            </a:r>
          </a:p>
          <a:p>
            <a:pPr marL="812800" indent="-457200" algn="just">
              <a:spcBef>
                <a:spcPts val="1200"/>
              </a:spcBef>
              <a:buFont typeface="Arial" pitchFamily="34" charset="0"/>
              <a:buAutoNum type="alphaLcParenBoth"/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saber fundamentar as práticas pedagógicas, adotadas ou a serem indicadas, ao fazer uso dos conhecimentos que podem embasar as práticas educativas; e</a:t>
            </a:r>
          </a:p>
          <a:p>
            <a:pPr marL="812800" indent="-457200" algn="just">
              <a:spcBef>
                <a:spcPts val="1200"/>
              </a:spcBef>
              <a:buFont typeface="Arial" pitchFamily="34" charset="0"/>
              <a:buAutoNum type="alphaLcParenBoth"/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ser capaz de manter e intermediar boas interações sociais </a:t>
            </a:r>
            <a:r>
              <a:rPr lang="pt-BR" sz="1400" dirty="0">
                <a:solidFill>
                  <a:schemeClr val="accent1">
                    <a:lumMod val="75000"/>
                  </a:schemeClr>
                </a:solidFill>
              </a:rPr>
              <a:t>(SANTOS, 2007)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404664"/>
            <a:ext cx="9032304" cy="57606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300"/>
              </a:spcBef>
            </a:pPr>
            <a:r>
              <a:rPr lang="pt-BR" sz="3200" b="1" dirty="0">
                <a:solidFill>
                  <a:schemeClr val="bg1"/>
                </a:solidFill>
              </a:rPr>
              <a:t>COORDENADOR DE CURSO</a:t>
            </a:r>
          </a:p>
        </p:txBody>
      </p:sp>
    </p:spTree>
    <p:extLst>
      <p:ext uri="{BB962C8B-B14F-4D97-AF65-F5344CB8AC3E}">
        <p14:creationId xmlns:p14="http://schemas.microsoft.com/office/powerpoint/2010/main" val="366900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457200" y="1556792"/>
            <a:ext cx="9032304" cy="468052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3000"/>
              </a:spcBef>
              <a:buNone/>
            </a:pPr>
            <a:r>
              <a:rPr lang="pt-BR" sz="4000" b="1" dirty="0">
                <a:solidFill>
                  <a:srgbClr val="C00000"/>
                </a:solidFill>
              </a:rPr>
              <a:t>Enade – Competência do Professor X Compromisso do Estudante?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404664"/>
            <a:ext cx="9032304" cy="57606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300"/>
              </a:spcBef>
            </a:pPr>
            <a:r>
              <a:rPr lang="pt-BR" sz="3200" b="1" dirty="0">
                <a:solidFill>
                  <a:schemeClr val="bg1"/>
                </a:solidFill>
              </a:rPr>
              <a:t>VAMOS À PERGUNTA CENTRAL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632520" y="3434224"/>
            <a:ext cx="8856984" cy="193899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chemeClr val="bg1"/>
                </a:solidFill>
              </a:rPr>
              <a:t>O Enade, em última instância, busca avaliar a efetividade do Projeto Pedagógico do Curso</a:t>
            </a:r>
          </a:p>
        </p:txBody>
      </p:sp>
    </p:spTree>
    <p:extLst>
      <p:ext uri="{BB962C8B-B14F-4D97-AF65-F5344CB8AC3E}">
        <p14:creationId xmlns:p14="http://schemas.microsoft.com/office/powerpoint/2010/main" val="397617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 idx="4294967295"/>
          </p:nvPr>
        </p:nvSpPr>
        <p:spPr>
          <a:xfrm>
            <a:off x="0" y="1788220"/>
            <a:ext cx="9273480" cy="2576884"/>
          </a:xfrm>
          <a:prstGeom prst="rect">
            <a:avLst/>
          </a:prstGeom>
          <a:solidFill>
            <a:schemeClr val="tx2">
              <a:alpha val="94000"/>
            </a:schemeClr>
          </a:solidFill>
        </p:spPr>
        <p:txBody>
          <a:bodyPr rtlCol="0" anchor="ctr">
            <a:noAutofit/>
          </a:bodyPr>
          <a:lstStyle/>
          <a:p>
            <a:pPr marL="892175" indent="-717550" algn="l">
              <a:spcBef>
                <a:spcPts val="1200"/>
              </a:spcBef>
              <a:tabLst>
                <a:tab pos="892175" algn="l"/>
              </a:tabLst>
              <a:defRPr/>
            </a:pPr>
            <a:r>
              <a:rPr lang="pt-BR" sz="4000" b="1" dirty="0">
                <a:solidFill>
                  <a:schemeClr val="bg1"/>
                </a:solidFill>
              </a:rPr>
              <a:t>5. 	Enade</a:t>
            </a:r>
            <a:endParaRPr lang="pt-BR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97578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ítulo 4"/>
          <p:cNvSpPr>
            <a:spLocks noGrp="1"/>
          </p:cNvSpPr>
          <p:nvPr>
            <p:ph type="subTitle" idx="4294967295"/>
          </p:nvPr>
        </p:nvSpPr>
        <p:spPr>
          <a:xfrm>
            <a:off x="1560513" y="3886200"/>
            <a:ext cx="8345487" cy="1752600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pt-BR" altLang="pt-BR" dirty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>
              <a:solidFill>
                <a:schemeClr val="tx2"/>
              </a:solidFill>
            </a:endParaRPr>
          </a:p>
          <a:p>
            <a:pPr eaLnBrk="1" hangingPunct="1"/>
            <a:endParaRPr lang="pt-BR" altLang="pt-BR" sz="3600" b="1" dirty="0">
              <a:solidFill>
                <a:schemeClr val="tx2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1491" y="26805"/>
            <a:ext cx="9843019" cy="6191474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Grupo 5"/>
          <p:cNvGrpSpPr/>
          <p:nvPr/>
        </p:nvGrpSpPr>
        <p:grpSpPr>
          <a:xfrm>
            <a:off x="100163" y="147594"/>
            <a:ext cx="9703468" cy="942975"/>
            <a:chOff x="248300" y="472672"/>
            <a:chExt cx="8960990" cy="942975"/>
          </a:xfrm>
        </p:grpSpPr>
        <p:sp>
          <p:nvSpPr>
            <p:cNvPr id="7" name="Retângulo de cantos arredondados 6"/>
            <p:cNvSpPr/>
            <p:nvPr/>
          </p:nvSpPr>
          <p:spPr>
            <a:xfrm>
              <a:off x="248300" y="472672"/>
              <a:ext cx="8960990" cy="942975"/>
            </a:xfrm>
            <a:prstGeom prst="roundRect">
              <a:avLst/>
            </a:prstGeom>
            <a:solidFill>
              <a:schemeClr val="tx2">
                <a:alpha val="94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tângulo 7"/>
            <p:cNvSpPr/>
            <p:nvPr/>
          </p:nvSpPr>
          <p:spPr>
            <a:xfrm>
              <a:off x="294332" y="518704"/>
              <a:ext cx="8868926" cy="850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9583" tIns="0" rIns="249583" bIns="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400" b="1" dirty="0">
                  <a:latin typeface="+mj-lt"/>
                  <a:ea typeface="Verdana" panose="020B0604030504040204" pitchFamily="34" charset="0"/>
                  <a:cs typeface="Verdana" panose="020B0604030504040204" pitchFamily="34" charset="0"/>
                </a:rPr>
                <a:t>CICLO AVALIATIVO</a:t>
              </a:r>
              <a:endParaRPr lang="pt-BR" sz="3400" b="1" kern="12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10" name="Retângulo 9"/>
          <p:cNvSpPr/>
          <p:nvPr/>
        </p:nvSpPr>
        <p:spPr>
          <a:xfrm>
            <a:off x="344488" y="1268760"/>
            <a:ext cx="9217024" cy="4768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 algn="just">
              <a:lnSpc>
                <a:spcPct val="110000"/>
              </a:lnSpc>
              <a:spcBef>
                <a:spcPts val="42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Está previsto </a:t>
            </a:r>
            <a:r>
              <a:rPr lang="pt-BR" sz="2400" u="sng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Ciclo Avaliativo composto por 3 (três) anos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pt-BR" sz="12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(Portaria nº 40/2007-2010)</a:t>
            </a:r>
          </a:p>
          <a:p>
            <a:pPr marL="630238" lvl="1" indent="-268288" algn="just">
              <a:lnSpc>
                <a:spcPct val="11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Áreas - Bacharelados e Licenciaturas</a:t>
            </a:r>
            <a:endParaRPr lang="pt-BR" sz="2400" dirty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96938" lvl="3" indent="-273050" algn="just">
              <a:lnSpc>
                <a:spcPct val="110000"/>
              </a:lnSpc>
              <a:buSzPct val="80000"/>
              <a:buFont typeface="Wingdings" panose="05000000000000000000" pitchFamily="2" charset="2"/>
              <a:buChar char="§"/>
              <a:tabLst>
                <a:tab pos="1698625" algn="l"/>
                <a:tab pos="1974850" algn="l"/>
                <a:tab pos="2424113" algn="l"/>
              </a:tabLst>
            </a:pP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Ano I</a:t>
            </a:r>
            <a:r>
              <a:rPr lang="pt-BR" sz="20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	- 	Saúde, Ciências Agrárias e áreas afins (</a:t>
            </a:r>
            <a:r>
              <a:rPr lang="pt-BR" sz="2000" b="1" i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2013</a:t>
            </a:r>
            <a:r>
              <a:rPr lang="pt-BR" sz="20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).</a:t>
            </a:r>
          </a:p>
          <a:p>
            <a:pPr marL="896938" lvl="3" indent="-273050" algn="just">
              <a:lnSpc>
                <a:spcPct val="110000"/>
              </a:lnSpc>
              <a:buSzPct val="80000"/>
              <a:buFont typeface="Wingdings" panose="05000000000000000000" pitchFamily="2" charset="2"/>
              <a:buChar char="§"/>
              <a:tabLst>
                <a:tab pos="1698625" algn="l"/>
                <a:tab pos="1974850" algn="l"/>
                <a:tab pos="2424113" algn="l"/>
              </a:tabLst>
            </a:pP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Ano II 	</a:t>
            </a:r>
            <a:r>
              <a:rPr lang="pt-BR" sz="20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- 	Ciências Exatas, Licenciaturas e áreas afins (</a:t>
            </a:r>
            <a:r>
              <a:rPr lang="pt-BR" sz="2000" b="1" i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2014</a:t>
            </a:r>
            <a:r>
              <a:rPr lang="pt-BR" sz="20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).</a:t>
            </a:r>
          </a:p>
          <a:p>
            <a:pPr marL="896938" lvl="3" indent="-273050" algn="just">
              <a:lnSpc>
                <a:spcPct val="110000"/>
              </a:lnSpc>
              <a:buSzPct val="80000"/>
              <a:buFont typeface="Wingdings" panose="05000000000000000000" pitchFamily="2" charset="2"/>
              <a:buChar char="§"/>
              <a:tabLst>
                <a:tab pos="1698625" algn="l"/>
                <a:tab pos="1974850" algn="l"/>
                <a:tab pos="2424113" algn="l"/>
              </a:tabLst>
            </a:pP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Ano III 	</a:t>
            </a:r>
            <a:r>
              <a:rPr lang="pt-BR" sz="20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- 	Ciências Sociais Aplicadas, Ciências Humanas e áreas afins (</a:t>
            </a:r>
            <a:r>
              <a:rPr lang="pt-BR" sz="2000" b="1" i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2012</a:t>
            </a:r>
            <a:r>
              <a:rPr lang="pt-BR" sz="20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).</a:t>
            </a:r>
          </a:p>
          <a:p>
            <a:pPr marL="630238" lvl="1" indent="-268288" algn="just">
              <a:lnSpc>
                <a:spcPct val="11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Eixos Tecnológicos</a:t>
            </a:r>
            <a:endParaRPr lang="pt-BR" sz="2400" b="1" i="1" dirty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96938" lvl="3" indent="-273050" algn="just">
              <a:lnSpc>
                <a:spcPct val="90000"/>
              </a:lnSpc>
              <a:spcBef>
                <a:spcPts val="600"/>
              </a:spcBef>
              <a:buSzPct val="80000"/>
              <a:buFont typeface="Wingdings" panose="05000000000000000000" pitchFamily="2" charset="2"/>
              <a:buChar char="§"/>
              <a:tabLst>
                <a:tab pos="1698625" algn="l"/>
                <a:tab pos="1974850" algn="l"/>
                <a:tab pos="2424113" algn="l"/>
              </a:tabLst>
            </a:pP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Ano I 	</a:t>
            </a:r>
            <a:r>
              <a:rPr lang="pt-BR" sz="20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-	Ambiente e Saúde, Produção Alimentícia, Recursos Naturais, Militar 		e Segurança (</a:t>
            </a:r>
            <a:r>
              <a:rPr lang="pt-BR" sz="2000" b="1" i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2013</a:t>
            </a:r>
            <a:r>
              <a:rPr lang="pt-BR" sz="20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r>
              <a:rPr lang="pt-BR" sz="2000" i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896938" lvl="3" indent="-273050" algn="just">
              <a:lnSpc>
                <a:spcPct val="90000"/>
              </a:lnSpc>
              <a:spcBef>
                <a:spcPts val="600"/>
              </a:spcBef>
              <a:buSzPct val="80000"/>
              <a:buFont typeface="Wingdings" panose="05000000000000000000" pitchFamily="2" charset="2"/>
              <a:buChar char="§"/>
              <a:tabLst>
                <a:tab pos="1698625" algn="l"/>
                <a:tab pos="1974850" algn="l"/>
                <a:tab pos="2424113" algn="l"/>
              </a:tabLst>
            </a:pP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Ano II 	</a:t>
            </a:r>
            <a:r>
              <a:rPr lang="pt-BR" sz="20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- 	Controle e Processos Industriais, Informação e Comunicação, 		Infraestrutura, Produção Industrial (</a:t>
            </a:r>
            <a:r>
              <a:rPr lang="pt-BR" sz="2000" b="1" i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2014</a:t>
            </a:r>
            <a:r>
              <a:rPr lang="pt-BR" sz="20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).</a:t>
            </a:r>
          </a:p>
          <a:p>
            <a:pPr marL="896938" lvl="3" indent="-273050" algn="just">
              <a:lnSpc>
                <a:spcPct val="90000"/>
              </a:lnSpc>
              <a:spcBef>
                <a:spcPts val="600"/>
              </a:spcBef>
              <a:buSzPct val="80000"/>
              <a:buFont typeface="Wingdings" panose="05000000000000000000" pitchFamily="2" charset="2"/>
              <a:buChar char="§"/>
              <a:tabLst>
                <a:tab pos="1698625" algn="l"/>
                <a:tab pos="1974850" algn="l"/>
                <a:tab pos="2424113" algn="l"/>
              </a:tabLst>
            </a:pP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Ano III	</a:t>
            </a:r>
            <a:r>
              <a:rPr lang="pt-BR" sz="20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-	Gestão e Negócios, Apoio Escolar, Hospitalidade e Lazer, Produção 		Cultural e Design (</a:t>
            </a:r>
            <a:r>
              <a:rPr lang="pt-BR" sz="2000" b="1" i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2012</a:t>
            </a:r>
            <a:r>
              <a:rPr lang="pt-BR" sz="20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98086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 idx="4294967295"/>
          </p:nvPr>
        </p:nvSpPr>
        <p:spPr>
          <a:xfrm>
            <a:off x="0" y="1788220"/>
            <a:ext cx="9273480" cy="2576884"/>
          </a:xfrm>
          <a:prstGeom prst="rect">
            <a:avLst/>
          </a:prstGeom>
          <a:solidFill>
            <a:schemeClr val="tx2">
              <a:alpha val="94000"/>
            </a:schemeClr>
          </a:solidFill>
        </p:spPr>
        <p:txBody>
          <a:bodyPr rtlCol="0" anchor="ctr">
            <a:noAutofit/>
          </a:bodyPr>
          <a:lstStyle/>
          <a:p>
            <a:pPr marL="892175" indent="-717550" algn="l">
              <a:spcBef>
                <a:spcPts val="1200"/>
              </a:spcBef>
              <a:tabLst>
                <a:tab pos="892175" algn="l"/>
              </a:tabLst>
              <a:defRPr/>
            </a:pPr>
            <a:r>
              <a:rPr lang="pt-BR" sz="4000" b="1" dirty="0">
                <a:solidFill>
                  <a:schemeClr val="bg1"/>
                </a:solidFill>
              </a:rPr>
              <a:t>1. 	Concepção de Sujeito</a:t>
            </a:r>
            <a:endParaRPr lang="pt-BR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96087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ítulo 4"/>
          <p:cNvSpPr>
            <a:spLocks noGrp="1"/>
          </p:cNvSpPr>
          <p:nvPr>
            <p:ph type="subTitle" idx="4294967295"/>
          </p:nvPr>
        </p:nvSpPr>
        <p:spPr>
          <a:xfrm>
            <a:off x="1560513" y="3886200"/>
            <a:ext cx="8345487" cy="1752600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pt-BR" altLang="pt-BR" dirty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>
              <a:solidFill>
                <a:schemeClr val="tx2"/>
              </a:solidFill>
            </a:endParaRPr>
          </a:p>
          <a:p>
            <a:pPr eaLnBrk="1" hangingPunct="1"/>
            <a:endParaRPr lang="pt-BR" altLang="pt-BR" sz="3600" b="1" dirty="0">
              <a:solidFill>
                <a:schemeClr val="tx2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1491" y="26805"/>
            <a:ext cx="9843019" cy="6191474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Retângulo 9"/>
          <p:cNvSpPr/>
          <p:nvPr/>
        </p:nvSpPr>
        <p:spPr>
          <a:xfrm>
            <a:off x="344488" y="1353926"/>
            <a:ext cx="921702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Bef>
                <a:spcPts val="4200"/>
              </a:spcBef>
              <a:tabLst>
                <a:tab pos="1795463" algn="l"/>
              </a:tabLst>
            </a:pP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ENADE </a:t>
            </a:r>
            <a:endParaRPr lang="pt-BR" sz="2400" b="1" dirty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34988" lvl="2" indent="-342900" algn="just">
              <a:lnSpc>
                <a:spcPct val="110000"/>
              </a:lnSpc>
              <a:spcBef>
                <a:spcPts val="1800"/>
              </a:spcBef>
              <a:buSzPct val="60000"/>
              <a:buFont typeface="Wingdings" panose="05000000000000000000" pitchFamily="2" charset="2"/>
              <a:buChar char="§"/>
              <a:tabLst>
                <a:tab pos="534988" algn="l"/>
                <a:tab pos="1795463" algn="l"/>
              </a:tabLst>
            </a:pP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Construção das Matrizes de Prova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seleção de itens para o Banco Nacional de Itens (BNI)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e </a:t>
            </a: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análise dos resultados do Exame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1165225" lvl="3" indent="-342900" algn="just">
              <a:lnSpc>
                <a:spcPct val="110000"/>
              </a:lnSpc>
              <a:spcBef>
                <a:spcPts val="1200"/>
              </a:spcBef>
              <a:buSzPct val="60000"/>
              <a:buFont typeface="Wingdings" panose="05000000000000000000" pitchFamily="2" charset="2"/>
              <a:buChar char="Ø"/>
            </a:pPr>
            <a:r>
              <a:rPr lang="pt-BR" sz="2200" i="1" u="sng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Comissões Assessoras de Áreas</a:t>
            </a:r>
            <a:r>
              <a:rPr lang="pt-BR" sz="2200" i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compostas por especialistas vindos da comunidade acadêmica, sendo assegurada a </a:t>
            </a:r>
            <a:r>
              <a:rPr lang="pt-BR" sz="2200" i="1" u="sng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representatividade</a:t>
            </a:r>
            <a:r>
              <a:rPr lang="pt-BR" sz="2200" i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de instituições públicas e privadas e das 5 (cinco) regiões e a </a:t>
            </a:r>
            <a:r>
              <a:rPr lang="pt-BR" sz="2200" i="1" u="sng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competência acadêmica</a:t>
            </a:r>
            <a:r>
              <a:rPr lang="pt-BR" sz="22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534988" lvl="2" indent="-342900" algn="just">
              <a:lnSpc>
                <a:spcPct val="110000"/>
              </a:lnSpc>
              <a:spcBef>
                <a:spcPts val="2400"/>
              </a:spcBef>
              <a:buSzPct val="60000"/>
              <a:buFont typeface="Wingdings" panose="05000000000000000000" pitchFamily="2" charset="2"/>
              <a:buChar char="§"/>
              <a:tabLst>
                <a:tab pos="534988" algn="l"/>
                <a:tab pos="1795463" algn="l"/>
              </a:tabLst>
            </a:pP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Elaboração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e </a:t>
            </a: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revisão de itens para o BNI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1165225" lvl="3" indent="-342900" algn="just">
              <a:lnSpc>
                <a:spcPct val="110000"/>
              </a:lnSpc>
              <a:spcBef>
                <a:spcPts val="1200"/>
              </a:spcBef>
              <a:buSzPct val="60000"/>
              <a:buFont typeface="Wingdings" panose="05000000000000000000" pitchFamily="2" charset="2"/>
              <a:buChar char="Ø"/>
            </a:pPr>
            <a:r>
              <a:rPr lang="pt-BR" sz="2200" i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Docentes atuantes em IES</a:t>
            </a:r>
            <a:r>
              <a:rPr lang="pt-BR" sz="22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100163" y="147594"/>
            <a:ext cx="9703468" cy="942975"/>
            <a:chOff x="248300" y="472672"/>
            <a:chExt cx="8960990" cy="942975"/>
          </a:xfrm>
        </p:grpSpPr>
        <p:sp>
          <p:nvSpPr>
            <p:cNvPr id="12" name="Retângulo de cantos arredondados 11"/>
            <p:cNvSpPr/>
            <p:nvPr/>
          </p:nvSpPr>
          <p:spPr>
            <a:xfrm>
              <a:off x="248300" y="472672"/>
              <a:ext cx="8960990" cy="942975"/>
            </a:xfrm>
            <a:prstGeom prst="roundRect">
              <a:avLst/>
            </a:prstGeom>
            <a:solidFill>
              <a:schemeClr val="tx2">
                <a:alpha val="94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tângulo 12"/>
            <p:cNvSpPr/>
            <p:nvPr/>
          </p:nvSpPr>
          <p:spPr>
            <a:xfrm>
              <a:off x="294332" y="518704"/>
              <a:ext cx="8868926" cy="850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9583" tIns="0" rIns="249583" bIns="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400" b="1" dirty="0">
                  <a:latin typeface="+mj-lt"/>
                  <a:ea typeface="Verdana" panose="020B0604030504040204" pitchFamily="34" charset="0"/>
                  <a:cs typeface="Verdana" panose="020B0604030504040204" pitchFamily="34" charset="0"/>
                </a:rPr>
                <a:t>PARTICIPAÇÃO DA COMUNIDADE</a:t>
              </a:r>
              <a:endParaRPr lang="pt-BR" sz="3400" b="1" kern="12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519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ítulo 4"/>
          <p:cNvSpPr>
            <a:spLocks noGrp="1"/>
          </p:cNvSpPr>
          <p:nvPr>
            <p:ph type="subTitle" idx="4294967295"/>
          </p:nvPr>
        </p:nvSpPr>
        <p:spPr>
          <a:xfrm>
            <a:off x="1560513" y="3886200"/>
            <a:ext cx="8345487" cy="1752600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pt-BR" altLang="pt-BR" dirty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>
              <a:solidFill>
                <a:schemeClr val="tx2"/>
              </a:solidFill>
            </a:endParaRPr>
          </a:p>
          <a:p>
            <a:pPr eaLnBrk="1" hangingPunct="1"/>
            <a:endParaRPr lang="pt-BR" altLang="pt-BR" sz="3600" b="1" dirty="0">
              <a:solidFill>
                <a:schemeClr val="tx2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1491" y="26805"/>
            <a:ext cx="9843019" cy="6191474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Grupo 5"/>
          <p:cNvGrpSpPr/>
          <p:nvPr/>
        </p:nvGrpSpPr>
        <p:grpSpPr>
          <a:xfrm>
            <a:off x="100163" y="147594"/>
            <a:ext cx="9703468" cy="942975"/>
            <a:chOff x="248300" y="472672"/>
            <a:chExt cx="8960990" cy="942975"/>
          </a:xfrm>
        </p:grpSpPr>
        <p:sp>
          <p:nvSpPr>
            <p:cNvPr id="7" name="Retângulo de cantos arredondados 6"/>
            <p:cNvSpPr/>
            <p:nvPr/>
          </p:nvSpPr>
          <p:spPr>
            <a:xfrm>
              <a:off x="248300" y="472672"/>
              <a:ext cx="8960990" cy="942975"/>
            </a:xfrm>
            <a:prstGeom prst="roundRect">
              <a:avLst/>
            </a:prstGeom>
            <a:solidFill>
              <a:schemeClr val="tx2">
                <a:alpha val="94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tângulo 7"/>
            <p:cNvSpPr/>
            <p:nvPr/>
          </p:nvSpPr>
          <p:spPr>
            <a:xfrm>
              <a:off x="294332" y="518704"/>
              <a:ext cx="8868926" cy="850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9583" tIns="0" rIns="249583" bIns="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400" b="1" dirty="0">
                  <a:latin typeface="+mj-lt"/>
                  <a:ea typeface="Verdana" panose="020B0604030504040204" pitchFamily="34" charset="0"/>
                  <a:cs typeface="Verdana" panose="020B0604030504040204" pitchFamily="34" charset="0"/>
                </a:rPr>
                <a:t>ENADE</a:t>
              </a:r>
              <a:endParaRPr lang="pt-BR" sz="3400" b="1" kern="12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10" name="Retângulo 9"/>
          <p:cNvSpPr/>
          <p:nvPr/>
        </p:nvSpPr>
        <p:spPr>
          <a:xfrm>
            <a:off x="344488" y="1412776"/>
            <a:ext cx="9217024" cy="4111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 algn="just">
              <a:lnSpc>
                <a:spcPct val="110000"/>
              </a:lnSpc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As </a:t>
            </a:r>
            <a:r>
              <a:rPr lang="pt-BR" sz="2400" u="sng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áreas previstas nos ciclos avaliativos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dizem respeito a grandes áreas do conhecimento, que </a:t>
            </a:r>
            <a:r>
              <a:rPr lang="pt-BR" sz="2400" u="sng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não são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em si, as </a:t>
            </a:r>
            <a:r>
              <a:rPr lang="pt-BR" sz="2400" u="sng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áreas de avaliação do Enade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pt-BR" sz="2400" u="sng" dirty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58775" indent="-358775" algn="just">
              <a:lnSpc>
                <a:spcPct val="110000"/>
              </a:lnSpc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As </a:t>
            </a:r>
            <a:r>
              <a:rPr lang="pt-BR" sz="2400" u="sng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áreas de avaliação do Enade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relacionadas às grandes áreas do conhecimentos de cada ano do ciclo avaliativo, são definidas, anualmente, em </a:t>
            </a:r>
            <a:r>
              <a:rPr lang="pt-BR" sz="2400" u="sng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Portaria específica do Ministério da Educação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358775" indent="-358775" algn="just">
              <a:lnSpc>
                <a:spcPct val="110000"/>
              </a:lnSpc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2400" u="sng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Todas as ações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de avaliação, regulação e supervisão, de </a:t>
            </a:r>
            <a:r>
              <a:rPr lang="pt-BR" sz="2400" u="sng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cursos já reconhecidos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decorrem das áreas de avaliação do </a:t>
            </a:r>
            <a:r>
              <a:rPr lang="pt-BR" sz="2400" u="sng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Enade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pt-BR" sz="1200" dirty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25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ítulo 4"/>
          <p:cNvSpPr>
            <a:spLocks noGrp="1"/>
          </p:cNvSpPr>
          <p:nvPr>
            <p:ph type="subTitle" idx="4294967295"/>
          </p:nvPr>
        </p:nvSpPr>
        <p:spPr>
          <a:xfrm>
            <a:off x="1560513" y="3886200"/>
            <a:ext cx="8345487" cy="1752600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pt-BR" altLang="pt-BR" dirty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>
              <a:solidFill>
                <a:schemeClr val="tx2"/>
              </a:solidFill>
            </a:endParaRPr>
          </a:p>
          <a:p>
            <a:pPr eaLnBrk="1" hangingPunct="1"/>
            <a:endParaRPr lang="pt-BR" altLang="pt-BR" sz="3600" b="1" dirty="0">
              <a:solidFill>
                <a:schemeClr val="tx2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1491" y="26805"/>
            <a:ext cx="9843019" cy="6191474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Grupo 5"/>
          <p:cNvGrpSpPr/>
          <p:nvPr/>
        </p:nvGrpSpPr>
        <p:grpSpPr>
          <a:xfrm>
            <a:off x="100163" y="147594"/>
            <a:ext cx="9703468" cy="942975"/>
            <a:chOff x="248300" y="472672"/>
            <a:chExt cx="8960990" cy="942975"/>
          </a:xfrm>
        </p:grpSpPr>
        <p:sp>
          <p:nvSpPr>
            <p:cNvPr id="7" name="Retângulo de cantos arredondados 6"/>
            <p:cNvSpPr/>
            <p:nvPr/>
          </p:nvSpPr>
          <p:spPr>
            <a:xfrm>
              <a:off x="248300" y="472672"/>
              <a:ext cx="8960990" cy="942975"/>
            </a:xfrm>
            <a:prstGeom prst="roundRect">
              <a:avLst/>
            </a:prstGeom>
            <a:solidFill>
              <a:schemeClr val="tx2">
                <a:alpha val="94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pt-BR" dirty="0"/>
            </a:p>
          </p:txBody>
        </p:sp>
        <p:sp>
          <p:nvSpPr>
            <p:cNvPr id="8" name="Retângulo 7"/>
            <p:cNvSpPr/>
            <p:nvPr/>
          </p:nvSpPr>
          <p:spPr>
            <a:xfrm>
              <a:off x="294332" y="518704"/>
              <a:ext cx="8868926" cy="850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9583" tIns="0" rIns="249583" bIns="0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</a:pPr>
              <a:r>
                <a:rPr lang="pt-BR" sz="2800" b="1" dirty="0">
                  <a:latin typeface="+mj-lt"/>
                  <a:ea typeface="Verdana" panose="020B0604030504040204" pitchFamily="34" charset="0"/>
                  <a:cs typeface="Verdana" panose="020B0604030504040204" pitchFamily="34" charset="0"/>
                </a:rPr>
                <a:t>FUNÇÕES DE REGULAÇÃO, SUPERVISÃO E AVALIAÇÃO</a:t>
              </a:r>
              <a:endParaRPr lang="pt-BR" sz="28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</a:pPr>
              <a:r>
                <a:rPr lang="pt-BR" sz="2000" dirty="0">
                  <a:latin typeface="+mj-lt"/>
                  <a:ea typeface="Verdana" panose="020B0604030504040204" pitchFamily="34" charset="0"/>
                  <a:cs typeface="Verdana" panose="020B0604030504040204" pitchFamily="34" charset="0"/>
                </a:rPr>
                <a:t>Decreto nº 5.773/2006</a:t>
              </a:r>
            </a:p>
          </p:txBody>
        </p:sp>
      </p:grpSp>
      <p:grpSp>
        <p:nvGrpSpPr>
          <p:cNvPr id="18" name="Grupo 11"/>
          <p:cNvGrpSpPr>
            <a:grpSpLocks/>
          </p:cNvGrpSpPr>
          <p:nvPr/>
        </p:nvGrpSpPr>
        <p:grpSpPr bwMode="auto">
          <a:xfrm>
            <a:off x="344489" y="1437303"/>
            <a:ext cx="9235616" cy="4539854"/>
            <a:chOff x="250826" y="1298676"/>
            <a:chExt cx="8488935" cy="5157437"/>
          </a:xfrm>
        </p:grpSpPr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1075078" y="1299562"/>
              <a:ext cx="2316263" cy="73615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2400" b="1" dirty="0">
                  <a:solidFill>
                    <a:schemeClr val="bg1"/>
                  </a:solidFill>
                </a:rPr>
                <a:t>REGULAÇÃO</a:t>
              </a:r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5596016" y="1298676"/>
              <a:ext cx="2316263" cy="73615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2400" b="1" dirty="0">
                  <a:solidFill>
                    <a:schemeClr val="bg1"/>
                  </a:solidFill>
                </a:rPr>
                <a:t>SUPERVISÃO</a:t>
              </a:r>
              <a:endParaRPr lang="pt-BR" b="1" dirty="0">
                <a:solidFill>
                  <a:schemeClr val="bg1"/>
                </a:solidFill>
              </a:endParaRPr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3327603" y="4272896"/>
              <a:ext cx="2316263" cy="73615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2400" b="1" dirty="0">
                  <a:solidFill>
                    <a:schemeClr val="bg1"/>
                  </a:solidFill>
                </a:rPr>
                <a:t>AVALIAÇÃO</a:t>
              </a:r>
              <a:endParaRPr lang="pt-BR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auto">
            <a:xfrm>
              <a:off x="250826" y="2224886"/>
              <a:ext cx="3971178" cy="155427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lnSpc>
                  <a:spcPct val="8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C3300"/>
                </a:buClr>
                <a:buFont typeface="Wingdings" pitchFamily="2" charset="2"/>
                <a:buNone/>
                <a:defRPr/>
              </a:pPr>
              <a:r>
                <a:rPr lang="pt-BR" sz="2200" dirty="0"/>
                <a:t>Realizada por atos autorizativos de IES e de cursos de graduação</a:t>
              </a:r>
            </a:p>
            <a:p>
              <a:pPr algn="ctr" fontAlgn="auto">
                <a:lnSpc>
                  <a:spcPct val="80000"/>
                </a:lnSpc>
                <a:spcBef>
                  <a:spcPts val="1200"/>
                </a:spcBef>
                <a:spcAft>
                  <a:spcPts val="0"/>
                </a:spcAft>
                <a:buClr>
                  <a:srgbClr val="CC3300"/>
                </a:buClr>
                <a:buFont typeface="Wingdings" pitchFamily="2" charset="2"/>
                <a:buNone/>
                <a:defRPr/>
              </a:pPr>
              <a:r>
                <a:rPr lang="pt-BR" sz="1200" dirty="0"/>
                <a:t>(credenciamento, recredenciamento, autorização, reconhecimento e renovação de reconhecimento)</a:t>
              </a:r>
            </a:p>
          </p:txBody>
        </p:sp>
        <p:sp>
          <p:nvSpPr>
            <p:cNvPr id="23" name="Text Box 20"/>
            <p:cNvSpPr txBox="1">
              <a:spLocks noChangeArrowheads="1"/>
            </p:cNvSpPr>
            <p:nvPr/>
          </p:nvSpPr>
          <p:spPr bwMode="auto">
            <a:xfrm>
              <a:off x="4769025" y="2225059"/>
              <a:ext cx="3970736" cy="156990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lnSpc>
                  <a:spcPct val="8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C3300"/>
                </a:buClr>
                <a:buFont typeface="Wingdings" pitchFamily="2" charset="2"/>
                <a:buNone/>
                <a:defRPr/>
              </a:pPr>
              <a:endParaRPr lang="pt-BR" sz="1600" dirty="0"/>
            </a:p>
            <a:p>
              <a:pPr algn="ctr" fontAlgn="auto">
                <a:lnSpc>
                  <a:spcPct val="85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C3300"/>
                </a:buClr>
                <a:buFont typeface="Wingdings" pitchFamily="2" charset="2"/>
                <a:buNone/>
                <a:defRPr/>
              </a:pPr>
              <a:r>
                <a:rPr lang="pt-BR" sz="2200" dirty="0"/>
                <a:t>Objetivo de zelar pela qualidade da oferta de Educação Superior no Sistema Federal</a:t>
              </a:r>
            </a:p>
            <a:p>
              <a:pPr algn="ctr" fontAlgn="auto">
                <a:lnSpc>
                  <a:spcPct val="8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C3300"/>
                </a:buClr>
                <a:buFont typeface="Wingdings" pitchFamily="2" charset="2"/>
                <a:buNone/>
                <a:defRPr/>
              </a:pPr>
              <a:endParaRPr lang="pt-BR" sz="1050" dirty="0"/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1427636" y="5197389"/>
              <a:ext cx="6118225" cy="125872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ct val="20000"/>
                </a:spcBef>
                <a:spcAft>
                  <a:spcPts val="0"/>
                </a:spcAft>
                <a:buClr>
                  <a:srgbClr val="CC3300"/>
                </a:buClr>
                <a:buFont typeface="Wingdings" pitchFamily="2" charset="2"/>
                <a:buNone/>
                <a:defRPr/>
              </a:pPr>
              <a:r>
                <a:rPr lang="pt-BR" sz="2200" dirty="0"/>
                <a:t>Processo formativo e referencial para a regulação e supervisão da Educação Superior, a fim de promover a melhoria de sua qualidade</a:t>
              </a:r>
            </a:p>
          </p:txBody>
        </p:sp>
      </p:grpSp>
      <p:sp>
        <p:nvSpPr>
          <p:cNvPr id="25" name="Retângulo 24"/>
          <p:cNvSpPr/>
          <p:nvPr/>
        </p:nvSpPr>
        <p:spPr>
          <a:xfrm>
            <a:off x="344489" y="3861048"/>
            <a:ext cx="9217023" cy="2232247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Conector reto 4"/>
          <p:cNvCxnSpPr>
            <a:stCxn id="19" idx="2"/>
            <a:endCxn id="22" idx="0"/>
          </p:cNvCxnSpPr>
          <p:nvPr/>
        </p:nvCxnSpPr>
        <p:spPr>
          <a:xfrm>
            <a:off x="2501242" y="2086083"/>
            <a:ext cx="3487" cy="166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>
            <a:stCxn id="20" idx="2"/>
            <a:endCxn id="23" idx="0"/>
          </p:cNvCxnSpPr>
          <p:nvPr/>
        </p:nvCxnSpPr>
        <p:spPr>
          <a:xfrm>
            <a:off x="7419838" y="2085303"/>
            <a:ext cx="268" cy="1674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/>
          <p:cNvCxnSpPr>
            <a:stCxn id="21" idx="2"/>
            <a:endCxn id="24" idx="0"/>
          </p:cNvCxnSpPr>
          <p:nvPr/>
        </p:nvCxnSpPr>
        <p:spPr>
          <a:xfrm>
            <a:off x="4951897" y="4703372"/>
            <a:ext cx="1104" cy="165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ixaDeTexto 1"/>
          <p:cNvSpPr txBox="1"/>
          <p:nvPr/>
        </p:nvSpPr>
        <p:spPr>
          <a:xfrm>
            <a:off x="3584848" y="1124744"/>
            <a:ext cx="2736304" cy="132343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</a:rPr>
              <a:t>Secretaria de Regulação e Supervisão da Educação Superior (Seres)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6825208" y="3861048"/>
            <a:ext cx="2736304" cy="89255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endParaRPr lang="pt-BR" sz="1600" b="1" dirty="0">
              <a:solidFill>
                <a:schemeClr val="bg1"/>
              </a:solidFill>
            </a:endParaRPr>
          </a:p>
          <a:p>
            <a:pPr algn="ctr"/>
            <a:r>
              <a:rPr lang="pt-BR" sz="2000" b="1" dirty="0">
                <a:solidFill>
                  <a:schemeClr val="bg1"/>
                </a:solidFill>
              </a:rPr>
              <a:t>Inep</a:t>
            </a:r>
          </a:p>
          <a:p>
            <a:pPr algn="ctr"/>
            <a:endParaRPr lang="pt-BR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04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" grpId="0" animBg="1"/>
      <p:bldP spid="2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ítulo 4"/>
          <p:cNvSpPr>
            <a:spLocks noGrp="1"/>
          </p:cNvSpPr>
          <p:nvPr>
            <p:ph type="subTitle" idx="4294967295"/>
          </p:nvPr>
        </p:nvSpPr>
        <p:spPr>
          <a:xfrm>
            <a:off x="1560513" y="3886200"/>
            <a:ext cx="8345487" cy="1752600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pt-BR" altLang="pt-BR" dirty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>
              <a:solidFill>
                <a:schemeClr val="tx2"/>
              </a:solidFill>
            </a:endParaRPr>
          </a:p>
          <a:p>
            <a:pPr eaLnBrk="1" hangingPunct="1"/>
            <a:endParaRPr lang="pt-BR" altLang="pt-BR" sz="3600" b="1" dirty="0">
              <a:solidFill>
                <a:schemeClr val="tx2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1491" y="26805"/>
            <a:ext cx="9843019" cy="6191474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Grupo 5"/>
          <p:cNvGrpSpPr/>
          <p:nvPr/>
        </p:nvGrpSpPr>
        <p:grpSpPr>
          <a:xfrm>
            <a:off x="100163" y="147594"/>
            <a:ext cx="9703468" cy="942975"/>
            <a:chOff x="248300" y="472672"/>
            <a:chExt cx="8960990" cy="942975"/>
          </a:xfrm>
        </p:grpSpPr>
        <p:sp>
          <p:nvSpPr>
            <p:cNvPr id="7" name="Retângulo de cantos arredondados 6"/>
            <p:cNvSpPr/>
            <p:nvPr/>
          </p:nvSpPr>
          <p:spPr>
            <a:xfrm>
              <a:off x="248300" y="472672"/>
              <a:ext cx="8960990" cy="942975"/>
            </a:xfrm>
            <a:prstGeom prst="roundRect">
              <a:avLst/>
            </a:prstGeom>
            <a:solidFill>
              <a:schemeClr val="tx2">
                <a:alpha val="94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tângulo 7"/>
            <p:cNvSpPr/>
            <p:nvPr/>
          </p:nvSpPr>
          <p:spPr>
            <a:xfrm>
              <a:off x="294332" y="518704"/>
              <a:ext cx="8868926" cy="850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9583" tIns="0" rIns="249583" bIns="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400" b="1" dirty="0">
                  <a:latin typeface="+mj-lt"/>
                  <a:ea typeface="Verdana" panose="020B0604030504040204" pitchFamily="34" charset="0"/>
                  <a:cs typeface="Verdana" panose="020B0604030504040204" pitchFamily="34" charset="0"/>
                </a:rPr>
                <a:t>ENADE</a:t>
              </a:r>
              <a:endParaRPr lang="pt-BR" sz="3400" b="1" kern="12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10" name="Retângulo 9"/>
          <p:cNvSpPr/>
          <p:nvPr/>
        </p:nvSpPr>
        <p:spPr>
          <a:xfrm>
            <a:off x="344488" y="1467206"/>
            <a:ext cx="9217024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 algn="just">
              <a:lnSpc>
                <a:spcPct val="105000"/>
              </a:lnSpc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Ações vinculadas às </a:t>
            </a:r>
            <a:r>
              <a:rPr lang="pt-BR" sz="2400" u="sng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áreas de avaliação do Enade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pt-BR" sz="1200" dirty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436688" lvl="1" indent="-358775" algn="just">
              <a:lnSpc>
                <a:spcPct val="105000"/>
              </a:lnSpc>
              <a:spcBef>
                <a:spcPts val="2400"/>
              </a:spcBef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endParaRPr lang="pt-BR" sz="200" dirty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436688" lvl="1" indent="-358775" algn="just">
              <a:lnSpc>
                <a:spcPct val="105000"/>
              </a:lnSpc>
              <a:spcBef>
                <a:spcPts val="2400"/>
              </a:spcBef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Elaboração e aplicação das provas do Enade.</a:t>
            </a:r>
          </a:p>
          <a:p>
            <a:pPr marL="1436688" lvl="1" indent="-358775" algn="just">
              <a:lnSpc>
                <a:spcPct val="105000"/>
              </a:lnSpc>
              <a:spcBef>
                <a:spcPts val="2400"/>
              </a:spcBef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Cálculo e divulgação dos Indicadores de Qualidade (ano subsequente à aplicação do Enade).</a:t>
            </a:r>
          </a:p>
          <a:p>
            <a:pPr marL="1436688" lvl="1" indent="-358775" algn="just">
              <a:lnSpc>
                <a:spcPct val="105000"/>
              </a:lnSpc>
              <a:spcBef>
                <a:spcPts val="2400"/>
              </a:spcBef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Medidas de regulação realizadas pela Secretaria de Regulação e Supervisão (Seres) do MEC (ano subsequente à aplicação do Enade).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1208584" y="2363108"/>
            <a:ext cx="8373009" cy="1785971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7503435" y="1916832"/>
            <a:ext cx="2108313" cy="89255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endParaRPr lang="pt-BR" sz="1600" b="1" dirty="0">
              <a:solidFill>
                <a:schemeClr val="bg1"/>
              </a:solidFill>
            </a:endParaRPr>
          </a:p>
          <a:p>
            <a:pPr algn="ctr"/>
            <a:r>
              <a:rPr lang="pt-BR" sz="2000" b="1" dirty="0">
                <a:solidFill>
                  <a:schemeClr val="bg1"/>
                </a:solidFill>
              </a:rPr>
              <a:t>Inep</a:t>
            </a:r>
          </a:p>
          <a:p>
            <a:pPr algn="ctr"/>
            <a:endParaRPr lang="pt-BR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76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ítulo 4"/>
          <p:cNvSpPr>
            <a:spLocks noGrp="1"/>
          </p:cNvSpPr>
          <p:nvPr>
            <p:ph type="subTitle" idx="4294967295"/>
          </p:nvPr>
        </p:nvSpPr>
        <p:spPr>
          <a:xfrm>
            <a:off x="1560513" y="3886200"/>
            <a:ext cx="8345487" cy="1752600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pt-BR" altLang="pt-BR" dirty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>
              <a:solidFill>
                <a:schemeClr val="tx2"/>
              </a:solidFill>
            </a:endParaRPr>
          </a:p>
          <a:p>
            <a:pPr eaLnBrk="1" hangingPunct="1"/>
            <a:endParaRPr lang="pt-BR" altLang="pt-BR" sz="3600" b="1" dirty="0">
              <a:solidFill>
                <a:schemeClr val="tx2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1491" y="26805"/>
            <a:ext cx="9843019" cy="6191474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Grupo 5"/>
          <p:cNvGrpSpPr/>
          <p:nvPr/>
        </p:nvGrpSpPr>
        <p:grpSpPr>
          <a:xfrm>
            <a:off x="100163" y="147594"/>
            <a:ext cx="9703468" cy="942975"/>
            <a:chOff x="248300" y="472672"/>
            <a:chExt cx="8960990" cy="942975"/>
          </a:xfrm>
        </p:grpSpPr>
        <p:sp>
          <p:nvSpPr>
            <p:cNvPr id="7" name="Retângulo de cantos arredondados 6"/>
            <p:cNvSpPr/>
            <p:nvPr/>
          </p:nvSpPr>
          <p:spPr>
            <a:xfrm>
              <a:off x="248300" y="472672"/>
              <a:ext cx="8960990" cy="942975"/>
            </a:xfrm>
            <a:prstGeom prst="roundRect">
              <a:avLst/>
            </a:prstGeom>
            <a:solidFill>
              <a:schemeClr val="tx2">
                <a:alpha val="94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tângulo 7"/>
            <p:cNvSpPr/>
            <p:nvPr/>
          </p:nvSpPr>
          <p:spPr>
            <a:xfrm>
              <a:off x="294332" y="518704"/>
              <a:ext cx="8868926" cy="850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9583" tIns="0" rIns="249583" bIns="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400" b="1" dirty="0">
                  <a:latin typeface="+mj-lt"/>
                  <a:ea typeface="Verdana" panose="020B0604030504040204" pitchFamily="34" charset="0"/>
                  <a:cs typeface="Verdana" panose="020B0604030504040204" pitchFamily="34" charset="0"/>
                </a:rPr>
                <a:t>ENADE</a:t>
              </a:r>
              <a:endParaRPr lang="pt-BR" sz="3400" b="1" kern="12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10" name="Retângulo 9"/>
          <p:cNvSpPr/>
          <p:nvPr/>
        </p:nvSpPr>
        <p:spPr>
          <a:xfrm>
            <a:off x="344488" y="1236102"/>
            <a:ext cx="9217024" cy="2409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 algn="just">
              <a:lnSpc>
                <a:spcPct val="110000"/>
              </a:lnSpc>
              <a:spcBef>
                <a:spcPts val="42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Instrumentos aplicados no Enade: </a:t>
            </a:r>
            <a:endParaRPr lang="pt-BR" sz="1200" dirty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0238" lvl="1" indent="-268288" algn="just">
              <a:lnSpc>
                <a:spcPct val="11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Questionário do Estudante</a:t>
            </a:r>
          </a:p>
          <a:p>
            <a:pPr marL="630238" lvl="1" indent="-268288" algn="just">
              <a:lnSpc>
                <a:spcPct val="11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Questionário do Coordenador</a:t>
            </a:r>
          </a:p>
          <a:p>
            <a:pPr marL="630238" lvl="1" indent="-268288" algn="just">
              <a:lnSpc>
                <a:spcPct val="11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Prova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/>
          </p:nvPr>
        </p:nvGraphicFramePr>
        <p:xfrm>
          <a:off x="632519" y="3184512"/>
          <a:ext cx="8640961" cy="2783902"/>
        </p:xfrm>
        <a:graphic>
          <a:graphicData uri="http://schemas.openxmlformats.org/drawingml/2006/table">
            <a:tbl>
              <a:tblPr/>
              <a:tblGrid>
                <a:gridCol w="1501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5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37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2094">
                <a:tc>
                  <a:txBody>
                    <a:bodyPr/>
                    <a:lstStyle/>
                    <a:p>
                      <a:pPr algn="l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DIMENSÕES DO INSTRUMENTO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TIPO DE ITEM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NOTA ENADE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95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ENADE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 Formação Geral (FG)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8  de múltipla escolha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795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 discursivas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795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 Conhecimento Específico (CE)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27 de múltipla escolha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75%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795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 discursivas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35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ítulo 4"/>
          <p:cNvSpPr>
            <a:spLocks noGrp="1"/>
          </p:cNvSpPr>
          <p:nvPr>
            <p:ph type="subTitle" idx="4294967295"/>
          </p:nvPr>
        </p:nvSpPr>
        <p:spPr>
          <a:xfrm>
            <a:off x="1560513" y="3886200"/>
            <a:ext cx="8345487" cy="1752600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pt-BR" altLang="pt-BR" dirty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>
              <a:solidFill>
                <a:schemeClr val="tx2"/>
              </a:solidFill>
            </a:endParaRPr>
          </a:p>
          <a:p>
            <a:pPr eaLnBrk="1" hangingPunct="1"/>
            <a:endParaRPr lang="pt-BR" altLang="pt-BR" sz="3600" b="1" dirty="0">
              <a:solidFill>
                <a:schemeClr val="tx2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1491" y="26805"/>
            <a:ext cx="9843019" cy="6191474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Grupo 5"/>
          <p:cNvGrpSpPr/>
          <p:nvPr/>
        </p:nvGrpSpPr>
        <p:grpSpPr>
          <a:xfrm>
            <a:off x="100163" y="147594"/>
            <a:ext cx="9703468" cy="942975"/>
            <a:chOff x="248300" y="472672"/>
            <a:chExt cx="8960990" cy="942975"/>
          </a:xfrm>
        </p:grpSpPr>
        <p:sp>
          <p:nvSpPr>
            <p:cNvPr id="7" name="Retângulo de cantos arredondados 6"/>
            <p:cNvSpPr/>
            <p:nvPr/>
          </p:nvSpPr>
          <p:spPr>
            <a:xfrm>
              <a:off x="248300" y="472672"/>
              <a:ext cx="8960990" cy="942975"/>
            </a:xfrm>
            <a:prstGeom prst="roundRect">
              <a:avLst/>
            </a:prstGeom>
            <a:solidFill>
              <a:schemeClr val="tx2">
                <a:alpha val="94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tângulo 7"/>
            <p:cNvSpPr/>
            <p:nvPr/>
          </p:nvSpPr>
          <p:spPr>
            <a:xfrm>
              <a:off x="294332" y="518704"/>
              <a:ext cx="8868926" cy="850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9583" tIns="0" rIns="249583" bIns="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</a:pPr>
              <a:r>
                <a:rPr lang="pt-BR" sz="3400" b="1" dirty="0">
                  <a:latin typeface="+mj-lt"/>
                  <a:ea typeface="Verdana" panose="020B0604030504040204" pitchFamily="34" charset="0"/>
                  <a:cs typeface="Verdana" panose="020B0604030504040204" pitchFamily="34" charset="0"/>
                </a:rPr>
                <a:t>Quantidade de Estudantes Inscritos 2004 a 2016</a:t>
              </a:r>
            </a:p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600" kern="1200" dirty="0">
                  <a:latin typeface="+mj-lt"/>
                  <a:ea typeface="Verdana" panose="020B0604030504040204" pitchFamily="34" charset="0"/>
                  <a:cs typeface="Verdana" panose="020B0604030504040204" pitchFamily="34" charset="0"/>
                </a:rPr>
                <a:t>(valores aproximados - em unidades de milhar)</a:t>
              </a:r>
            </a:p>
          </p:txBody>
        </p:sp>
      </p:grpSp>
      <p:graphicFrame>
        <p:nvGraphicFramePr>
          <p:cNvPr id="11" name="Gráfico 10"/>
          <p:cNvGraphicFramePr>
            <a:graphicFrameLocks/>
          </p:cNvGraphicFramePr>
          <p:nvPr>
            <p:extLst/>
          </p:nvPr>
        </p:nvGraphicFramePr>
        <p:xfrm>
          <a:off x="200472" y="1268760"/>
          <a:ext cx="9145015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7766847" y="5923514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Fonte: Inep/</a:t>
            </a:r>
            <a:r>
              <a:rPr lang="pt-BR" sz="1200" dirty="0" err="1"/>
              <a:t>Censup</a:t>
            </a:r>
            <a:r>
              <a:rPr lang="pt-BR" sz="1200" dirty="0"/>
              <a:t> 2014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430534" y="5919375"/>
            <a:ext cx="4473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</a:rPr>
              <a:t>*Ano de 2016: quantidade prévia do total de inscrições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9201472" y="4149080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2154556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ítulo 4"/>
          <p:cNvSpPr>
            <a:spLocks noGrp="1"/>
          </p:cNvSpPr>
          <p:nvPr>
            <p:ph type="subTitle" idx="4294967295"/>
          </p:nvPr>
        </p:nvSpPr>
        <p:spPr>
          <a:xfrm>
            <a:off x="1560513" y="3886200"/>
            <a:ext cx="8345487" cy="1752600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pt-BR" altLang="pt-BR" dirty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>
              <a:solidFill>
                <a:schemeClr val="tx2"/>
              </a:solidFill>
            </a:endParaRPr>
          </a:p>
          <a:p>
            <a:pPr eaLnBrk="1" hangingPunct="1"/>
            <a:endParaRPr lang="pt-BR" altLang="pt-BR" sz="3600" b="1" dirty="0">
              <a:solidFill>
                <a:schemeClr val="tx2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1491" y="26805"/>
            <a:ext cx="9843019" cy="6191474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Grupo 5"/>
          <p:cNvGrpSpPr/>
          <p:nvPr/>
        </p:nvGrpSpPr>
        <p:grpSpPr>
          <a:xfrm>
            <a:off x="100163" y="147594"/>
            <a:ext cx="9703468" cy="942975"/>
            <a:chOff x="248300" y="472672"/>
            <a:chExt cx="8960990" cy="942975"/>
          </a:xfrm>
        </p:grpSpPr>
        <p:sp>
          <p:nvSpPr>
            <p:cNvPr id="7" name="Retângulo de cantos arredondados 6"/>
            <p:cNvSpPr/>
            <p:nvPr/>
          </p:nvSpPr>
          <p:spPr>
            <a:xfrm>
              <a:off x="248300" y="472672"/>
              <a:ext cx="8960990" cy="942975"/>
            </a:xfrm>
            <a:prstGeom prst="roundRect">
              <a:avLst/>
            </a:prstGeom>
            <a:solidFill>
              <a:schemeClr val="tx2">
                <a:alpha val="94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tângulo 7"/>
            <p:cNvSpPr/>
            <p:nvPr/>
          </p:nvSpPr>
          <p:spPr>
            <a:xfrm>
              <a:off x="294332" y="518704"/>
              <a:ext cx="8868926" cy="850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9583" tIns="0" rIns="249583" bIns="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400" b="1" kern="1200" dirty="0">
                  <a:latin typeface="+mj-lt"/>
                  <a:ea typeface="Verdana" panose="020B0604030504040204" pitchFamily="34" charset="0"/>
                  <a:cs typeface="Verdana" panose="020B0604030504040204" pitchFamily="34" charset="0"/>
                </a:rPr>
                <a:t>INDICADORES DE QUALIDADE</a:t>
              </a:r>
            </a:p>
          </p:txBody>
        </p:sp>
      </p:grpSp>
      <p:grpSp>
        <p:nvGrpSpPr>
          <p:cNvPr id="31" name="Grupo 30"/>
          <p:cNvGrpSpPr/>
          <p:nvPr/>
        </p:nvGrpSpPr>
        <p:grpSpPr>
          <a:xfrm>
            <a:off x="785927" y="2133974"/>
            <a:ext cx="8271529" cy="3901594"/>
            <a:chOff x="856969" y="3041259"/>
            <a:chExt cx="8271529" cy="3151060"/>
          </a:xfrm>
        </p:grpSpPr>
        <p:sp>
          <p:nvSpPr>
            <p:cNvPr id="32" name="CaixaDeTexto 31"/>
            <p:cNvSpPr txBox="1">
              <a:spLocks/>
            </p:cNvSpPr>
            <p:nvPr/>
          </p:nvSpPr>
          <p:spPr>
            <a:xfrm>
              <a:off x="856969" y="3049169"/>
              <a:ext cx="1368152" cy="1209386"/>
            </a:xfrm>
            <a:prstGeom prst="rect">
              <a:avLst/>
            </a:prstGeom>
            <a:solidFill>
              <a:srgbClr val="FFC000">
                <a:alpha val="69000"/>
              </a:srgb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r>
                <a:rPr lang="pt-BR" sz="1400" b="1" dirty="0"/>
                <a:t>Desempenhos como Concluinte de cursos de graduação</a:t>
              </a:r>
            </a:p>
            <a:p>
              <a:pPr algn="ctr">
                <a:spcBef>
                  <a:spcPts val="300"/>
                </a:spcBef>
                <a:defRPr/>
              </a:pPr>
              <a:r>
                <a:rPr lang="pt-BR" sz="1400" dirty="0"/>
                <a:t>(Enade)</a:t>
              </a:r>
            </a:p>
          </p:txBody>
        </p:sp>
        <p:cxnSp>
          <p:nvCxnSpPr>
            <p:cNvPr id="33" name="Conector de seta reta 32"/>
            <p:cNvCxnSpPr/>
            <p:nvPr/>
          </p:nvCxnSpPr>
          <p:spPr>
            <a:xfrm>
              <a:off x="2225121" y="3193651"/>
              <a:ext cx="45531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CaixaDeTexto 33"/>
            <p:cNvSpPr txBox="1"/>
            <p:nvPr/>
          </p:nvSpPr>
          <p:spPr>
            <a:xfrm>
              <a:off x="2680436" y="3041259"/>
              <a:ext cx="1860550" cy="27338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pt-BR" sz="1400" b="1" dirty="0"/>
                <a:t>Conceito Enade</a:t>
              </a:r>
            </a:p>
          </p:txBody>
        </p:sp>
        <p:cxnSp>
          <p:nvCxnSpPr>
            <p:cNvPr id="35" name="Conector de seta reta 34"/>
            <p:cNvCxnSpPr/>
            <p:nvPr/>
          </p:nvCxnSpPr>
          <p:spPr>
            <a:xfrm flipV="1">
              <a:off x="2225121" y="4118943"/>
              <a:ext cx="2672973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CaixaDeTexto 35"/>
            <p:cNvSpPr txBox="1"/>
            <p:nvPr/>
          </p:nvSpPr>
          <p:spPr>
            <a:xfrm>
              <a:off x="5960146" y="3042521"/>
              <a:ext cx="1304925" cy="261698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pt-BR" sz="1600" b="1" dirty="0"/>
                <a:t>Conceito Preliminar de Curso (CPC)</a:t>
              </a:r>
            </a:p>
          </p:txBody>
        </p:sp>
        <p:sp>
          <p:nvSpPr>
            <p:cNvPr id="37" name="CaixaDeTexto 36"/>
            <p:cNvSpPr txBox="1"/>
            <p:nvPr/>
          </p:nvSpPr>
          <p:spPr>
            <a:xfrm>
              <a:off x="2680436" y="4225366"/>
              <a:ext cx="1884363" cy="107258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r>
                <a:rPr lang="pt-BR" sz="1400" b="1" dirty="0"/>
                <a:t>Desempenhos como Ingressante do curso do graduação avaliado</a:t>
              </a:r>
            </a:p>
            <a:p>
              <a:pPr algn="ctr">
                <a:spcBef>
                  <a:spcPts val="600"/>
                </a:spcBef>
                <a:defRPr/>
              </a:pPr>
              <a:r>
                <a:rPr lang="pt-BR" sz="1050" dirty="0"/>
                <a:t>(Ingressantes de 2011 a 2013/ concluintes após 2013)</a:t>
              </a:r>
            </a:p>
            <a:p>
              <a:pPr algn="ctr">
                <a:spcBef>
                  <a:spcPts val="300"/>
                </a:spcBef>
                <a:defRPr/>
              </a:pPr>
              <a:r>
                <a:rPr lang="pt-BR" sz="1400" dirty="0"/>
                <a:t>(Enem)</a:t>
              </a:r>
            </a:p>
          </p:txBody>
        </p:sp>
        <p:cxnSp>
          <p:nvCxnSpPr>
            <p:cNvPr id="38" name="Conector de seta reta 37"/>
            <p:cNvCxnSpPr/>
            <p:nvPr/>
          </p:nvCxnSpPr>
          <p:spPr>
            <a:xfrm>
              <a:off x="4564800" y="4602708"/>
              <a:ext cx="33329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CaixaDeTexto 38"/>
            <p:cNvSpPr txBox="1"/>
            <p:nvPr/>
          </p:nvSpPr>
          <p:spPr>
            <a:xfrm>
              <a:off x="7826748" y="3044239"/>
              <a:ext cx="1301750" cy="314808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/>
            <a:p>
              <a:pPr algn="ctr">
                <a:defRPr/>
              </a:pPr>
              <a:r>
                <a:rPr lang="pt-BR" sz="1600" b="1" dirty="0"/>
                <a:t>Índice Geral de Cursos (IGC)</a:t>
              </a:r>
            </a:p>
          </p:txBody>
        </p:sp>
        <p:sp>
          <p:nvSpPr>
            <p:cNvPr id="40" name="CaixaDeTexto 39"/>
            <p:cNvSpPr txBox="1"/>
            <p:nvPr/>
          </p:nvSpPr>
          <p:spPr>
            <a:xfrm>
              <a:off x="4913641" y="3990452"/>
              <a:ext cx="576263" cy="738152"/>
            </a:xfrm>
            <a:prstGeom prst="rect">
              <a:avLst/>
            </a:prstGeom>
            <a:solidFill>
              <a:schemeClr val="accent2">
                <a:lumMod val="75000"/>
                <a:alpha val="72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endParaRPr lang="pt-BR" sz="1400" dirty="0"/>
            </a:p>
            <a:p>
              <a:pPr algn="ctr">
                <a:defRPr/>
              </a:pPr>
              <a:r>
                <a:rPr lang="pt-BR" sz="1400" b="1" dirty="0"/>
                <a:t>IDD</a:t>
              </a:r>
            </a:p>
            <a:p>
              <a:pPr>
                <a:defRPr/>
              </a:pPr>
              <a:endParaRPr lang="pt-BR" sz="1400" dirty="0"/>
            </a:p>
          </p:txBody>
        </p:sp>
        <p:sp>
          <p:nvSpPr>
            <p:cNvPr id="41" name="CaixaDeTexto 40"/>
            <p:cNvSpPr txBox="1"/>
            <p:nvPr/>
          </p:nvSpPr>
          <p:spPr>
            <a:xfrm>
              <a:off x="2680436" y="5432267"/>
              <a:ext cx="1884364" cy="4536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pt-BR" sz="1400" b="1" dirty="0"/>
                <a:t>Corpo Docente</a:t>
              </a:r>
            </a:p>
            <a:p>
              <a:pPr algn="ctr">
                <a:spcBef>
                  <a:spcPts val="300"/>
                </a:spcBef>
                <a:defRPr/>
              </a:pPr>
              <a:r>
                <a:rPr lang="pt-BR" sz="1400" dirty="0"/>
                <a:t>(Censup)</a:t>
              </a:r>
            </a:p>
          </p:txBody>
        </p:sp>
        <p:sp>
          <p:nvSpPr>
            <p:cNvPr id="42" name="CaixaDeTexto 41"/>
            <p:cNvSpPr txBox="1"/>
            <p:nvPr/>
          </p:nvSpPr>
          <p:spPr>
            <a:xfrm>
              <a:off x="2684823" y="3446540"/>
              <a:ext cx="1860550" cy="55804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defRPr/>
              </a:pPr>
              <a:r>
                <a:rPr lang="pt-BR" sz="1400" b="1" dirty="0"/>
                <a:t>Questionário do Estudante</a:t>
              </a:r>
            </a:p>
            <a:p>
              <a:pPr algn="ctr">
                <a:spcBef>
                  <a:spcPts val="300"/>
                </a:spcBef>
                <a:defRPr/>
              </a:pPr>
              <a:r>
                <a:rPr lang="pt-BR" sz="1400" dirty="0"/>
                <a:t>(Enade)</a:t>
              </a:r>
              <a:endParaRPr lang="pt-BR" sz="1400" b="1" dirty="0"/>
            </a:p>
          </p:txBody>
        </p:sp>
        <p:cxnSp>
          <p:nvCxnSpPr>
            <p:cNvPr id="43" name="Conector de seta reta 42"/>
            <p:cNvCxnSpPr/>
            <p:nvPr/>
          </p:nvCxnSpPr>
          <p:spPr>
            <a:xfrm>
              <a:off x="2225121" y="3715406"/>
              <a:ext cx="459702" cy="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ector de seta reta 43"/>
            <p:cNvCxnSpPr/>
            <p:nvPr/>
          </p:nvCxnSpPr>
          <p:spPr>
            <a:xfrm>
              <a:off x="4564800" y="5590547"/>
              <a:ext cx="1389771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de seta reta 44"/>
            <p:cNvCxnSpPr/>
            <p:nvPr/>
          </p:nvCxnSpPr>
          <p:spPr>
            <a:xfrm>
              <a:off x="5485141" y="4344268"/>
              <a:ext cx="46831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de seta reta 45"/>
            <p:cNvCxnSpPr/>
            <p:nvPr/>
          </p:nvCxnSpPr>
          <p:spPr>
            <a:xfrm>
              <a:off x="4532673" y="3193650"/>
              <a:ext cx="143986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CaixaDeTexto 46"/>
            <p:cNvSpPr txBox="1"/>
            <p:nvPr/>
          </p:nvSpPr>
          <p:spPr>
            <a:xfrm>
              <a:off x="5951365" y="5769749"/>
              <a:ext cx="1304925" cy="42257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pt-BR" sz="1400" b="1" dirty="0"/>
                <a:t>Pós-Graduação</a:t>
              </a:r>
            </a:p>
            <a:p>
              <a:pPr algn="ctr">
                <a:defRPr/>
              </a:pPr>
              <a:r>
                <a:rPr lang="pt-BR" sz="1400" dirty="0"/>
                <a:t>(Capes)</a:t>
              </a:r>
            </a:p>
          </p:txBody>
        </p:sp>
        <p:cxnSp>
          <p:nvCxnSpPr>
            <p:cNvPr id="48" name="Conector de seta reta 47"/>
            <p:cNvCxnSpPr/>
            <p:nvPr/>
          </p:nvCxnSpPr>
          <p:spPr>
            <a:xfrm>
              <a:off x="7267955" y="5997525"/>
              <a:ext cx="54262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de seta reta 48"/>
            <p:cNvCxnSpPr/>
            <p:nvPr/>
          </p:nvCxnSpPr>
          <p:spPr>
            <a:xfrm>
              <a:off x="4556486" y="3743290"/>
              <a:ext cx="140335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de seta reta 49"/>
            <p:cNvCxnSpPr/>
            <p:nvPr/>
          </p:nvCxnSpPr>
          <p:spPr>
            <a:xfrm>
              <a:off x="7256290" y="4065339"/>
              <a:ext cx="5531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Retângulo 50"/>
          <p:cNvSpPr/>
          <p:nvPr/>
        </p:nvSpPr>
        <p:spPr>
          <a:xfrm>
            <a:off x="344488" y="1326950"/>
            <a:ext cx="9217024" cy="56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Bef>
                <a:spcPts val="3600"/>
              </a:spcBef>
              <a:spcAft>
                <a:spcPts val="0"/>
              </a:spcAft>
              <a:tabLst>
                <a:tab pos="1795463" algn="l"/>
              </a:tabLst>
            </a:pPr>
            <a:r>
              <a:rPr lang="pt-BR" sz="28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Componentes dos cálculos</a:t>
            </a:r>
          </a:p>
        </p:txBody>
      </p:sp>
    </p:spTree>
    <p:extLst>
      <p:ext uri="{BB962C8B-B14F-4D97-AF65-F5344CB8AC3E}">
        <p14:creationId xmlns:p14="http://schemas.microsoft.com/office/powerpoint/2010/main" val="9044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ítulo 4"/>
          <p:cNvSpPr>
            <a:spLocks noGrp="1"/>
          </p:cNvSpPr>
          <p:nvPr>
            <p:ph type="subTitle" idx="4294967295"/>
          </p:nvPr>
        </p:nvSpPr>
        <p:spPr>
          <a:xfrm>
            <a:off x="1560513" y="3886200"/>
            <a:ext cx="8345487" cy="1752600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pt-BR" altLang="pt-BR" dirty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>
              <a:solidFill>
                <a:schemeClr val="tx2"/>
              </a:solidFill>
            </a:endParaRPr>
          </a:p>
          <a:p>
            <a:pPr eaLnBrk="1" hangingPunct="1"/>
            <a:endParaRPr lang="pt-BR" altLang="pt-BR" sz="3600" b="1" dirty="0">
              <a:solidFill>
                <a:schemeClr val="tx2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1491" y="26805"/>
            <a:ext cx="9843019" cy="6191474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Grupo 5"/>
          <p:cNvGrpSpPr/>
          <p:nvPr/>
        </p:nvGrpSpPr>
        <p:grpSpPr>
          <a:xfrm>
            <a:off x="100163" y="147594"/>
            <a:ext cx="9703468" cy="942975"/>
            <a:chOff x="248300" y="472672"/>
            <a:chExt cx="8960990" cy="942975"/>
          </a:xfrm>
        </p:grpSpPr>
        <p:sp>
          <p:nvSpPr>
            <p:cNvPr id="7" name="Retângulo de cantos arredondados 6"/>
            <p:cNvSpPr/>
            <p:nvPr/>
          </p:nvSpPr>
          <p:spPr>
            <a:xfrm>
              <a:off x="248300" y="472672"/>
              <a:ext cx="8960990" cy="942975"/>
            </a:xfrm>
            <a:prstGeom prst="roundRect">
              <a:avLst/>
            </a:prstGeom>
            <a:solidFill>
              <a:schemeClr val="tx2">
                <a:alpha val="94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tângulo 7"/>
            <p:cNvSpPr/>
            <p:nvPr/>
          </p:nvSpPr>
          <p:spPr>
            <a:xfrm>
              <a:off x="294332" y="518704"/>
              <a:ext cx="8868926" cy="850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9583" tIns="0" rIns="249583" bIns="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400" b="1" kern="1200" dirty="0">
                  <a:latin typeface="+mj-lt"/>
                  <a:ea typeface="Verdana" panose="020B0604030504040204" pitchFamily="34" charset="0"/>
                  <a:cs typeface="Verdana" panose="020B0604030504040204" pitchFamily="34" charset="0"/>
                </a:rPr>
                <a:t>INDICADORES DE QUALIDADE</a:t>
              </a:r>
            </a:p>
          </p:txBody>
        </p:sp>
      </p:grpSp>
      <p:sp>
        <p:nvSpPr>
          <p:cNvPr id="10" name="Retângulo 9"/>
          <p:cNvSpPr/>
          <p:nvPr/>
        </p:nvSpPr>
        <p:spPr>
          <a:xfrm>
            <a:off x="344488" y="1893078"/>
            <a:ext cx="9217024" cy="22560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 algn="just">
              <a:lnSpc>
                <a:spcPct val="110000"/>
              </a:lnSpc>
              <a:spcBef>
                <a:spcPts val="42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As </a:t>
            </a:r>
            <a:r>
              <a:rPr lang="pt-BR" sz="2400" u="sng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Notas Técnicas sobre os cálculos e estudos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realizados para mudanças dos indicadores e/ou de seus componentes são disponibilizadas no sítio oficial do Inep.</a:t>
            </a:r>
          </a:p>
          <a:p>
            <a:pPr algn="ctr">
              <a:lnSpc>
                <a:spcPct val="110000"/>
              </a:lnSpc>
              <a:spcBef>
                <a:spcPts val="4200"/>
              </a:spcBef>
              <a:spcAft>
                <a:spcPts val="0"/>
              </a:spcAft>
              <a:tabLst>
                <a:tab pos="1795463" algn="l"/>
              </a:tabLst>
            </a:pPr>
            <a:r>
              <a:rPr lang="pt-BR" sz="2400" dirty="0">
                <a:solidFill>
                  <a:srgbClr val="FF0000"/>
                </a:solidFill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http://portal.inep.gov.br/educacao-superior/indicadores/notas-tecnicas</a:t>
            </a:r>
            <a:endParaRPr lang="pt-BR" sz="2400" dirty="0">
              <a:solidFill>
                <a:srgbClr val="FF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8543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ítulo 4"/>
          <p:cNvSpPr>
            <a:spLocks noGrp="1"/>
          </p:cNvSpPr>
          <p:nvPr>
            <p:ph type="subTitle" idx="4294967295"/>
          </p:nvPr>
        </p:nvSpPr>
        <p:spPr>
          <a:xfrm>
            <a:off x="1560513" y="3886200"/>
            <a:ext cx="8345487" cy="1752600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pt-BR" altLang="pt-BR" dirty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>
              <a:solidFill>
                <a:schemeClr val="tx2"/>
              </a:solidFill>
            </a:endParaRPr>
          </a:p>
          <a:p>
            <a:pPr eaLnBrk="1" hangingPunct="1"/>
            <a:endParaRPr lang="pt-BR" altLang="pt-BR" sz="3600" b="1" dirty="0">
              <a:solidFill>
                <a:schemeClr val="tx2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1491" y="26805"/>
            <a:ext cx="9843019" cy="6191474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Grupo 5"/>
          <p:cNvGrpSpPr/>
          <p:nvPr/>
        </p:nvGrpSpPr>
        <p:grpSpPr>
          <a:xfrm>
            <a:off x="100163" y="147594"/>
            <a:ext cx="9703468" cy="942975"/>
            <a:chOff x="248300" y="472672"/>
            <a:chExt cx="8960990" cy="942975"/>
          </a:xfrm>
        </p:grpSpPr>
        <p:sp>
          <p:nvSpPr>
            <p:cNvPr id="7" name="Retângulo de cantos arredondados 6"/>
            <p:cNvSpPr/>
            <p:nvPr/>
          </p:nvSpPr>
          <p:spPr>
            <a:xfrm>
              <a:off x="248300" y="472672"/>
              <a:ext cx="8960990" cy="942975"/>
            </a:xfrm>
            <a:prstGeom prst="roundRect">
              <a:avLst/>
            </a:prstGeom>
            <a:solidFill>
              <a:schemeClr val="tx2">
                <a:alpha val="94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tângulo 7"/>
            <p:cNvSpPr/>
            <p:nvPr/>
          </p:nvSpPr>
          <p:spPr>
            <a:xfrm>
              <a:off x="294332" y="518704"/>
              <a:ext cx="8868926" cy="850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9583" tIns="0" rIns="249583" bIns="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400" b="1" dirty="0">
                  <a:latin typeface="+mj-lt"/>
                  <a:ea typeface="Verdana" panose="020B0604030504040204" pitchFamily="34" charset="0"/>
                  <a:cs typeface="Verdana" panose="020B0604030504040204" pitchFamily="34" charset="0"/>
                </a:rPr>
                <a:t>INDICADORES DE QUALIDADE</a:t>
              </a:r>
              <a:endParaRPr lang="pt-BR" sz="3400" b="1" kern="12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10" name="Retângulo 9"/>
          <p:cNvSpPr/>
          <p:nvPr/>
        </p:nvSpPr>
        <p:spPr>
          <a:xfrm>
            <a:off x="344488" y="1423340"/>
            <a:ext cx="9217024" cy="36194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 algn="just">
              <a:lnSpc>
                <a:spcPct val="110000"/>
              </a:lnSpc>
              <a:spcBef>
                <a:spcPts val="42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Os Indicadores de Qualidade têm sido </a:t>
            </a: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indutores de qualidade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como no caso do CPC:</a:t>
            </a:r>
            <a:endParaRPr lang="pt-BR" sz="1200" b="1" dirty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92175" lvl="1" indent="-357188" algn="just">
              <a:lnSpc>
                <a:spcPct val="90000"/>
              </a:lnSpc>
              <a:spcBef>
                <a:spcPts val="3600"/>
              </a:spcBef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Titulação do corpo docente.</a:t>
            </a:r>
          </a:p>
          <a:p>
            <a:pPr marL="892175" lvl="1" indent="-357188" algn="just">
              <a:lnSpc>
                <a:spcPct val="90000"/>
              </a:lnSpc>
              <a:spcBef>
                <a:spcPts val="3600"/>
              </a:spcBef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Infraestrutura.</a:t>
            </a:r>
          </a:p>
          <a:p>
            <a:pPr marL="892175" lvl="1" indent="-357188" algn="just">
              <a:lnSpc>
                <a:spcPct val="90000"/>
              </a:lnSpc>
              <a:spcBef>
                <a:spcPts val="3600"/>
              </a:spcBef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Oportunidades de ampliação da formação acadêmica e profissional .</a:t>
            </a:r>
          </a:p>
        </p:txBody>
      </p:sp>
    </p:spTree>
    <p:extLst>
      <p:ext uri="{BB962C8B-B14F-4D97-AF65-F5344CB8AC3E}">
        <p14:creationId xmlns:p14="http://schemas.microsoft.com/office/powerpoint/2010/main" val="227054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 idx="4294967295"/>
          </p:nvPr>
        </p:nvSpPr>
        <p:spPr>
          <a:xfrm>
            <a:off x="0" y="1788220"/>
            <a:ext cx="9273480" cy="2576884"/>
          </a:xfrm>
          <a:prstGeom prst="rect">
            <a:avLst/>
          </a:prstGeom>
          <a:solidFill>
            <a:schemeClr val="tx2">
              <a:alpha val="94000"/>
            </a:schemeClr>
          </a:solidFill>
        </p:spPr>
        <p:txBody>
          <a:bodyPr rtlCol="0" anchor="ctr">
            <a:noAutofit/>
          </a:bodyPr>
          <a:lstStyle/>
          <a:p>
            <a:pPr marL="892175" indent="-717550" algn="l">
              <a:spcBef>
                <a:spcPts val="1200"/>
              </a:spcBef>
              <a:tabLst>
                <a:tab pos="892175" algn="l"/>
              </a:tabLst>
              <a:defRPr/>
            </a:pPr>
            <a:r>
              <a:rPr lang="pt-BR" sz="4000" b="1" dirty="0">
                <a:solidFill>
                  <a:schemeClr val="bg1"/>
                </a:solidFill>
              </a:rPr>
              <a:t>6. 	Resultados do Enade e </a:t>
            </a:r>
            <a:r>
              <a:rPr lang="pt-BR" sz="4000" b="1" dirty="0" err="1">
                <a:solidFill>
                  <a:schemeClr val="bg1"/>
                </a:solidFill>
              </a:rPr>
              <a:t>Autoavaliação</a:t>
            </a:r>
            <a:r>
              <a:rPr lang="pt-BR" sz="4000" b="1" dirty="0">
                <a:solidFill>
                  <a:schemeClr val="bg1"/>
                </a:solidFill>
              </a:rPr>
              <a:t> da Equipe Pedagógica dos Cursos de Graduação</a:t>
            </a:r>
            <a:endParaRPr lang="pt-BR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6703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457200" y="1371832"/>
            <a:ext cx="9032304" cy="453650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2400"/>
              </a:spcBef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São sujeitos com características individuais constituídas ao longo de suas existências, nas diversas interações que estabelecem com os meios social.</a:t>
            </a:r>
          </a:p>
          <a:p>
            <a:pPr algn="just">
              <a:spcBef>
                <a:spcPts val="2400"/>
              </a:spcBef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Entretanto, ao mesmo tempo em que se constituem como individualidades, se apropriam e refletem aspectos culturais com os que estiveram envolvidos em seus processos de desenvolvimento.</a:t>
            </a:r>
          </a:p>
          <a:p>
            <a:pPr algn="just">
              <a:spcBef>
                <a:spcPts val="2400"/>
              </a:spcBef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Tanto o professor quanto o estudante se têm suas características constituídas da mesma forma.</a:t>
            </a:r>
          </a:p>
          <a:p>
            <a:pPr algn="just">
              <a:spcBef>
                <a:spcPts val="2400"/>
              </a:spcBef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Seus papeis na sociedade são forjados a partir das interações sociais estabelecidas.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57200" y="404664"/>
            <a:ext cx="9032304" cy="57606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300"/>
              </a:spcBef>
            </a:pPr>
            <a:r>
              <a:rPr lang="pt-BR" sz="3200" b="1" dirty="0">
                <a:solidFill>
                  <a:schemeClr val="bg1"/>
                </a:solidFill>
              </a:rPr>
              <a:t>QUEM SÃO OS PROFESSORES E OS ESTUDANTES?</a:t>
            </a:r>
          </a:p>
        </p:txBody>
      </p:sp>
    </p:spTree>
    <p:extLst>
      <p:ext uri="{BB962C8B-B14F-4D97-AF65-F5344CB8AC3E}">
        <p14:creationId xmlns:p14="http://schemas.microsoft.com/office/powerpoint/2010/main" val="179841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ítulo 4"/>
          <p:cNvSpPr>
            <a:spLocks noGrp="1"/>
          </p:cNvSpPr>
          <p:nvPr>
            <p:ph type="subTitle" idx="4294967295"/>
          </p:nvPr>
        </p:nvSpPr>
        <p:spPr>
          <a:xfrm>
            <a:off x="1560513" y="3886200"/>
            <a:ext cx="8345487" cy="1752600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pt-BR" altLang="pt-BR" dirty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>
              <a:solidFill>
                <a:schemeClr val="tx2"/>
              </a:solidFill>
            </a:endParaRPr>
          </a:p>
          <a:p>
            <a:pPr eaLnBrk="1" hangingPunct="1"/>
            <a:endParaRPr lang="pt-BR" altLang="pt-BR" sz="3600" b="1" dirty="0">
              <a:solidFill>
                <a:schemeClr val="tx2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1491" y="26805"/>
            <a:ext cx="9843019" cy="6191474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Grupo 5"/>
          <p:cNvGrpSpPr/>
          <p:nvPr/>
        </p:nvGrpSpPr>
        <p:grpSpPr>
          <a:xfrm>
            <a:off x="100163" y="147594"/>
            <a:ext cx="9703468" cy="942975"/>
            <a:chOff x="248300" y="472672"/>
            <a:chExt cx="8960990" cy="942975"/>
          </a:xfrm>
        </p:grpSpPr>
        <p:sp>
          <p:nvSpPr>
            <p:cNvPr id="7" name="Retângulo de cantos arredondados 6"/>
            <p:cNvSpPr/>
            <p:nvPr/>
          </p:nvSpPr>
          <p:spPr>
            <a:xfrm>
              <a:off x="248300" y="472672"/>
              <a:ext cx="8960990" cy="942975"/>
            </a:xfrm>
            <a:prstGeom prst="roundRect">
              <a:avLst/>
            </a:prstGeom>
            <a:solidFill>
              <a:schemeClr val="tx2">
                <a:alpha val="94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tângulo 7"/>
            <p:cNvSpPr/>
            <p:nvPr/>
          </p:nvSpPr>
          <p:spPr>
            <a:xfrm>
              <a:off x="294332" y="518704"/>
              <a:ext cx="8868926" cy="850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9583" tIns="0" rIns="249583" bIns="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400" b="1" dirty="0">
                  <a:latin typeface="+mj-lt"/>
                  <a:ea typeface="Verdana" panose="020B0604030504040204" pitchFamily="34" charset="0"/>
                  <a:cs typeface="Verdana" panose="020B0604030504040204" pitchFamily="34" charset="0"/>
                </a:rPr>
                <a:t>RESULTADOS DA AVALIAÇÃO</a:t>
              </a:r>
              <a:endParaRPr lang="pt-BR" sz="3400" b="1" kern="12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10" name="Retângulo 9"/>
          <p:cNvSpPr/>
          <p:nvPr/>
        </p:nvSpPr>
        <p:spPr>
          <a:xfrm>
            <a:off x="344488" y="1291982"/>
            <a:ext cx="921702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 algn="just">
              <a:lnSpc>
                <a:spcPct val="110000"/>
              </a:lnSpc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 disseminação dos </a:t>
            </a:r>
            <a:r>
              <a:rPr lang="pt-BR" sz="2400" u="sng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resultados da avaliação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interessa a diversos segmentos sociais.</a:t>
            </a:r>
            <a:endParaRPr lang="pt-BR" sz="1200" dirty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92175" lvl="1" indent="-357188" algn="just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20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Instituições de Educação Superior:</a:t>
            </a:r>
            <a:r>
              <a:rPr lang="pt-BR" sz="22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utilizam as informações para decisões de políticas institucionais. </a:t>
            </a:r>
          </a:p>
          <a:p>
            <a:pPr marL="892175" lvl="1" indent="-357188" algn="just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2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20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Secretarias do MEC:</a:t>
            </a:r>
            <a:r>
              <a:rPr lang="pt-BR" sz="22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adotam resultados para fins de regulação e supervisão da Educação Superior .</a:t>
            </a:r>
          </a:p>
          <a:p>
            <a:pPr marL="892175" lvl="1" indent="-357188" algn="just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20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Gestores públicos em Educação Superior: </a:t>
            </a:r>
            <a:r>
              <a:rPr lang="pt-BR" sz="22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utilizam dados para elaborar e orientar ações e políticas educacionais. </a:t>
            </a:r>
          </a:p>
          <a:p>
            <a:pPr marL="892175" lvl="1" indent="-357188" algn="just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20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Pesquisadores:</a:t>
            </a:r>
            <a:r>
              <a:rPr lang="pt-BR" sz="22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utilizam os dados em trabalhos acadêmicos.</a:t>
            </a:r>
          </a:p>
          <a:p>
            <a:pPr marL="892175" lvl="1" indent="-357188" algn="just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20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Sociedade em geral:</a:t>
            </a:r>
            <a:r>
              <a:rPr lang="pt-BR" sz="22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obtém elementos para conhecer melhor um curso e/ou IES de interesse.</a:t>
            </a:r>
          </a:p>
        </p:txBody>
      </p:sp>
    </p:spTree>
    <p:extLst>
      <p:ext uri="{BB962C8B-B14F-4D97-AF65-F5344CB8AC3E}">
        <p14:creationId xmlns:p14="http://schemas.microsoft.com/office/powerpoint/2010/main" val="318094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ítulo 4"/>
          <p:cNvSpPr>
            <a:spLocks noGrp="1"/>
          </p:cNvSpPr>
          <p:nvPr>
            <p:ph type="subTitle" idx="4294967295"/>
          </p:nvPr>
        </p:nvSpPr>
        <p:spPr>
          <a:xfrm>
            <a:off x="1560513" y="3886200"/>
            <a:ext cx="8345487" cy="1752600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pt-BR" altLang="pt-BR" dirty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>
              <a:solidFill>
                <a:schemeClr val="tx2"/>
              </a:solidFill>
            </a:endParaRPr>
          </a:p>
          <a:p>
            <a:pPr eaLnBrk="1" hangingPunct="1"/>
            <a:endParaRPr lang="pt-BR" altLang="pt-BR" sz="3600" b="1" dirty="0">
              <a:solidFill>
                <a:schemeClr val="tx2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1491" y="26805"/>
            <a:ext cx="9843019" cy="6191474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Retângulo 9"/>
          <p:cNvSpPr/>
          <p:nvPr/>
        </p:nvSpPr>
        <p:spPr>
          <a:xfrm>
            <a:off x="344488" y="1343121"/>
            <a:ext cx="9217024" cy="4705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 algn="just">
              <a:lnSpc>
                <a:spcPct val="110000"/>
              </a:lnSpc>
              <a:spcBef>
                <a:spcPts val="42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SÍTIO OFICIAL DO INEP</a:t>
            </a:r>
          </a:p>
          <a:p>
            <a:pPr marL="719138" lvl="1" indent="-358775" algn="just">
              <a:lnSpc>
                <a:spcPct val="11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Microdados de Exames e Censos </a:t>
            </a:r>
            <a:r>
              <a:rPr lang="pt-BR" sz="1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pt-BR" sz="1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http://portal.inep.gov.br/basica-levantamentos-acessar</a:t>
            </a:r>
            <a:r>
              <a:rPr lang="pt-BR" sz="1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pt-BR" sz="1600" i="1" dirty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52538" lvl="3" indent="-358775" algn="just">
              <a:lnSpc>
                <a:spcPct val="110000"/>
              </a:lnSpc>
              <a:spcBef>
                <a:spcPts val="600"/>
              </a:spcBef>
              <a:buSzPct val="80000"/>
              <a:buFont typeface="Wingdings" panose="05000000000000000000" pitchFamily="2" charset="2"/>
              <a:buChar char="§"/>
              <a:tabLst>
                <a:tab pos="2243138" algn="l"/>
                <a:tab pos="2514600" algn="l"/>
              </a:tabLst>
            </a:pPr>
            <a:r>
              <a:rPr lang="pt-BR" sz="220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Exames</a:t>
            </a:r>
            <a:r>
              <a:rPr lang="pt-BR" sz="22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	- 	Enade, Enem, Prova Brasil e Saeb, entre outros.</a:t>
            </a:r>
          </a:p>
          <a:p>
            <a:pPr marL="1709738" lvl="4" indent="-358775" algn="just">
              <a:lnSpc>
                <a:spcPct val="110000"/>
              </a:lnSpc>
              <a:spcBef>
                <a:spcPts val="600"/>
              </a:spcBef>
              <a:buSzPct val="45000"/>
              <a:buFont typeface="Wingdings" panose="05000000000000000000" pitchFamily="2" charset="2"/>
              <a:buChar char="q"/>
              <a:tabLst>
                <a:tab pos="2243138" algn="l"/>
                <a:tab pos="2514600" algn="l"/>
              </a:tabLst>
            </a:pPr>
            <a:r>
              <a:rPr lang="pt-BR" sz="220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Enade </a:t>
            </a:r>
            <a:r>
              <a:rPr lang="pt-BR" sz="22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– resultados das edições do Exame e respostas dos Questionários do Estudante.</a:t>
            </a:r>
          </a:p>
          <a:p>
            <a:pPr marL="1252538" lvl="3" indent="-358775" algn="just">
              <a:lnSpc>
                <a:spcPct val="110000"/>
              </a:lnSpc>
              <a:spcBef>
                <a:spcPts val="600"/>
              </a:spcBef>
              <a:buSzPct val="80000"/>
              <a:buFont typeface="Wingdings" panose="05000000000000000000" pitchFamily="2" charset="2"/>
              <a:buChar char="§"/>
              <a:tabLst>
                <a:tab pos="2243138" algn="l"/>
                <a:tab pos="2514600" algn="l"/>
              </a:tabLst>
            </a:pPr>
            <a:r>
              <a:rPr lang="pt-BR" sz="220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Censos</a:t>
            </a:r>
            <a:r>
              <a:rPr lang="pt-BR" sz="22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	-	Escolar, Educação Superior e Profissionais do Magistério.</a:t>
            </a:r>
          </a:p>
          <a:p>
            <a:pPr marL="1709738" lvl="4" indent="-358775" algn="just">
              <a:lnSpc>
                <a:spcPct val="110000"/>
              </a:lnSpc>
              <a:spcBef>
                <a:spcPts val="600"/>
              </a:spcBef>
              <a:buSzPct val="45000"/>
              <a:buFont typeface="Wingdings" panose="05000000000000000000" pitchFamily="2" charset="2"/>
              <a:buChar char="q"/>
              <a:tabLst>
                <a:tab pos="2243138" algn="l"/>
                <a:tab pos="2514600" algn="l"/>
              </a:tabLst>
            </a:pPr>
            <a:r>
              <a:rPr lang="pt-BR" sz="220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Censup</a:t>
            </a:r>
            <a:r>
              <a:rPr lang="pt-BR" sz="22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– Situação das matrículas por estudante, curso e IES.</a:t>
            </a:r>
            <a:endParaRPr lang="pt-BR" sz="2200" b="1" dirty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 lvl="1" indent="-358775" algn="just">
              <a:lnSpc>
                <a:spcPct val="110000"/>
              </a:lnSpc>
              <a:spcBef>
                <a:spcPts val="2400"/>
              </a:spcBef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Planilhas de resultados dos Indicadores de Qualidade </a:t>
            </a:r>
            <a:r>
              <a:rPr lang="pt-BR" sz="1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pt-BR" sz="1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http://portal.inep.gov.br/educacao-superior/indicadores</a:t>
            </a:r>
            <a:r>
              <a:rPr lang="pt-BR" sz="1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1252538" lvl="3" indent="-358775" algn="just">
              <a:lnSpc>
                <a:spcPct val="110000"/>
              </a:lnSpc>
              <a:spcBef>
                <a:spcPts val="600"/>
              </a:spcBef>
              <a:buSzPct val="80000"/>
              <a:buFont typeface="Wingdings" panose="05000000000000000000" pitchFamily="2" charset="2"/>
              <a:buChar char="§"/>
              <a:tabLst>
                <a:tab pos="2243138" algn="l"/>
                <a:tab pos="2514600" algn="l"/>
              </a:tabLst>
            </a:pPr>
            <a:r>
              <a:rPr lang="pt-BR" sz="220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Conceito Enade, CPC e IGC</a:t>
            </a:r>
            <a:r>
              <a:rPr lang="pt-BR" sz="22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100163" y="147594"/>
            <a:ext cx="9703468" cy="942975"/>
            <a:chOff x="248300" y="472672"/>
            <a:chExt cx="8960990" cy="942975"/>
          </a:xfrm>
        </p:grpSpPr>
        <p:sp>
          <p:nvSpPr>
            <p:cNvPr id="12" name="Retângulo de cantos arredondados 11"/>
            <p:cNvSpPr/>
            <p:nvPr/>
          </p:nvSpPr>
          <p:spPr>
            <a:xfrm>
              <a:off x="248300" y="472672"/>
              <a:ext cx="8960990" cy="942975"/>
            </a:xfrm>
            <a:prstGeom prst="roundRect">
              <a:avLst/>
            </a:prstGeom>
            <a:solidFill>
              <a:schemeClr val="tx2">
                <a:alpha val="94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tângulo 12"/>
            <p:cNvSpPr/>
            <p:nvPr/>
          </p:nvSpPr>
          <p:spPr>
            <a:xfrm>
              <a:off x="294332" y="518704"/>
              <a:ext cx="8868926" cy="850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9583" tIns="0" rIns="249583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80000"/>
                </a:lnSpc>
                <a:spcBef>
                  <a:spcPct val="0"/>
                </a:spcBef>
              </a:pPr>
              <a:r>
                <a:rPr lang="pt-BR" sz="3200" b="1" dirty="0">
                  <a:ea typeface="Verdana" panose="020B0604030504040204" pitchFamily="34" charset="0"/>
                  <a:cs typeface="Verdana" panose="020B0604030504040204" pitchFamily="34" charset="0"/>
                </a:rPr>
                <a:t>DISPONIBILIZAÇÃO DOS DADOS PARA</a:t>
              </a:r>
            </a:p>
            <a:p>
              <a:pPr lvl="0" algn="ctr" defTabSz="1066800">
                <a:lnSpc>
                  <a:spcPct val="80000"/>
                </a:lnSpc>
                <a:spcBef>
                  <a:spcPct val="0"/>
                </a:spcBef>
              </a:pPr>
              <a:r>
                <a:rPr lang="pt-BR" sz="3200" b="1" dirty="0">
                  <a:ea typeface="Verdana" panose="020B0604030504040204" pitchFamily="34" charset="0"/>
                  <a:cs typeface="Verdana" panose="020B0604030504040204" pitchFamily="34" charset="0"/>
                </a:rPr>
                <a:t>GESTÃO E PESQUISA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72914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ítulo 4"/>
          <p:cNvSpPr>
            <a:spLocks noGrp="1"/>
          </p:cNvSpPr>
          <p:nvPr>
            <p:ph type="subTitle" idx="4294967295"/>
          </p:nvPr>
        </p:nvSpPr>
        <p:spPr>
          <a:xfrm>
            <a:off x="1560513" y="3886200"/>
            <a:ext cx="8345487" cy="1752600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pt-BR" altLang="pt-BR" dirty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>
              <a:solidFill>
                <a:schemeClr val="tx2"/>
              </a:solidFill>
            </a:endParaRPr>
          </a:p>
          <a:p>
            <a:pPr eaLnBrk="1" hangingPunct="1"/>
            <a:endParaRPr lang="pt-BR" altLang="pt-BR" sz="3600" b="1" dirty="0">
              <a:solidFill>
                <a:schemeClr val="tx2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1491" y="26805"/>
            <a:ext cx="9843019" cy="6191474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Retângulo 9"/>
          <p:cNvSpPr/>
          <p:nvPr/>
        </p:nvSpPr>
        <p:spPr>
          <a:xfrm>
            <a:off x="344488" y="1312304"/>
            <a:ext cx="9217024" cy="3111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9138" lvl="1" indent="-358775" algn="just">
              <a:lnSpc>
                <a:spcPct val="110000"/>
              </a:lnSpc>
              <a:spcBef>
                <a:spcPts val="2400"/>
              </a:spcBef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Relatórios do Enade </a:t>
            </a:r>
            <a:r>
              <a:rPr lang="pt-BR" sz="1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pt-BR" sz="1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http://portal.inep.gov.br/enade/relatorios</a:t>
            </a:r>
            <a:r>
              <a:rPr lang="pt-BR" sz="1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pt-BR" sz="1400" b="1" dirty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52538" lvl="3" indent="-358775" algn="just">
              <a:lnSpc>
                <a:spcPct val="110000"/>
              </a:lnSpc>
              <a:spcBef>
                <a:spcPts val="600"/>
              </a:spcBef>
              <a:buSzPct val="80000"/>
              <a:buFont typeface="Wingdings" panose="05000000000000000000" pitchFamily="2" charset="2"/>
              <a:buChar char="§"/>
              <a:tabLst>
                <a:tab pos="2243138" algn="l"/>
                <a:tab pos="2514600" algn="l"/>
              </a:tabLst>
            </a:pPr>
            <a:r>
              <a:rPr lang="pt-BR" sz="22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Curso, IES e Síntese de Área.</a:t>
            </a:r>
          </a:p>
          <a:p>
            <a:pPr marL="358775" lvl="1" indent="-358775" algn="just">
              <a:lnSpc>
                <a:spcPct val="110000"/>
              </a:lnSpc>
              <a:spcBef>
                <a:spcPts val="3000"/>
              </a:spcBef>
              <a:buSzPct val="80000"/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SALA SEGURA NO INEP </a:t>
            </a:r>
            <a:r>
              <a:rPr lang="pt-BR" sz="1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(Portaria Inep nº 467/2014)</a:t>
            </a:r>
            <a:endParaRPr lang="pt-BR" sz="2000" i="1" dirty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 lvl="1" indent="-358775" algn="just">
              <a:lnSpc>
                <a:spcPct val="110000"/>
              </a:lnSpc>
              <a:spcBef>
                <a:spcPts val="1200"/>
              </a:spcBef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Cruzamento de informações do Enem, Enade, Censo Escolar e Censo da Educação Superior por variável de identificação do estudante.</a:t>
            </a:r>
          </a:p>
        </p:txBody>
      </p:sp>
      <p:grpSp>
        <p:nvGrpSpPr>
          <p:cNvPr id="8" name="Grupo 10"/>
          <p:cNvGrpSpPr/>
          <p:nvPr/>
        </p:nvGrpSpPr>
        <p:grpSpPr>
          <a:xfrm>
            <a:off x="100163" y="147594"/>
            <a:ext cx="9703468" cy="942975"/>
            <a:chOff x="248300" y="472672"/>
            <a:chExt cx="8960990" cy="942975"/>
          </a:xfrm>
        </p:grpSpPr>
        <p:sp>
          <p:nvSpPr>
            <p:cNvPr id="14" name="Retângulo de cantos arredondados 11"/>
            <p:cNvSpPr/>
            <p:nvPr/>
          </p:nvSpPr>
          <p:spPr>
            <a:xfrm>
              <a:off x="248300" y="472672"/>
              <a:ext cx="8960990" cy="942975"/>
            </a:xfrm>
            <a:prstGeom prst="roundRect">
              <a:avLst/>
            </a:prstGeom>
            <a:solidFill>
              <a:schemeClr val="tx2">
                <a:alpha val="94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etângulo 14"/>
            <p:cNvSpPr/>
            <p:nvPr/>
          </p:nvSpPr>
          <p:spPr>
            <a:xfrm>
              <a:off x="294332" y="518704"/>
              <a:ext cx="8868926" cy="850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9583" tIns="0" rIns="249583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80000"/>
                </a:lnSpc>
                <a:spcBef>
                  <a:spcPct val="0"/>
                </a:spcBef>
              </a:pPr>
              <a:r>
                <a:rPr lang="pt-BR" sz="3200" b="1" dirty="0">
                  <a:ea typeface="Verdana" panose="020B0604030504040204" pitchFamily="34" charset="0"/>
                  <a:cs typeface="Verdana" panose="020B0604030504040204" pitchFamily="34" charset="0"/>
                </a:rPr>
                <a:t>DISPONIBILIZAÇÃO DOS DADOS PARA</a:t>
              </a:r>
            </a:p>
            <a:p>
              <a:pPr lvl="0" algn="ctr" defTabSz="1066800">
                <a:lnSpc>
                  <a:spcPct val="80000"/>
                </a:lnSpc>
                <a:spcBef>
                  <a:spcPct val="0"/>
                </a:spcBef>
              </a:pPr>
              <a:r>
                <a:rPr lang="pt-BR" sz="3200" b="1" dirty="0">
                  <a:ea typeface="Verdana" panose="020B0604030504040204" pitchFamily="34" charset="0"/>
                  <a:cs typeface="Verdana" panose="020B0604030504040204" pitchFamily="34" charset="0"/>
                </a:rPr>
                <a:t>GESTÃO E PESQUISA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1695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ítulo 4"/>
          <p:cNvSpPr>
            <a:spLocks noGrp="1"/>
          </p:cNvSpPr>
          <p:nvPr>
            <p:ph type="subTitle" idx="4294967295"/>
          </p:nvPr>
        </p:nvSpPr>
        <p:spPr>
          <a:xfrm>
            <a:off x="1560513" y="3886200"/>
            <a:ext cx="8345487" cy="1752600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pt-BR" altLang="pt-BR" dirty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>
              <a:solidFill>
                <a:schemeClr val="tx2"/>
              </a:solidFill>
            </a:endParaRPr>
          </a:p>
          <a:p>
            <a:pPr eaLnBrk="1" hangingPunct="1"/>
            <a:endParaRPr lang="pt-BR" altLang="pt-BR" sz="3600" b="1" dirty="0">
              <a:solidFill>
                <a:schemeClr val="tx2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1491" y="26805"/>
            <a:ext cx="9843019" cy="6191474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Retângulo 9"/>
          <p:cNvSpPr/>
          <p:nvPr/>
        </p:nvSpPr>
        <p:spPr>
          <a:xfrm>
            <a:off x="344488" y="1380656"/>
            <a:ext cx="9217024" cy="4496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 algn="just">
              <a:lnSpc>
                <a:spcPct val="110000"/>
              </a:lnSpc>
              <a:spcBef>
                <a:spcPts val="42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Cruzamento de dados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entre:</a:t>
            </a:r>
          </a:p>
          <a:p>
            <a:pPr marL="719138" lvl="1" indent="-358775" algn="just">
              <a:lnSpc>
                <a:spcPct val="110000"/>
              </a:lnSpc>
              <a:spcBef>
                <a:spcPts val="1200"/>
              </a:spcBef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Enade e Enem.</a:t>
            </a:r>
          </a:p>
          <a:p>
            <a:pPr marL="719138" lvl="1" indent="-358775" algn="just">
              <a:lnSpc>
                <a:spcPct val="110000"/>
              </a:lnSpc>
              <a:spcBef>
                <a:spcPts val="1200"/>
              </a:spcBef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Enade e participantes de programas de inclusão.</a:t>
            </a:r>
          </a:p>
          <a:p>
            <a:pPr marL="719138" lvl="1" indent="-358775" algn="just">
              <a:lnSpc>
                <a:spcPct val="110000"/>
              </a:lnSpc>
              <a:spcBef>
                <a:spcPts val="1200"/>
              </a:spcBef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Trajetória de estudantes da Educação Superior: evasão, transferência, permanência, conclusão, retenção etc.</a:t>
            </a:r>
          </a:p>
          <a:p>
            <a:pPr marL="719138" lvl="1" indent="-358775" algn="just">
              <a:lnSpc>
                <a:spcPct val="110000"/>
              </a:lnSpc>
              <a:spcBef>
                <a:spcPts val="1200"/>
              </a:spcBef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Enade com Relação Anual de Informações Sociais (</a:t>
            </a:r>
            <a:r>
              <a:rPr lang="pt-BR" sz="2400" dirty="0" err="1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Rais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).</a:t>
            </a:r>
          </a:p>
          <a:p>
            <a:pPr marL="358775" indent="-358775" algn="just">
              <a:lnSpc>
                <a:spcPct val="110000"/>
              </a:lnSpc>
              <a:spcBef>
                <a:spcPts val="42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Verificação da efetividade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 </a:t>
            </a: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estimação de impactos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de políticas públicas sobre a educação da população atendida.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100163" y="147594"/>
            <a:ext cx="9703468" cy="942975"/>
            <a:chOff x="248300" y="472672"/>
            <a:chExt cx="8960990" cy="942975"/>
          </a:xfrm>
        </p:grpSpPr>
        <p:sp>
          <p:nvSpPr>
            <p:cNvPr id="12" name="Retângulo de cantos arredondados 11"/>
            <p:cNvSpPr/>
            <p:nvPr/>
          </p:nvSpPr>
          <p:spPr>
            <a:xfrm>
              <a:off x="248300" y="472672"/>
              <a:ext cx="8960990" cy="942975"/>
            </a:xfrm>
            <a:prstGeom prst="roundRect">
              <a:avLst/>
            </a:prstGeom>
            <a:solidFill>
              <a:schemeClr val="tx2">
                <a:alpha val="94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tângulo 12"/>
            <p:cNvSpPr/>
            <p:nvPr/>
          </p:nvSpPr>
          <p:spPr>
            <a:xfrm>
              <a:off x="294332" y="518704"/>
              <a:ext cx="8868926" cy="850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9583" tIns="0" rIns="249583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80000"/>
                </a:lnSpc>
                <a:spcBef>
                  <a:spcPct val="0"/>
                </a:spcBef>
              </a:pPr>
              <a:r>
                <a:rPr lang="pt-BR" sz="3200" b="1" dirty="0">
                  <a:ea typeface="Verdana" panose="020B0604030504040204" pitchFamily="34" charset="0"/>
                  <a:cs typeface="Verdana" panose="020B0604030504040204" pitchFamily="34" charset="0"/>
                </a:rPr>
                <a:t>POSSIBILIDADES DE PESQUISA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5761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ítulo 4"/>
          <p:cNvSpPr>
            <a:spLocks noGrp="1"/>
          </p:cNvSpPr>
          <p:nvPr>
            <p:ph type="subTitle" idx="4294967295"/>
          </p:nvPr>
        </p:nvSpPr>
        <p:spPr>
          <a:xfrm>
            <a:off x="1560513" y="3886200"/>
            <a:ext cx="8345487" cy="1752600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pt-BR" altLang="pt-BR" dirty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>
              <a:solidFill>
                <a:schemeClr val="tx2"/>
              </a:solidFill>
            </a:endParaRPr>
          </a:p>
          <a:p>
            <a:pPr eaLnBrk="1" hangingPunct="1"/>
            <a:endParaRPr lang="pt-BR" altLang="pt-BR" sz="3600" b="1" dirty="0">
              <a:solidFill>
                <a:schemeClr val="tx2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1491" y="26805"/>
            <a:ext cx="9843019" cy="6191474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pt-BR" dirty="0"/>
          </a:p>
        </p:txBody>
      </p:sp>
      <p:grpSp>
        <p:nvGrpSpPr>
          <p:cNvPr id="11" name="Grupo 10"/>
          <p:cNvGrpSpPr/>
          <p:nvPr/>
        </p:nvGrpSpPr>
        <p:grpSpPr>
          <a:xfrm>
            <a:off x="100163" y="147594"/>
            <a:ext cx="9703468" cy="942975"/>
            <a:chOff x="248300" y="472672"/>
            <a:chExt cx="8960990" cy="942975"/>
          </a:xfrm>
        </p:grpSpPr>
        <p:sp>
          <p:nvSpPr>
            <p:cNvPr id="12" name="Retângulo de cantos arredondados 11"/>
            <p:cNvSpPr/>
            <p:nvPr/>
          </p:nvSpPr>
          <p:spPr>
            <a:xfrm>
              <a:off x="248300" y="472672"/>
              <a:ext cx="8960990" cy="942975"/>
            </a:xfrm>
            <a:prstGeom prst="roundRect">
              <a:avLst/>
            </a:prstGeom>
            <a:solidFill>
              <a:schemeClr val="tx2">
                <a:alpha val="94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tângulo 12"/>
            <p:cNvSpPr/>
            <p:nvPr/>
          </p:nvSpPr>
          <p:spPr>
            <a:xfrm>
              <a:off x="294332" y="518704"/>
              <a:ext cx="8868926" cy="850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9583" tIns="0" rIns="249583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80000"/>
                </a:lnSpc>
                <a:spcBef>
                  <a:spcPct val="0"/>
                </a:spcBef>
              </a:pPr>
              <a:r>
                <a:rPr lang="pt-BR" sz="3200" b="1" dirty="0">
                  <a:ea typeface="Verdana" panose="020B0604030504040204" pitchFamily="34" charset="0"/>
                  <a:cs typeface="Verdana" panose="020B0604030504040204" pitchFamily="34" charset="0"/>
                </a:rPr>
                <a:t>REFERÊNCIA BIBLIOGRÁFICA</a:t>
              </a:r>
            </a:p>
          </p:txBody>
        </p:sp>
      </p:grpSp>
      <p:sp>
        <p:nvSpPr>
          <p:cNvPr id="14" name="Retângulo 13"/>
          <p:cNvSpPr/>
          <p:nvPr/>
        </p:nvSpPr>
        <p:spPr>
          <a:xfrm>
            <a:off x="344488" y="1380656"/>
            <a:ext cx="9217024" cy="4738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 algn="just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155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FRANCO, Édson. Funções do Coordenador de Curso: como “construir” o coordenador ideal. </a:t>
            </a:r>
            <a:r>
              <a:rPr lang="pt-BR" sz="155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ABMES Cadernos</a:t>
            </a:r>
            <a:r>
              <a:rPr lang="pt-BR" sz="155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Brasília, n. 8, p. 7-52, 2002.</a:t>
            </a:r>
            <a:endParaRPr lang="pt-BR" sz="1550" dirty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58775" indent="-358775" algn="just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155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MASETTO, Marcos Tarciso. </a:t>
            </a:r>
            <a:r>
              <a:rPr lang="pt-BR" sz="155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Competência pedagógica do professor universitário</a:t>
            </a:r>
            <a:r>
              <a:rPr lang="pt-BR" sz="155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São Paulo: </a:t>
            </a:r>
            <a:r>
              <a:rPr lang="pt-BR" sz="1550" dirty="0" err="1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Summus</a:t>
            </a:r>
            <a:r>
              <a:rPr lang="pt-BR" sz="155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2003. </a:t>
            </a:r>
          </a:p>
          <a:p>
            <a:pPr marL="358775" indent="-358775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155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RODRIGUES, Manuela Carvalho; FERRÃO, Luís Barata. </a:t>
            </a:r>
            <a:r>
              <a:rPr lang="pt-BR" sz="155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Formação pedagógica dos formadores</a:t>
            </a:r>
            <a:r>
              <a:rPr lang="pt-BR" sz="155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6. ed. Lisboa, Portugal: </a:t>
            </a:r>
            <a:r>
              <a:rPr lang="pt-BR" sz="1550" dirty="0" err="1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Lidel</a:t>
            </a:r>
            <a:r>
              <a:rPr lang="pt-BR" sz="155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2006.</a:t>
            </a:r>
          </a:p>
          <a:p>
            <a:pPr marL="358775" indent="-358775" algn="just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155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SANTOS, Renato Augusto dos. </a:t>
            </a:r>
            <a:r>
              <a:rPr lang="pt-BR" sz="155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Processo de mudança curricular no Ensino Superior privado</a:t>
            </a:r>
            <a:r>
              <a:rPr lang="pt-BR" sz="155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: uma análise envolvendo a definição de referenciais formativos comuns entre cursos de Licenciatura. 2013. Tese (Doutorado em Educação: Currículo) – Pontifícia Universidade Católica de São Paulo, São Paulo, 2013. </a:t>
            </a:r>
          </a:p>
          <a:p>
            <a:pPr marL="358775" indent="-358775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155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SANTOS, Renato Augusto dos. Currículo, constituição do sujeito e mudança social: uma articulação que requer interpretações multidimensionais sobre educação. </a:t>
            </a:r>
            <a:r>
              <a:rPr lang="pt-BR" sz="155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Revista Educação</a:t>
            </a:r>
            <a:r>
              <a:rPr lang="pt-BR" sz="155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Guarulhos, v. 6, n. 1, p. 4-18, jun. 2011.</a:t>
            </a:r>
          </a:p>
          <a:p>
            <a:pPr marL="358775" indent="-358775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155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SANTOS, Renato Augusto dos. </a:t>
            </a:r>
            <a:r>
              <a:rPr lang="pt-BR" sz="155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 atuação do coordenador de curso da Licenciatura em Matemática na formação inicial do educador matemático</a:t>
            </a:r>
            <a:r>
              <a:rPr lang="pt-BR" sz="155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2007. Dissertação (Mestrado em Educação: Psicologia da Educação) – Pontifícia Universidade Católica de São Paulo, São Paulo, 2007.</a:t>
            </a:r>
          </a:p>
          <a:p>
            <a:pPr marL="358775" indent="-358775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155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TARDIF, Maurice. Saberes profissionais dos professores e conhecimentos universitários. </a:t>
            </a:r>
            <a:r>
              <a:rPr lang="pt-BR" sz="155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Revista Brasileira de Educação</a:t>
            </a:r>
            <a:r>
              <a:rPr lang="pt-BR" sz="155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[</a:t>
            </a:r>
            <a:r>
              <a:rPr lang="pt-BR" sz="1550" dirty="0" err="1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S.l</a:t>
            </a:r>
            <a:r>
              <a:rPr lang="pt-BR" sz="155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.], n. 13, 5-24, jan./fev./mar./abr. 2000.</a:t>
            </a:r>
          </a:p>
        </p:txBody>
      </p:sp>
    </p:spTree>
    <p:extLst>
      <p:ext uri="{BB962C8B-B14F-4D97-AF65-F5344CB8AC3E}">
        <p14:creationId xmlns:p14="http://schemas.microsoft.com/office/powerpoint/2010/main" val="253890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ítulo 4"/>
          <p:cNvSpPr>
            <a:spLocks noGrp="1"/>
          </p:cNvSpPr>
          <p:nvPr>
            <p:ph type="subTitle" idx="4294967295"/>
          </p:nvPr>
        </p:nvSpPr>
        <p:spPr>
          <a:xfrm>
            <a:off x="1560513" y="3886200"/>
            <a:ext cx="8345487" cy="1752600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pt-BR" altLang="pt-BR" dirty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>
              <a:solidFill>
                <a:schemeClr val="tx2"/>
              </a:solidFill>
            </a:endParaRPr>
          </a:p>
          <a:p>
            <a:pPr eaLnBrk="1" hangingPunct="1"/>
            <a:endParaRPr lang="pt-BR" altLang="pt-BR" sz="3600" b="1" dirty="0">
              <a:solidFill>
                <a:schemeClr val="tx2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1491" y="26805"/>
            <a:ext cx="9843019" cy="6191474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Retângulo 9"/>
          <p:cNvSpPr/>
          <p:nvPr/>
        </p:nvSpPr>
        <p:spPr>
          <a:xfrm>
            <a:off x="344488" y="2549398"/>
            <a:ext cx="9217024" cy="799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Bef>
                <a:spcPts val="4200"/>
              </a:spcBef>
              <a:spcAft>
                <a:spcPts val="0"/>
              </a:spcAft>
              <a:tabLst>
                <a:tab pos="1795463" algn="l"/>
              </a:tabLst>
            </a:pPr>
            <a:r>
              <a:rPr lang="pt-BR" sz="440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MUITO OBRIGADO!</a:t>
            </a:r>
            <a:endParaRPr lang="pt-BR" sz="4400" dirty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44488" y="4790760"/>
            <a:ext cx="9217024" cy="1302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Bef>
                <a:spcPts val="4200"/>
              </a:spcBef>
              <a:spcAft>
                <a:spcPts val="0"/>
              </a:spcAft>
              <a:tabLst>
                <a:tab pos="1795463" algn="l"/>
              </a:tabLst>
            </a:pPr>
            <a:r>
              <a:rPr lang="pt-BR" sz="32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Contato: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tabLst>
                <a:tab pos="1795463" algn="l"/>
              </a:tabLst>
            </a:pPr>
            <a:r>
              <a:rPr lang="pt-BR" sz="32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renato.santos@inep.gov.br</a:t>
            </a:r>
          </a:p>
        </p:txBody>
      </p:sp>
    </p:spTree>
    <p:extLst>
      <p:ext uri="{BB962C8B-B14F-4D97-AF65-F5344CB8AC3E}">
        <p14:creationId xmlns:p14="http://schemas.microsoft.com/office/powerpoint/2010/main" val="2536425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457200" y="1268760"/>
            <a:ext cx="9032304" cy="453650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2400"/>
              </a:spcBef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Como entendo o processo de constituição do sujeito?</a:t>
            </a:r>
          </a:p>
          <a:p>
            <a:pPr marL="720725" indent="0" algn="just">
              <a:spcBef>
                <a:spcPts val="2400"/>
              </a:spcBef>
              <a:buNone/>
            </a:pPr>
            <a:r>
              <a:rPr lang="pt-BR" sz="2400" dirty="0">
                <a:solidFill>
                  <a:srgbClr val="C00000"/>
                </a:solidFill>
              </a:rPr>
              <a:t>“[...] a constituição do sujeito é explicada como decorrente da contínua interação do organismo com o meio social, que ocorre ao longo de toda sua vida. Neste processo de constituição, o meio social é o detentor de referenciais culturais que possibilitam ao sujeito a construção de uma visão de mundo físico e social e de seu papel enquanto indivíduo diante dos diversos grupos sociais, que participa e que venha participar”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sz="1400" dirty="0">
                <a:solidFill>
                  <a:schemeClr val="accent1">
                    <a:lumMod val="75000"/>
                  </a:schemeClr>
                </a:solidFill>
              </a:rPr>
              <a:t>(WALLON apud SANTOS, 2011, p. 8)</a:t>
            </a:r>
            <a:r>
              <a:rPr lang="pt-BR" sz="2400" dirty="0">
                <a:solidFill>
                  <a:srgbClr val="C00000"/>
                </a:solidFill>
              </a:rPr>
              <a:t>.</a:t>
            </a:r>
            <a:endParaRPr lang="pt-BR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spcBef>
                <a:spcPts val="2400"/>
              </a:spcBef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A forma de pensar e de agir no mundo traz a síntese de todas as experiências vivenciadas, marcadas por apropriações de referenciais, conflitos e contradições.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57200" y="404664"/>
            <a:ext cx="9032304" cy="57606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300"/>
              </a:spcBef>
            </a:pPr>
            <a:r>
              <a:rPr lang="pt-BR" sz="3200" b="1" dirty="0">
                <a:solidFill>
                  <a:schemeClr val="bg1"/>
                </a:solidFill>
              </a:rPr>
              <a:t>CONCEPÇÃO DE DESENVOLVIMENTO HUMANO</a:t>
            </a:r>
          </a:p>
        </p:txBody>
      </p:sp>
    </p:spTree>
    <p:extLst>
      <p:ext uri="{BB962C8B-B14F-4D97-AF65-F5344CB8AC3E}">
        <p14:creationId xmlns:p14="http://schemas.microsoft.com/office/powerpoint/2010/main" val="372104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 idx="4294967295"/>
          </p:nvPr>
        </p:nvSpPr>
        <p:spPr>
          <a:xfrm>
            <a:off x="0" y="1788220"/>
            <a:ext cx="9273480" cy="2576884"/>
          </a:xfrm>
          <a:prstGeom prst="rect">
            <a:avLst/>
          </a:prstGeom>
          <a:solidFill>
            <a:schemeClr val="tx2">
              <a:alpha val="94000"/>
            </a:schemeClr>
          </a:solidFill>
        </p:spPr>
        <p:txBody>
          <a:bodyPr rtlCol="0" anchor="ctr">
            <a:noAutofit/>
          </a:bodyPr>
          <a:lstStyle/>
          <a:p>
            <a:pPr marL="892175" indent="-717550" algn="l">
              <a:spcBef>
                <a:spcPts val="1200"/>
              </a:spcBef>
              <a:tabLst>
                <a:tab pos="892175" algn="l"/>
              </a:tabLst>
              <a:defRPr/>
            </a:pPr>
            <a:r>
              <a:rPr lang="pt-BR" sz="4000" b="1" dirty="0">
                <a:solidFill>
                  <a:schemeClr val="bg1"/>
                </a:solidFill>
              </a:rPr>
              <a:t>2. 	Formação de Professores</a:t>
            </a:r>
            <a:endParaRPr lang="pt-BR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6597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457200" y="1196752"/>
            <a:ext cx="9032304" cy="468052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800"/>
              </a:spcBef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A formação do professor deve prepará-lo para levar a bom termo as ações relativas à sua responsabilidade, a principal: </a:t>
            </a:r>
            <a:r>
              <a:rPr lang="pt-BR" sz="2400" u="sng" dirty="0">
                <a:solidFill>
                  <a:schemeClr val="accent1">
                    <a:lumMod val="75000"/>
                  </a:schemeClr>
                </a:solidFill>
              </a:rPr>
              <a:t>garantir que a aprendizagem se desenvolva de forma pertinente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, tendo em atenção os condicionantes impostos pela realidade e as condições concretas para realização de suas ações </a:t>
            </a:r>
            <a:r>
              <a:rPr lang="pt-BR" sz="1400" dirty="0">
                <a:solidFill>
                  <a:schemeClr val="accent1">
                    <a:lumMod val="75000"/>
                  </a:schemeClr>
                </a:solidFill>
              </a:rPr>
              <a:t>(RODRIGUES; FERRÃO, 2006, p. 23)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algn="just">
              <a:spcBef>
                <a:spcPts val="1800"/>
              </a:spcBef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A </a:t>
            </a:r>
            <a:r>
              <a:rPr lang="pt-BR" sz="2400" i="1" dirty="0">
                <a:solidFill>
                  <a:schemeClr val="accent1">
                    <a:lumMod val="75000"/>
                  </a:schemeClr>
                </a:solidFill>
              </a:rPr>
              <a:t>prática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deve ser uma das dimensões a ser enfocada em sua formação, considerando que as práticas do professor se apoiam “[...] em vivências anteriores, seja como alunos ou docentes e/ou em reflexões teóricas” </a:t>
            </a:r>
            <a:r>
              <a:rPr lang="pt-BR" sz="1400" dirty="0">
                <a:solidFill>
                  <a:schemeClr val="accent1">
                    <a:lumMod val="75000"/>
                  </a:schemeClr>
                </a:solidFill>
              </a:rPr>
              <a:t>(TARDIF apud SANTOS, 2007, p. 138)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algn="just">
              <a:spcBef>
                <a:spcPts val="1800"/>
              </a:spcBef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Com isso, as experiências formativas e os estudos colocam-se como a forma de levá-lo a ter subsídios melhores para pensar e rever suas práticas </a:t>
            </a:r>
            <a:r>
              <a:rPr lang="pt-BR" sz="1400" dirty="0">
                <a:solidFill>
                  <a:schemeClr val="accent1">
                    <a:lumMod val="75000"/>
                  </a:schemeClr>
                </a:solidFill>
              </a:rPr>
              <a:t>(SANTOS, 2007, p. 138)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  <a:p>
            <a:pPr algn="just">
              <a:spcBef>
                <a:spcPts val="3000"/>
              </a:spcBef>
            </a:pPr>
            <a:endParaRPr lang="pt-B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ítulo 1"/>
          <p:cNvSpPr txBox="1">
            <a:spLocks/>
          </p:cNvSpPr>
          <p:nvPr/>
        </p:nvSpPr>
        <p:spPr>
          <a:xfrm>
            <a:off x="457200" y="404664"/>
            <a:ext cx="9032304" cy="57606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300"/>
              </a:spcBef>
            </a:pPr>
            <a:r>
              <a:rPr lang="pt-BR" sz="3200" b="1" dirty="0">
                <a:solidFill>
                  <a:schemeClr val="bg1"/>
                </a:solidFill>
              </a:rPr>
              <a:t>FORMAÇÃO DE PROFESSORES</a:t>
            </a:r>
          </a:p>
        </p:txBody>
      </p:sp>
    </p:spTree>
    <p:extLst>
      <p:ext uri="{BB962C8B-B14F-4D97-AF65-F5344CB8AC3E}">
        <p14:creationId xmlns:p14="http://schemas.microsoft.com/office/powerpoint/2010/main" val="426721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457200" y="1268760"/>
            <a:ext cx="9032304" cy="468052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3000"/>
              </a:spcBef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Para formular suas práticas, o professor se serve de:</a:t>
            </a:r>
          </a:p>
          <a:p>
            <a:pPr lvl="1" algn="just">
              <a:spcBef>
                <a:spcPts val="1200"/>
              </a:spcBef>
            </a:pPr>
            <a:r>
              <a:rPr lang="pt-BR" sz="2400" u="sng" dirty="0">
                <a:solidFill>
                  <a:schemeClr val="accent1">
                    <a:lumMod val="75000"/>
                  </a:schemeClr>
                </a:solidFill>
              </a:rPr>
              <a:t>sua cultura pessoal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, que provém de sua história de vida e de sua cultura escolar anterior;</a:t>
            </a:r>
          </a:p>
          <a:p>
            <a:pPr lvl="1" algn="just">
              <a:spcBef>
                <a:spcPts val="1200"/>
              </a:spcBef>
            </a:pPr>
            <a:r>
              <a:rPr lang="pt-BR" sz="2400" u="sng" dirty="0">
                <a:solidFill>
                  <a:schemeClr val="accent1">
                    <a:lumMod val="75000"/>
                  </a:schemeClr>
                </a:solidFill>
              </a:rPr>
              <a:t>certos conhecimentos disciplinares adquiridos na universidade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, assim como em certos conhecimentos didáticos e pedagógicos oriundos de formação profissional;</a:t>
            </a:r>
          </a:p>
          <a:p>
            <a:pPr lvl="1" algn="just">
              <a:spcBef>
                <a:spcPts val="1200"/>
              </a:spcBef>
            </a:pPr>
            <a:r>
              <a:rPr lang="pt-BR" sz="2400" u="sng" dirty="0">
                <a:solidFill>
                  <a:schemeClr val="accent1">
                    <a:lumMod val="75000"/>
                  </a:schemeClr>
                </a:solidFill>
              </a:rPr>
              <a:t>conhecimentos curriculares veiculados pelos programas, guias e manuais escolares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lvl="1" algn="just">
              <a:spcBef>
                <a:spcPts val="1200"/>
              </a:spcBef>
            </a:pPr>
            <a:r>
              <a:rPr lang="pt-BR" sz="2400" u="sng" dirty="0">
                <a:solidFill>
                  <a:schemeClr val="accent1">
                    <a:lumMod val="75000"/>
                  </a:schemeClr>
                </a:solidFill>
              </a:rPr>
              <a:t>seu próprio saber ligado à experiência de trabalho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, na experiência de certos professores e em tradições peculiares ao ofício de professor </a:t>
            </a:r>
            <a:r>
              <a:rPr lang="pt-BR" sz="1050" dirty="0">
                <a:solidFill>
                  <a:schemeClr val="accent1">
                    <a:lumMod val="75000"/>
                  </a:schemeClr>
                </a:solidFill>
              </a:rPr>
              <a:t>(TARDIF apud SANTOS, 2007, p. 146)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19" name="Título 1"/>
          <p:cNvSpPr txBox="1">
            <a:spLocks/>
          </p:cNvSpPr>
          <p:nvPr/>
        </p:nvSpPr>
        <p:spPr>
          <a:xfrm>
            <a:off x="457200" y="404664"/>
            <a:ext cx="9032304" cy="57606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300"/>
              </a:spcBef>
            </a:pPr>
            <a:r>
              <a:rPr lang="pt-BR" sz="3200" b="1" dirty="0">
                <a:solidFill>
                  <a:schemeClr val="bg1"/>
                </a:solidFill>
              </a:rPr>
              <a:t>FORMAÇÃO DE PROFESSORES</a:t>
            </a:r>
          </a:p>
        </p:txBody>
      </p:sp>
    </p:spTree>
    <p:extLst>
      <p:ext uri="{BB962C8B-B14F-4D97-AF65-F5344CB8AC3E}">
        <p14:creationId xmlns:p14="http://schemas.microsoft.com/office/powerpoint/2010/main" val="271434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457200" y="1484784"/>
            <a:ext cx="9032304" cy="468052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3000"/>
              </a:spcBef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Os saberes docentes “[...] são temporais, plurais e heterogêneos, personalizados e situados, e [...] carregam consigo as marcas [...]” do fazer humano” </a:t>
            </a:r>
            <a:r>
              <a:rPr lang="pt-BR" sz="1400" dirty="0">
                <a:solidFill>
                  <a:schemeClr val="accent1">
                    <a:lumMod val="75000"/>
                  </a:schemeClr>
                </a:solidFill>
              </a:rPr>
              <a:t>(TARDIF, 2000, p. 18)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algn="just">
              <a:spcBef>
                <a:spcPts val="3600"/>
              </a:spcBef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Diante disso, cabe perguntar:</a:t>
            </a:r>
          </a:p>
          <a:p>
            <a:pPr lvl="1" algn="just">
              <a:spcBef>
                <a:spcPts val="1800"/>
              </a:spcBef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A formação de professores para a Educação Básica e a Educação Superior são iguais?</a:t>
            </a:r>
          </a:p>
          <a:p>
            <a:pPr lvl="1" algn="just">
              <a:spcBef>
                <a:spcPts val="1800"/>
              </a:spcBef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Têm algo em comum?</a:t>
            </a:r>
          </a:p>
          <a:p>
            <a:pPr lvl="1" algn="just">
              <a:spcBef>
                <a:spcPts val="1800"/>
              </a:spcBef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Têm seus escopos claramente definidos em dispositivos legais?</a:t>
            </a:r>
          </a:p>
        </p:txBody>
      </p:sp>
      <p:sp>
        <p:nvSpPr>
          <p:cNvPr id="19" name="Título 1"/>
          <p:cNvSpPr txBox="1">
            <a:spLocks/>
          </p:cNvSpPr>
          <p:nvPr/>
        </p:nvSpPr>
        <p:spPr>
          <a:xfrm>
            <a:off x="457200" y="404664"/>
            <a:ext cx="9032304" cy="57606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300"/>
              </a:spcBef>
            </a:pPr>
            <a:r>
              <a:rPr lang="pt-BR" sz="3200" b="1" dirty="0">
                <a:solidFill>
                  <a:schemeClr val="bg1"/>
                </a:solidFill>
              </a:rPr>
              <a:t>FORMAÇÃO DE PROFESSORES</a:t>
            </a:r>
          </a:p>
        </p:txBody>
      </p:sp>
    </p:spTree>
    <p:extLst>
      <p:ext uri="{BB962C8B-B14F-4D97-AF65-F5344CB8AC3E}">
        <p14:creationId xmlns:p14="http://schemas.microsoft.com/office/powerpoint/2010/main" val="3850554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</TotalTime>
  <Words>2602</Words>
  <Application>Microsoft Office PowerPoint</Application>
  <PresentationFormat>Papel A4 (210 x 297 mm)</PresentationFormat>
  <Paragraphs>300</Paragraphs>
  <Slides>45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45</vt:i4>
      </vt:variant>
    </vt:vector>
  </HeadingPairs>
  <TitlesOfParts>
    <vt:vector size="50" baseType="lpstr">
      <vt:lpstr>Arial</vt:lpstr>
      <vt:lpstr>Calibri</vt:lpstr>
      <vt:lpstr>Verdana</vt:lpstr>
      <vt:lpstr>Wingdings</vt:lpstr>
      <vt:lpstr>Tema do Office</vt:lpstr>
      <vt:lpstr>Apresentação do PowerPoint</vt:lpstr>
      <vt:lpstr>Apresentação do PowerPoint</vt:lpstr>
      <vt:lpstr>1.  Concepção de Sujeito</vt:lpstr>
      <vt:lpstr>Apresentação do PowerPoint</vt:lpstr>
      <vt:lpstr>Apresentação do PowerPoint</vt:lpstr>
      <vt:lpstr>2.  Formação de Professores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3.  Processo Formativo dos Estudantes na Graduação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4.  Coordenador de Curso como Gestor do Projeto Pedagógico</vt:lpstr>
      <vt:lpstr>Apresentação do PowerPoint</vt:lpstr>
      <vt:lpstr>Apresentação do PowerPoint</vt:lpstr>
      <vt:lpstr>Apresentação do PowerPoint</vt:lpstr>
      <vt:lpstr>5.  Enade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6.  Resultados do Enade e Autoavaliação da Equipe Pedagógica dos Cursos de Graduação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Marcos Alfredo Hartwich</dc:creator>
  <cp:lastModifiedBy>Renato Santos</cp:lastModifiedBy>
  <cp:revision>112</cp:revision>
  <cp:lastPrinted>2016-10-24T18:53:44Z</cp:lastPrinted>
  <dcterms:created xsi:type="dcterms:W3CDTF">2013-05-10T15:05:36Z</dcterms:created>
  <dcterms:modified xsi:type="dcterms:W3CDTF">2016-10-27T17:33:55Z</dcterms:modified>
</cp:coreProperties>
</file>