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spc="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Digite uma citação aqui.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-Jaime Silveira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spc="28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9800" cap="none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Cadê os Professores? E agora?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ubTitle" sz="half" idx="1"/>
          </p:nvPr>
        </p:nvSpPr>
        <p:spPr>
          <a:xfrm>
            <a:off x="571500" y="5683250"/>
            <a:ext cx="11861800" cy="3263900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r>
              <a:t>Por: Profa.Amábile Pacios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aptura de Tela 2017-10-17 às 17.17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618" y="-21629"/>
            <a:ext cx="12480499" cy="9434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0570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5244" r="252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7023100" y="752338"/>
            <a:ext cx="53975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 err="1"/>
              <a:t>Algumas</a:t>
            </a:r>
            <a:r>
              <a:rPr dirty="0"/>
              <a:t> </a:t>
            </a:r>
            <a:r>
              <a:rPr dirty="0" err="1"/>
              <a:t>Evidências</a:t>
            </a:r>
            <a:endParaRPr dirty="0"/>
          </a:p>
        </p:txBody>
      </p:sp>
      <p:sp>
        <p:nvSpPr>
          <p:cNvPr id="162" name="Shape 162"/>
          <p:cNvSpPr>
            <a:spLocks noGrp="1"/>
          </p:cNvSpPr>
          <p:nvPr>
            <p:ph type="body" sz="half" idx="1"/>
          </p:nvPr>
        </p:nvSpPr>
        <p:spPr>
          <a:xfrm>
            <a:off x="7023100" y="1668670"/>
            <a:ext cx="5397500" cy="7226300"/>
          </a:xfrm>
          <a:prstGeom prst="rect">
            <a:avLst/>
          </a:prstGeom>
        </p:spPr>
        <p:txBody>
          <a:bodyPr/>
          <a:lstStyle/>
          <a:p>
            <a:r>
              <a:t>Nove a cada dez estudantes de Pedagogia são mulheres</a:t>
            </a:r>
          </a:p>
          <a:p>
            <a:r>
              <a:t>A maioria dos estudantes de Pedagogia fazem curso à distância</a:t>
            </a:r>
          </a:p>
          <a:p>
            <a:r>
              <a:t>Os estudantes que concluem o ensino médio não almejam a carreira docente e há uma enorme evasão do Ensino Médio</a:t>
            </a:r>
          </a:p>
          <a:p>
            <a:r>
              <a:t>Há uma enorme desprestígio à carreira docente por parte da sociedade e das famílias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2017-10-18-VIDEO-0000032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" y="1898650"/>
            <a:ext cx="107696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1834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Espaço Reservado para Imagem 16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-88900"/>
            <a:ext cx="6692900" cy="10083800"/>
          </a:xfrm>
          <a:prstGeom prst="rect">
            <a:avLst/>
          </a:prstGeom>
          <a:ln w="9525">
            <a:round/>
          </a:ln>
        </p:spPr>
      </p:pic>
      <p:sp>
        <p:nvSpPr>
          <p:cNvPr id="167" name="Shape 167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3679">
              <a:spcBef>
                <a:spcPts val="900"/>
              </a:spcBef>
              <a:defRPr sz="2720"/>
            </a:pPr>
            <a:r>
              <a:t>Base Nacional de Formação de Professores</a:t>
            </a:r>
          </a:p>
          <a:p>
            <a:pPr defTabSz="233679">
              <a:spcBef>
                <a:spcPts val="900"/>
              </a:spcBef>
              <a:defRPr sz="2080"/>
            </a:pPr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3888" indent="-373888" defTabSz="537463">
              <a:spcBef>
                <a:spcPts val="1600"/>
              </a:spcBef>
              <a:defRPr sz="2576"/>
            </a:pPr>
            <a:r>
              <a:t>Norteará o currículo de Formação de Professores</a:t>
            </a:r>
          </a:p>
          <a:p>
            <a:pPr marL="373888" indent="-373888" defTabSz="537463">
              <a:spcBef>
                <a:spcPts val="1600"/>
              </a:spcBef>
              <a:defRPr sz="2576"/>
            </a:pPr>
            <a:r>
              <a:t>Articulará com estados, municípios, CNE e agentes formadores</a:t>
            </a:r>
          </a:p>
          <a:p>
            <a:pPr marL="373888" indent="-373888" defTabSz="537463">
              <a:spcBef>
                <a:spcPts val="1600"/>
              </a:spcBef>
              <a:defRPr sz="2576"/>
            </a:pPr>
            <a:r>
              <a:t>Cria o Programa de Residência Pedagógica</a:t>
            </a:r>
          </a:p>
          <a:p>
            <a:pPr marL="373888" indent="-373888" defTabSz="537463">
              <a:spcBef>
                <a:spcPts val="1600"/>
              </a:spcBef>
              <a:defRPr sz="2576"/>
            </a:pPr>
            <a:r>
              <a:t>Cria os mestrados profissionais em rede para professores da educação básica </a:t>
            </a:r>
          </a:p>
          <a:p>
            <a:pPr marL="373888" indent="-373888" defTabSz="537463">
              <a:spcBef>
                <a:spcPts val="1600"/>
              </a:spcBef>
              <a:defRPr sz="2576"/>
            </a:pPr>
            <a:r>
              <a:t>Cria o itinerário formativo em educação para incentivar os estudantes do EM a seguirem carreiras docentes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aptura de Tela 2017-10-15 às 19.26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4446" y="1025872"/>
            <a:ext cx="6350001" cy="830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  <a:ln w="101600" cap="rnd"/>
        </p:spPr>
        <p:txBody>
          <a:bodyPr/>
          <a:lstStyle>
            <a:lvl1pPr algn="ctr">
              <a:spcBef>
                <a:spcPts val="0"/>
              </a:spcBef>
              <a:defRPr sz="3400" cap="none">
                <a:solidFill>
                  <a:srgbClr val="FFFFFF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t>O que temos para o momento?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Educação para além do discurso político</a:t>
            </a:r>
          </a:p>
          <a:p>
            <a:r>
              <a:t>A Política Educacional que queremos</a:t>
            </a:r>
          </a:p>
          <a:p>
            <a:r>
              <a:t>As aprendizagens capazes de ajudar o Brasil depende do trabalho do Professor</a:t>
            </a:r>
          </a:p>
          <a:p>
            <a:r>
              <a:t>As pesquisas mostram que entre os fatores que podem ser controlados pela Política Educacional, o maior peso está no trabalho do Professor</a:t>
            </a:r>
          </a:p>
        </p:txBody>
      </p:sp>
      <p:pic>
        <p:nvPicPr>
          <p:cNvPr id="135" name="IMG_03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4795" y="6054992"/>
            <a:ext cx="4702855" cy="3227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  <a:ln w="101600" cap="rnd"/>
        </p:spPr>
        <p:txBody>
          <a:bodyPr/>
          <a:lstStyle>
            <a:lvl1pPr algn="ctr">
              <a:spcBef>
                <a:spcPts val="0"/>
              </a:spcBef>
              <a:defRPr sz="2400" cap="none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Diagnóstico Difícil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blipFill>
            <a:blip r:embed="rId3"/>
          </a:blipFill>
          <a:ln w="101600" cap="rnd"/>
        </p:spPr>
        <p:txBody>
          <a:bodyPr/>
          <a:lstStyle/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1) Quem forma os professores no Brasil?</a:t>
            </a:r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2) Os números que devem nos preocupar!</a:t>
            </a:r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3) Qual a responsabilidade das IES particulares no contexto nacional de formação de professores?</a:t>
            </a:r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4) Primeiro Encontro sobre formação de Professores nas IES particulares em Curitiba.</a:t>
            </a:r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5) Questões de Formação Continuada. Mais do mesmo?</a:t>
            </a:r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  <a:p>
            <a:pPr marL="0" indent="0" defTabSz="461518">
              <a:spcBef>
                <a:spcPts val="0"/>
              </a:spcBef>
              <a:buSzTx/>
              <a:buFontTx/>
              <a:buNone/>
              <a:defRPr sz="3239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6) 36% das  vagas de licenciatura são ociosas: 56 mil vagas de licenciatura - 36 mil ocupadas e 20 mil ociosas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  <a:ln w="101600" cap="rnd"/>
        </p:spPr>
        <p:txBody>
          <a:bodyPr/>
          <a:lstStyle>
            <a:lvl1pPr algn="ctr">
              <a:spcBef>
                <a:spcPts val="0"/>
              </a:spcBef>
              <a:defRPr sz="2400" cap="none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Diagnóstico Difícil: O que dizem as avaliações ?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Distância entre as necessidades reais do Brasil e os cursos de formação de Professores</a:t>
            </a:r>
          </a:p>
          <a:p>
            <a: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t>ANA - </a:t>
            </a:r>
            <a:r>
              <a:rPr>
                <a:solidFill>
                  <a:srgbClr val="0B0302"/>
                </a:solidFill>
              </a:rPr>
              <a:t>persistem os problemas de alfabetização</a:t>
            </a:r>
          </a:p>
          <a:p>
            <a: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t>IDEB - </a:t>
            </a:r>
            <a:r>
              <a:rPr>
                <a:solidFill>
                  <a:srgbClr val="5C5C5C"/>
                </a:solidFill>
              </a:rPr>
              <a:t>resultados abaixo da meta do PNE e sem perspectiva de melhora</a:t>
            </a:r>
          </a:p>
          <a:p>
            <a: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t>PISA - </a:t>
            </a:r>
            <a:r>
              <a:rPr>
                <a:solidFill>
                  <a:srgbClr val="5C5C5C"/>
                </a:solidFill>
              </a:rPr>
              <a:t>o Brasil não consegue sair dos últimos lugares nas avaliações internacionais</a:t>
            </a:r>
          </a:p>
          <a:p>
            <a:pPr>
              <a:defRPr>
                <a:solidFill>
                  <a:schemeClr val="accent5">
                    <a:satOff val="7361"/>
                    <a:lumOff val="7535"/>
                  </a:schemeClr>
                </a:solidFill>
              </a:defRPr>
            </a:pPr>
            <a:r>
              <a:t>SAEB -  </a:t>
            </a:r>
            <a:r>
              <a:rPr>
                <a:solidFill>
                  <a:srgbClr val="5C5C5C"/>
                </a:solidFill>
              </a:rPr>
              <a:t>ainda não conseguimos superar a defasagem série/idade e os sistemas tem dificuldade em manter os alunos na escola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  <a:ln w="101600" cap="rnd"/>
        </p:spPr>
        <p:txBody>
          <a:bodyPr/>
          <a:lstStyle>
            <a:lvl1pPr algn="ctr">
              <a:spcBef>
                <a:spcPts val="0"/>
              </a:spcBef>
              <a:defRPr sz="2400" cap="none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Formação continuada? 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Há grandes investimentos sem o retorno esperado</a:t>
            </a:r>
          </a:p>
          <a:p>
            <a:r>
              <a:t>Muitas vezes a formação segue por um lado e a necessidade do professor pela capacitação segue para outro lado</a:t>
            </a:r>
          </a:p>
          <a:p>
            <a:r>
              <a:t>Grandes eventos de educação tem se mostrado ineficientes porque não consideram o chão da sala de aula</a:t>
            </a:r>
          </a:p>
          <a:p>
            <a:r>
              <a:t>Mais do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mesmo</a:t>
            </a:r>
            <a:r>
              <a:t> porque sempre é a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mesma</a:t>
            </a:r>
            <a:r>
              <a:t> proposta de formação</a:t>
            </a:r>
          </a:p>
          <a:p>
            <a:r>
              <a:t>Ainda há professores que trabalham sem formação para isso</a:t>
            </a:r>
          </a:p>
          <a:p>
            <a:r>
              <a:t>Ainda há professores que trabalham com formação inadequada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aptura de Tela 2017-10-17 às 17.09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37" y="-623660"/>
            <a:ext cx="13004801" cy="9721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aptura de Tela 2017-10-17 às 17.10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82" y="-6380"/>
            <a:ext cx="12748436" cy="9453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ptura de Tela 2017-10-17 às 17.1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0" y="-148718"/>
            <a:ext cx="13288954" cy="10051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aptura de Tela 2017-10-17 às 17.15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129" y="228600"/>
            <a:ext cx="1281053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Microsoft Office PowerPoint</Application>
  <PresentationFormat>Personalizar</PresentationFormat>
  <Paragraphs>46</Paragraphs>
  <Slides>14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5" baseType="lpstr">
      <vt:lpstr>Baskerville SemiBold</vt:lpstr>
      <vt:lpstr>Britannic Bold</vt:lpstr>
      <vt:lpstr>DIN Alternate</vt:lpstr>
      <vt:lpstr>DIN Condensed</vt:lpstr>
      <vt:lpstr>Helvetica</vt:lpstr>
      <vt:lpstr>Helvetica Neue</vt:lpstr>
      <vt:lpstr>Iowan Old Style Bold</vt:lpstr>
      <vt:lpstr>Iowan Old Style Italic</vt:lpstr>
      <vt:lpstr>Iowan Old Style Roman</vt:lpstr>
      <vt:lpstr>Zapf Dingbats</vt:lpstr>
      <vt:lpstr>New_Template9</vt:lpstr>
      <vt:lpstr>Cadê os Professores? E agora?</vt:lpstr>
      <vt:lpstr>O que temos para o momento?</vt:lpstr>
      <vt:lpstr>Diagnóstico Difícil</vt:lpstr>
      <vt:lpstr>Diagnóstico Difícil: O que dizem as avaliações ?</vt:lpstr>
      <vt:lpstr>Formação continuada?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Algumas Evidências</vt:lpstr>
      <vt:lpstr>Apresentação do PowerPoint</vt:lpstr>
      <vt:lpstr>Base Nacional de Formação de Professores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Cadê os Professores? E agora?</dc:title>
  <cp:lastModifiedBy>ALFA</cp:lastModifiedBy>
  <cp:revision>1</cp:revision>
  <dcterms:modified xsi:type="dcterms:W3CDTF">2017-10-20T18:36:09Z</dcterms:modified>
</cp:coreProperties>
</file>