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0"/>
  </p:notesMasterIdLst>
  <p:sldIdLst>
    <p:sldId id="256" r:id="rId2"/>
    <p:sldId id="288" r:id="rId3"/>
    <p:sldId id="297" r:id="rId4"/>
    <p:sldId id="279" r:id="rId5"/>
    <p:sldId id="265" r:id="rId6"/>
    <p:sldId id="294" r:id="rId7"/>
    <p:sldId id="262" r:id="rId8"/>
    <p:sldId id="295" r:id="rId9"/>
    <p:sldId id="300" r:id="rId10"/>
    <p:sldId id="267" r:id="rId11"/>
    <p:sldId id="301" r:id="rId12"/>
    <p:sldId id="340" r:id="rId13"/>
    <p:sldId id="330" r:id="rId14"/>
    <p:sldId id="332" r:id="rId15"/>
    <p:sldId id="335" r:id="rId16"/>
    <p:sldId id="310" r:id="rId17"/>
    <p:sldId id="327" r:id="rId18"/>
    <p:sldId id="328" r:id="rId19"/>
    <p:sldId id="314" r:id="rId20"/>
    <p:sldId id="315" r:id="rId21"/>
    <p:sldId id="317" r:id="rId22"/>
    <p:sldId id="321" r:id="rId23"/>
    <p:sldId id="324" r:id="rId24"/>
    <p:sldId id="326" r:id="rId25"/>
    <p:sldId id="329" r:id="rId26"/>
    <p:sldId id="337" r:id="rId27"/>
    <p:sldId id="322" r:id="rId28"/>
    <p:sldId id="339" r:id="rId29"/>
    <p:sldId id="338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06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023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32861-3FB9-4939-AF74-0DF9C679FF90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68A8B-637B-4202-8ACD-B9BEABD903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54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89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34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28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4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21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0052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47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128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97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70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08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5671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6197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69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9913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2577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0947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943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3200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9138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6674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34966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F329E-D429-4AD6-9C13-7B308B558E5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F1147AE-DCBD-4C77-B623-18E5901DC4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70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ransition spd="slow">
    <p:push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Rede%20DGP%202017/Confian&#231;a%20Yasser,%20Professor%20Cyrne.mp4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033618"/>
            <a:ext cx="9144000" cy="3224057"/>
          </a:xfrm>
        </p:spPr>
        <p:txBody>
          <a:bodyPr>
            <a:normAutofit/>
          </a:bodyPr>
          <a:lstStyle/>
          <a:p>
            <a:pPr algn="ctr"/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 uso de metodologias ativas como estratégia para a melhoria de aprendizagem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5214938"/>
            <a:ext cx="9144000" cy="1643062"/>
          </a:xfrm>
        </p:spPr>
        <p:txBody>
          <a:bodyPr>
            <a:noAutofit/>
          </a:bodyPr>
          <a:lstStyle/>
          <a:p>
            <a:pPr algn="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Prof. Dr. Carlos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Cyrne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Out. 2017</a:t>
            </a:r>
          </a:p>
          <a:p>
            <a:pPr algn="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cyrne@univates.br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16" y="804499"/>
            <a:ext cx="7548168" cy="56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16" y="598437"/>
            <a:ext cx="7548168" cy="56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1497013" y="885327"/>
            <a:ext cx="9144000" cy="5691187"/>
            <a:chOff x="295" y="749"/>
            <a:chExt cx="5760" cy="3585"/>
          </a:xfrm>
        </p:grpSpPr>
        <p:sp>
          <p:nvSpPr>
            <p:cNvPr id="3" name="AutoShape 5"/>
            <p:cNvSpPr>
              <a:spLocks noChangeAspect="1" noChangeArrowheads="1" noTextEdit="1"/>
            </p:cNvSpPr>
            <p:nvPr/>
          </p:nvSpPr>
          <p:spPr bwMode="auto">
            <a:xfrm>
              <a:off x="295" y="749"/>
              <a:ext cx="5760" cy="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49"/>
              <a:ext cx="4336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49"/>
              <a:ext cx="4336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4021" y="885"/>
              <a:ext cx="2021" cy="364"/>
            </a:xfrm>
            <a:custGeom>
              <a:avLst/>
              <a:gdLst>
                <a:gd name="T0" fmla="*/ 5054 w 10108"/>
                <a:gd name="T1" fmla="*/ 1819 h 1819"/>
                <a:gd name="T2" fmla="*/ 4 w 10108"/>
                <a:gd name="T3" fmla="*/ 1819 h 1819"/>
                <a:gd name="T4" fmla="*/ 2 w 10108"/>
                <a:gd name="T5" fmla="*/ 1817 h 1819"/>
                <a:gd name="T6" fmla="*/ 1 w 10108"/>
                <a:gd name="T7" fmla="*/ 1816 h 1819"/>
                <a:gd name="T8" fmla="*/ 0 w 10108"/>
                <a:gd name="T9" fmla="*/ 1815 h 1819"/>
                <a:gd name="T10" fmla="*/ 0 w 10108"/>
                <a:gd name="T11" fmla="*/ 1814 h 1819"/>
                <a:gd name="T12" fmla="*/ 0 w 10108"/>
                <a:gd name="T13" fmla="*/ 5 h 1819"/>
                <a:gd name="T14" fmla="*/ 0 w 10108"/>
                <a:gd name="T15" fmla="*/ 2 h 1819"/>
                <a:gd name="T16" fmla="*/ 1 w 10108"/>
                <a:gd name="T17" fmla="*/ 1 h 1819"/>
                <a:gd name="T18" fmla="*/ 2 w 10108"/>
                <a:gd name="T19" fmla="*/ 0 h 1819"/>
                <a:gd name="T20" fmla="*/ 4 w 10108"/>
                <a:gd name="T21" fmla="*/ 0 h 1819"/>
                <a:gd name="T22" fmla="*/ 10104 w 10108"/>
                <a:gd name="T23" fmla="*/ 0 h 1819"/>
                <a:gd name="T24" fmla="*/ 10105 w 10108"/>
                <a:gd name="T25" fmla="*/ 0 h 1819"/>
                <a:gd name="T26" fmla="*/ 10106 w 10108"/>
                <a:gd name="T27" fmla="*/ 1 h 1819"/>
                <a:gd name="T28" fmla="*/ 10107 w 10108"/>
                <a:gd name="T29" fmla="*/ 2 h 1819"/>
                <a:gd name="T30" fmla="*/ 10108 w 10108"/>
                <a:gd name="T31" fmla="*/ 5 h 1819"/>
                <a:gd name="T32" fmla="*/ 10108 w 10108"/>
                <a:gd name="T33" fmla="*/ 1814 h 1819"/>
                <a:gd name="T34" fmla="*/ 10107 w 10108"/>
                <a:gd name="T35" fmla="*/ 1815 h 1819"/>
                <a:gd name="T36" fmla="*/ 10106 w 10108"/>
                <a:gd name="T37" fmla="*/ 1816 h 1819"/>
                <a:gd name="T38" fmla="*/ 10105 w 10108"/>
                <a:gd name="T39" fmla="*/ 1817 h 1819"/>
                <a:gd name="T40" fmla="*/ 10104 w 10108"/>
                <a:gd name="T41" fmla="*/ 1819 h 1819"/>
                <a:gd name="T42" fmla="*/ 5054 w 10108"/>
                <a:gd name="T43" fmla="*/ 1819 h 1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108" h="1819">
                  <a:moveTo>
                    <a:pt x="5054" y="1819"/>
                  </a:moveTo>
                  <a:lnTo>
                    <a:pt x="4" y="1819"/>
                  </a:lnTo>
                  <a:lnTo>
                    <a:pt x="2" y="1817"/>
                  </a:lnTo>
                  <a:lnTo>
                    <a:pt x="1" y="1816"/>
                  </a:lnTo>
                  <a:lnTo>
                    <a:pt x="0" y="1815"/>
                  </a:lnTo>
                  <a:lnTo>
                    <a:pt x="0" y="1814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10104" y="0"/>
                  </a:lnTo>
                  <a:lnTo>
                    <a:pt x="10105" y="0"/>
                  </a:lnTo>
                  <a:lnTo>
                    <a:pt x="10106" y="1"/>
                  </a:lnTo>
                  <a:lnTo>
                    <a:pt x="10107" y="2"/>
                  </a:lnTo>
                  <a:lnTo>
                    <a:pt x="10108" y="5"/>
                  </a:lnTo>
                  <a:lnTo>
                    <a:pt x="10108" y="1814"/>
                  </a:lnTo>
                  <a:lnTo>
                    <a:pt x="10107" y="1815"/>
                  </a:lnTo>
                  <a:lnTo>
                    <a:pt x="10106" y="1816"/>
                  </a:lnTo>
                  <a:lnTo>
                    <a:pt x="10105" y="1817"/>
                  </a:lnTo>
                  <a:lnTo>
                    <a:pt x="10104" y="1819"/>
                  </a:lnTo>
                  <a:lnTo>
                    <a:pt x="5054" y="18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4019" y="1242"/>
              <a:ext cx="1012" cy="12"/>
            </a:xfrm>
            <a:custGeom>
              <a:avLst/>
              <a:gdLst>
                <a:gd name="T0" fmla="*/ 5062 w 5062"/>
                <a:gd name="T1" fmla="*/ 60 h 60"/>
                <a:gd name="T2" fmla="*/ 12 w 5062"/>
                <a:gd name="T3" fmla="*/ 60 h 60"/>
                <a:gd name="T4" fmla="*/ 12 w 5062"/>
                <a:gd name="T5" fmla="*/ 60 h 60"/>
                <a:gd name="T6" fmla="*/ 7 w 5062"/>
                <a:gd name="T7" fmla="*/ 60 h 60"/>
                <a:gd name="T8" fmla="*/ 0 w 5062"/>
                <a:gd name="T9" fmla="*/ 57 h 60"/>
                <a:gd name="T10" fmla="*/ 12 w 5062"/>
                <a:gd name="T11" fmla="*/ 31 h 60"/>
                <a:gd name="T12" fmla="*/ 12 w 5062"/>
                <a:gd name="T13" fmla="*/ 0 h 60"/>
                <a:gd name="T14" fmla="*/ 5062 w 5062"/>
                <a:gd name="T15" fmla="*/ 0 h 60"/>
                <a:gd name="T16" fmla="*/ 5062 w 5062"/>
                <a:gd name="T17" fmla="*/ 31 h 60"/>
                <a:gd name="T18" fmla="*/ 5062 w 5062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2" h="60">
                  <a:moveTo>
                    <a:pt x="5062" y="60"/>
                  </a:moveTo>
                  <a:lnTo>
                    <a:pt x="12" y="60"/>
                  </a:lnTo>
                  <a:lnTo>
                    <a:pt x="12" y="60"/>
                  </a:lnTo>
                  <a:lnTo>
                    <a:pt x="7" y="60"/>
                  </a:lnTo>
                  <a:lnTo>
                    <a:pt x="0" y="57"/>
                  </a:lnTo>
                  <a:lnTo>
                    <a:pt x="12" y="31"/>
                  </a:lnTo>
                  <a:lnTo>
                    <a:pt x="12" y="0"/>
                  </a:lnTo>
                  <a:lnTo>
                    <a:pt x="5062" y="0"/>
                  </a:lnTo>
                  <a:lnTo>
                    <a:pt x="5062" y="31"/>
                  </a:lnTo>
                  <a:lnTo>
                    <a:pt x="5062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017" y="1243"/>
              <a:ext cx="7" cy="11"/>
            </a:xfrm>
            <a:custGeom>
              <a:avLst/>
              <a:gdLst>
                <a:gd name="T0" fmla="*/ 10 w 34"/>
                <a:gd name="T1" fmla="*/ 55 h 55"/>
                <a:gd name="T2" fmla="*/ 7 w 34"/>
                <a:gd name="T3" fmla="*/ 53 h 55"/>
                <a:gd name="T4" fmla="*/ 7 w 34"/>
                <a:gd name="T5" fmla="*/ 53 h 55"/>
                <a:gd name="T6" fmla="*/ 0 w 34"/>
                <a:gd name="T7" fmla="*/ 48 h 55"/>
                <a:gd name="T8" fmla="*/ 20 w 34"/>
                <a:gd name="T9" fmla="*/ 27 h 55"/>
                <a:gd name="T10" fmla="*/ 32 w 34"/>
                <a:gd name="T11" fmla="*/ 0 h 55"/>
                <a:gd name="T12" fmla="*/ 34 w 34"/>
                <a:gd name="T13" fmla="*/ 1 h 55"/>
                <a:gd name="T14" fmla="*/ 22 w 34"/>
                <a:gd name="T15" fmla="*/ 29 h 55"/>
                <a:gd name="T16" fmla="*/ 10 w 34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5">
                  <a:moveTo>
                    <a:pt x="10" y="55"/>
                  </a:moveTo>
                  <a:lnTo>
                    <a:pt x="7" y="53"/>
                  </a:lnTo>
                  <a:lnTo>
                    <a:pt x="7" y="53"/>
                  </a:lnTo>
                  <a:lnTo>
                    <a:pt x="0" y="48"/>
                  </a:lnTo>
                  <a:lnTo>
                    <a:pt x="20" y="27"/>
                  </a:lnTo>
                  <a:lnTo>
                    <a:pt x="32" y="0"/>
                  </a:lnTo>
                  <a:lnTo>
                    <a:pt x="34" y="1"/>
                  </a:lnTo>
                  <a:lnTo>
                    <a:pt x="22" y="29"/>
                  </a:lnTo>
                  <a:lnTo>
                    <a:pt x="1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017" y="1244"/>
              <a:ext cx="8" cy="8"/>
            </a:xfrm>
            <a:custGeom>
              <a:avLst/>
              <a:gdLst>
                <a:gd name="T0" fmla="*/ 21 w 40"/>
                <a:gd name="T1" fmla="*/ 22 h 43"/>
                <a:gd name="T2" fmla="*/ 1 w 40"/>
                <a:gd name="T3" fmla="*/ 43 h 43"/>
                <a:gd name="T4" fmla="*/ 0 w 40"/>
                <a:gd name="T5" fmla="*/ 42 h 43"/>
                <a:gd name="T6" fmla="*/ 20 w 40"/>
                <a:gd name="T7" fmla="*/ 21 h 43"/>
                <a:gd name="T8" fmla="*/ 39 w 40"/>
                <a:gd name="T9" fmla="*/ 0 h 43"/>
                <a:gd name="T10" fmla="*/ 40 w 40"/>
                <a:gd name="T11" fmla="*/ 1 h 43"/>
                <a:gd name="T12" fmla="*/ 21 w 40"/>
                <a:gd name="T13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3">
                  <a:moveTo>
                    <a:pt x="21" y="22"/>
                  </a:moveTo>
                  <a:lnTo>
                    <a:pt x="1" y="43"/>
                  </a:lnTo>
                  <a:lnTo>
                    <a:pt x="0" y="42"/>
                  </a:lnTo>
                  <a:lnTo>
                    <a:pt x="20" y="21"/>
                  </a:lnTo>
                  <a:lnTo>
                    <a:pt x="39" y="0"/>
                  </a:lnTo>
                  <a:lnTo>
                    <a:pt x="40" y="1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015" y="1244"/>
              <a:ext cx="10" cy="8"/>
            </a:xfrm>
            <a:custGeom>
              <a:avLst/>
              <a:gdLst>
                <a:gd name="T0" fmla="*/ 10 w 49"/>
                <a:gd name="T1" fmla="*/ 43 h 43"/>
                <a:gd name="T2" fmla="*/ 9 w 49"/>
                <a:gd name="T3" fmla="*/ 42 h 43"/>
                <a:gd name="T4" fmla="*/ 9 w 49"/>
                <a:gd name="T5" fmla="*/ 42 h 43"/>
                <a:gd name="T6" fmla="*/ 6 w 49"/>
                <a:gd name="T7" fmla="*/ 38 h 43"/>
                <a:gd name="T8" fmla="*/ 4 w 49"/>
                <a:gd name="T9" fmla="*/ 35 h 43"/>
                <a:gd name="T10" fmla="*/ 1 w 49"/>
                <a:gd name="T11" fmla="*/ 30 h 43"/>
                <a:gd name="T12" fmla="*/ 0 w 49"/>
                <a:gd name="T13" fmla="*/ 21 h 43"/>
                <a:gd name="T14" fmla="*/ 29 w 49"/>
                <a:gd name="T15" fmla="*/ 21 h 43"/>
                <a:gd name="T16" fmla="*/ 48 w 49"/>
                <a:gd name="T17" fmla="*/ 0 h 43"/>
                <a:gd name="T18" fmla="*/ 49 w 49"/>
                <a:gd name="T19" fmla="*/ 1 h 43"/>
                <a:gd name="T20" fmla="*/ 30 w 49"/>
                <a:gd name="T21" fmla="*/ 22 h 43"/>
                <a:gd name="T22" fmla="*/ 10 w 4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3">
                  <a:moveTo>
                    <a:pt x="10" y="43"/>
                  </a:moveTo>
                  <a:lnTo>
                    <a:pt x="9" y="42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1"/>
                  </a:lnTo>
                  <a:lnTo>
                    <a:pt x="29" y="21"/>
                  </a:lnTo>
                  <a:lnTo>
                    <a:pt x="48" y="0"/>
                  </a:lnTo>
                  <a:lnTo>
                    <a:pt x="49" y="1"/>
                  </a:lnTo>
                  <a:lnTo>
                    <a:pt x="30" y="22"/>
                  </a:lnTo>
                  <a:lnTo>
                    <a:pt x="1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015" y="1248"/>
              <a:ext cx="11" cy="0"/>
            </a:xfrm>
            <a:custGeom>
              <a:avLst/>
              <a:gdLst>
                <a:gd name="T0" fmla="*/ 29 w 57"/>
                <a:gd name="T1" fmla="*/ 1 h 1"/>
                <a:gd name="T2" fmla="*/ 0 w 57"/>
                <a:gd name="T3" fmla="*/ 1 h 1"/>
                <a:gd name="T4" fmla="*/ 0 w 57"/>
                <a:gd name="T5" fmla="*/ 0 h 1"/>
                <a:gd name="T6" fmla="*/ 29 w 57"/>
                <a:gd name="T7" fmla="*/ 0 h 1"/>
                <a:gd name="T8" fmla="*/ 57 w 57"/>
                <a:gd name="T9" fmla="*/ 0 h 1"/>
                <a:gd name="T10" fmla="*/ 57 w 57"/>
                <a:gd name="T11" fmla="*/ 1 h 1"/>
                <a:gd name="T12" fmla="*/ 29 w 57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">
                  <a:moveTo>
                    <a:pt x="29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9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015" y="886"/>
              <a:ext cx="11" cy="362"/>
            </a:xfrm>
            <a:custGeom>
              <a:avLst/>
              <a:gdLst>
                <a:gd name="T0" fmla="*/ 29 w 57"/>
                <a:gd name="T1" fmla="*/ 1809 h 1809"/>
                <a:gd name="T2" fmla="*/ 0 w 57"/>
                <a:gd name="T3" fmla="*/ 1809 h 1809"/>
                <a:gd name="T4" fmla="*/ 0 w 57"/>
                <a:gd name="T5" fmla="*/ 0 h 1809"/>
                <a:gd name="T6" fmla="*/ 29 w 57"/>
                <a:gd name="T7" fmla="*/ 0 h 1809"/>
                <a:gd name="T8" fmla="*/ 57 w 57"/>
                <a:gd name="T9" fmla="*/ 0 h 1809"/>
                <a:gd name="T10" fmla="*/ 57 w 57"/>
                <a:gd name="T11" fmla="*/ 1809 h 1809"/>
                <a:gd name="T12" fmla="*/ 29 w 57"/>
                <a:gd name="T13" fmla="*/ 1809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809">
                  <a:moveTo>
                    <a:pt x="29" y="1809"/>
                  </a:moveTo>
                  <a:lnTo>
                    <a:pt x="0" y="1809"/>
                  </a:lnTo>
                  <a:lnTo>
                    <a:pt x="0" y="0"/>
                  </a:lnTo>
                  <a:lnTo>
                    <a:pt x="29" y="0"/>
                  </a:lnTo>
                  <a:lnTo>
                    <a:pt x="57" y="0"/>
                  </a:lnTo>
                  <a:lnTo>
                    <a:pt x="57" y="1809"/>
                  </a:lnTo>
                  <a:lnTo>
                    <a:pt x="29" y="18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4015" y="881"/>
              <a:ext cx="11" cy="5"/>
            </a:xfrm>
            <a:custGeom>
              <a:avLst/>
              <a:gdLst>
                <a:gd name="T0" fmla="*/ 0 w 57"/>
                <a:gd name="T1" fmla="*/ 24 h 24"/>
                <a:gd name="T2" fmla="*/ 0 w 57"/>
                <a:gd name="T3" fmla="*/ 21 h 24"/>
                <a:gd name="T4" fmla="*/ 0 w 57"/>
                <a:gd name="T5" fmla="*/ 21 h 24"/>
                <a:gd name="T6" fmla="*/ 0 w 57"/>
                <a:gd name="T7" fmla="*/ 16 h 24"/>
                <a:gd name="T8" fmla="*/ 1 w 57"/>
                <a:gd name="T9" fmla="*/ 11 h 24"/>
                <a:gd name="T10" fmla="*/ 4 w 57"/>
                <a:gd name="T11" fmla="*/ 7 h 24"/>
                <a:gd name="T12" fmla="*/ 9 w 57"/>
                <a:gd name="T13" fmla="*/ 0 h 24"/>
                <a:gd name="T14" fmla="*/ 29 w 57"/>
                <a:gd name="T15" fmla="*/ 21 h 24"/>
                <a:gd name="T16" fmla="*/ 57 w 57"/>
                <a:gd name="T17" fmla="*/ 21 h 24"/>
                <a:gd name="T18" fmla="*/ 57 w 57"/>
                <a:gd name="T19" fmla="*/ 24 h 24"/>
                <a:gd name="T20" fmla="*/ 29 w 57"/>
                <a:gd name="T21" fmla="*/ 24 h 24"/>
                <a:gd name="T22" fmla="*/ 0 w 57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24">
                  <a:moveTo>
                    <a:pt x="0" y="24"/>
                  </a:move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9" y="0"/>
                  </a:lnTo>
                  <a:lnTo>
                    <a:pt x="29" y="21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29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4017" y="881"/>
              <a:ext cx="8" cy="8"/>
            </a:xfrm>
            <a:custGeom>
              <a:avLst/>
              <a:gdLst>
                <a:gd name="T0" fmla="*/ 20 w 40"/>
                <a:gd name="T1" fmla="*/ 22 h 43"/>
                <a:gd name="T2" fmla="*/ 0 w 40"/>
                <a:gd name="T3" fmla="*/ 1 h 43"/>
                <a:gd name="T4" fmla="*/ 1 w 40"/>
                <a:gd name="T5" fmla="*/ 0 h 43"/>
                <a:gd name="T6" fmla="*/ 21 w 40"/>
                <a:gd name="T7" fmla="*/ 21 h 43"/>
                <a:gd name="T8" fmla="*/ 40 w 40"/>
                <a:gd name="T9" fmla="*/ 42 h 43"/>
                <a:gd name="T10" fmla="*/ 39 w 40"/>
                <a:gd name="T11" fmla="*/ 43 h 43"/>
                <a:gd name="T12" fmla="*/ 20 w 40"/>
                <a:gd name="T13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3">
                  <a:moveTo>
                    <a:pt x="20" y="22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1" y="21"/>
                  </a:lnTo>
                  <a:lnTo>
                    <a:pt x="40" y="42"/>
                  </a:lnTo>
                  <a:lnTo>
                    <a:pt x="39" y="43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4017" y="879"/>
              <a:ext cx="8" cy="10"/>
            </a:xfrm>
            <a:custGeom>
              <a:avLst/>
              <a:gdLst>
                <a:gd name="T0" fmla="*/ 0 w 40"/>
                <a:gd name="T1" fmla="*/ 11 h 53"/>
                <a:gd name="T2" fmla="*/ 1 w 40"/>
                <a:gd name="T3" fmla="*/ 10 h 53"/>
                <a:gd name="T4" fmla="*/ 1 w 40"/>
                <a:gd name="T5" fmla="*/ 10 h 53"/>
                <a:gd name="T6" fmla="*/ 4 w 40"/>
                <a:gd name="T7" fmla="*/ 6 h 53"/>
                <a:gd name="T8" fmla="*/ 7 w 40"/>
                <a:gd name="T9" fmla="*/ 4 h 53"/>
                <a:gd name="T10" fmla="*/ 12 w 40"/>
                <a:gd name="T11" fmla="*/ 2 h 53"/>
                <a:gd name="T12" fmla="*/ 21 w 40"/>
                <a:gd name="T13" fmla="*/ 0 h 53"/>
                <a:gd name="T14" fmla="*/ 21 w 40"/>
                <a:gd name="T15" fmla="*/ 31 h 53"/>
                <a:gd name="T16" fmla="*/ 40 w 40"/>
                <a:gd name="T17" fmla="*/ 51 h 53"/>
                <a:gd name="T18" fmla="*/ 39 w 40"/>
                <a:gd name="T19" fmla="*/ 53 h 53"/>
                <a:gd name="T20" fmla="*/ 20 w 40"/>
                <a:gd name="T21" fmla="*/ 32 h 53"/>
                <a:gd name="T22" fmla="*/ 0 w 40"/>
                <a:gd name="T23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53">
                  <a:moveTo>
                    <a:pt x="0" y="11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1" y="31"/>
                  </a:lnTo>
                  <a:lnTo>
                    <a:pt x="40" y="51"/>
                  </a:lnTo>
                  <a:lnTo>
                    <a:pt x="39" y="53"/>
                  </a:lnTo>
                  <a:lnTo>
                    <a:pt x="20" y="3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4021" y="879"/>
              <a:ext cx="0" cy="12"/>
            </a:xfrm>
            <a:custGeom>
              <a:avLst/>
              <a:gdLst>
                <a:gd name="T0" fmla="*/ 0 w 2"/>
                <a:gd name="T1" fmla="*/ 31 h 61"/>
                <a:gd name="T2" fmla="*/ 0 w 2"/>
                <a:gd name="T3" fmla="*/ 0 h 61"/>
                <a:gd name="T4" fmla="*/ 2 w 2"/>
                <a:gd name="T5" fmla="*/ 0 h 61"/>
                <a:gd name="T6" fmla="*/ 2 w 2"/>
                <a:gd name="T7" fmla="*/ 31 h 61"/>
                <a:gd name="T8" fmla="*/ 2 w 2"/>
                <a:gd name="T9" fmla="*/ 61 h 61"/>
                <a:gd name="T10" fmla="*/ 0 w 2"/>
                <a:gd name="T11" fmla="*/ 61 h 61"/>
                <a:gd name="T12" fmla="*/ 0 w 2"/>
                <a:gd name="T13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1">
                  <a:moveTo>
                    <a:pt x="0" y="3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31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4021" y="879"/>
              <a:ext cx="2020" cy="12"/>
            </a:xfrm>
            <a:custGeom>
              <a:avLst/>
              <a:gdLst>
                <a:gd name="T0" fmla="*/ 0 w 10100"/>
                <a:gd name="T1" fmla="*/ 31 h 61"/>
                <a:gd name="T2" fmla="*/ 0 w 10100"/>
                <a:gd name="T3" fmla="*/ 0 h 61"/>
                <a:gd name="T4" fmla="*/ 10100 w 10100"/>
                <a:gd name="T5" fmla="*/ 0 h 61"/>
                <a:gd name="T6" fmla="*/ 10100 w 10100"/>
                <a:gd name="T7" fmla="*/ 31 h 61"/>
                <a:gd name="T8" fmla="*/ 10100 w 10100"/>
                <a:gd name="T9" fmla="*/ 61 h 61"/>
                <a:gd name="T10" fmla="*/ 0 w 10100"/>
                <a:gd name="T11" fmla="*/ 61 h 61"/>
                <a:gd name="T12" fmla="*/ 0 w 10100"/>
                <a:gd name="T13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00" h="61">
                  <a:moveTo>
                    <a:pt x="0" y="31"/>
                  </a:moveTo>
                  <a:lnTo>
                    <a:pt x="0" y="0"/>
                  </a:lnTo>
                  <a:lnTo>
                    <a:pt x="10100" y="0"/>
                  </a:lnTo>
                  <a:lnTo>
                    <a:pt x="10100" y="31"/>
                  </a:lnTo>
                  <a:lnTo>
                    <a:pt x="10100" y="61"/>
                  </a:lnTo>
                  <a:lnTo>
                    <a:pt x="0" y="6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6041" y="879"/>
              <a:ext cx="4" cy="12"/>
            </a:xfrm>
            <a:custGeom>
              <a:avLst/>
              <a:gdLst>
                <a:gd name="T0" fmla="*/ 0 w 20"/>
                <a:gd name="T1" fmla="*/ 0 h 61"/>
                <a:gd name="T2" fmla="*/ 1 w 20"/>
                <a:gd name="T3" fmla="*/ 0 h 61"/>
                <a:gd name="T4" fmla="*/ 1 w 20"/>
                <a:gd name="T5" fmla="*/ 0 h 61"/>
                <a:gd name="T6" fmla="*/ 5 w 20"/>
                <a:gd name="T7" fmla="*/ 0 h 61"/>
                <a:gd name="T8" fmla="*/ 9 w 20"/>
                <a:gd name="T9" fmla="*/ 2 h 61"/>
                <a:gd name="T10" fmla="*/ 14 w 20"/>
                <a:gd name="T11" fmla="*/ 4 h 61"/>
                <a:gd name="T12" fmla="*/ 20 w 20"/>
                <a:gd name="T13" fmla="*/ 10 h 61"/>
                <a:gd name="T14" fmla="*/ 1 w 20"/>
                <a:gd name="T15" fmla="*/ 31 h 61"/>
                <a:gd name="T16" fmla="*/ 1 w 20"/>
                <a:gd name="T17" fmla="*/ 61 h 61"/>
                <a:gd name="T18" fmla="*/ 0 w 20"/>
                <a:gd name="T19" fmla="*/ 61 h 61"/>
                <a:gd name="T20" fmla="*/ 0 w 20"/>
                <a:gd name="T21" fmla="*/ 31 h 61"/>
                <a:gd name="T22" fmla="*/ 0 w 20"/>
                <a:gd name="T2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6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9" y="2"/>
                  </a:lnTo>
                  <a:lnTo>
                    <a:pt x="14" y="4"/>
                  </a:lnTo>
                  <a:lnTo>
                    <a:pt x="20" y="10"/>
                  </a:lnTo>
                  <a:lnTo>
                    <a:pt x="1" y="31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6038" y="881"/>
              <a:ext cx="8" cy="8"/>
            </a:xfrm>
            <a:custGeom>
              <a:avLst/>
              <a:gdLst>
                <a:gd name="T0" fmla="*/ 20 w 40"/>
                <a:gd name="T1" fmla="*/ 21 h 43"/>
                <a:gd name="T2" fmla="*/ 39 w 40"/>
                <a:gd name="T3" fmla="*/ 0 h 43"/>
                <a:gd name="T4" fmla="*/ 40 w 40"/>
                <a:gd name="T5" fmla="*/ 1 h 43"/>
                <a:gd name="T6" fmla="*/ 21 w 40"/>
                <a:gd name="T7" fmla="*/ 22 h 43"/>
                <a:gd name="T8" fmla="*/ 1 w 40"/>
                <a:gd name="T9" fmla="*/ 43 h 43"/>
                <a:gd name="T10" fmla="*/ 0 w 40"/>
                <a:gd name="T11" fmla="*/ 41 h 43"/>
                <a:gd name="T12" fmla="*/ 20 w 40"/>
                <a:gd name="T13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3">
                  <a:moveTo>
                    <a:pt x="20" y="21"/>
                  </a:moveTo>
                  <a:lnTo>
                    <a:pt x="39" y="0"/>
                  </a:lnTo>
                  <a:lnTo>
                    <a:pt x="40" y="1"/>
                  </a:lnTo>
                  <a:lnTo>
                    <a:pt x="21" y="22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6038" y="881"/>
              <a:ext cx="9" cy="8"/>
            </a:xfrm>
            <a:custGeom>
              <a:avLst/>
              <a:gdLst>
                <a:gd name="T0" fmla="*/ 39 w 46"/>
                <a:gd name="T1" fmla="*/ 0 h 43"/>
                <a:gd name="T2" fmla="*/ 40 w 46"/>
                <a:gd name="T3" fmla="*/ 1 h 43"/>
                <a:gd name="T4" fmla="*/ 40 w 46"/>
                <a:gd name="T5" fmla="*/ 1 h 43"/>
                <a:gd name="T6" fmla="*/ 46 w 46"/>
                <a:gd name="T7" fmla="*/ 9 h 43"/>
                <a:gd name="T8" fmla="*/ 21 w 46"/>
                <a:gd name="T9" fmla="*/ 22 h 43"/>
                <a:gd name="T10" fmla="*/ 1 w 46"/>
                <a:gd name="T11" fmla="*/ 43 h 43"/>
                <a:gd name="T12" fmla="*/ 0 w 46"/>
                <a:gd name="T13" fmla="*/ 42 h 43"/>
                <a:gd name="T14" fmla="*/ 20 w 46"/>
                <a:gd name="T15" fmla="*/ 21 h 43"/>
                <a:gd name="T16" fmla="*/ 39 w 46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3">
                  <a:moveTo>
                    <a:pt x="39" y="0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46" y="9"/>
                  </a:lnTo>
                  <a:lnTo>
                    <a:pt x="21" y="22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20" y="2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6037" y="883"/>
              <a:ext cx="11" cy="5"/>
            </a:xfrm>
            <a:custGeom>
              <a:avLst/>
              <a:gdLst>
                <a:gd name="T0" fmla="*/ 51 w 55"/>
                <a:gd name="T1" fmla="*/ 0 h 28"/>
                <a:gd name="T2" fmla="*/ 52 w 55"/>
                <a:gd name="T3" fmla="*/ 2 h 28"/>
                <a:gd name="T4" fmla="*/ 52 w 55"/>
                <a:gd name="T5" fmla="*/ 2 h 28"/>
                <a:gd name="T6" fmla="*/ 54 w 55"/>
                <a:gd name="T7" fmla="*/ 5 h 28"/>
                <a:gd name="T8" fmla="*/ 55 w 55"/>
                <a:gd name="T9" fmla="*/ 16 h 28"/>
                <a:gd name="T10" fmla="*/ 27 w 55"/>
                <a:gd name="T11" fmla="*/ 16 h 28"/>
                <a:gd name="T12" fmla="*/ 1 w 55"/>
                <a:gd name="T13" fmla="*/ 28 h 28"/>
                <a:gd name="T14" fmla="*/ 0 w 55"/>
                <a:gd name="T15" fmla="*/ 26 h 28"/>
                <a:gd name="T16" fmla="*/ 26 w 55"/>
                <a:gd name="T17" fmla="*/ 13 h 28"/>
                <a:gd name="T18" fmla="*/ 51 w 55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28">
                  <a:moveTo>
                    <a:pt x="51" y="0"/>
                  </a:moveTo>
                  <a:lnTo>
                    <a:pt x="52" y="2"/>
                  </a:lnTo>
                  <a:lnTo>
                    <a:pt x="52" y="2"/>
                  </a:lnTo>
                  <a:lnTo>
                    <a:pt x="54" y="5"/>
                  </a:lnTo>
                  <a:lnTo>
                    <a:pt x="55" y="16"/>
                  </a:lnTo>
                  <a:lnTo>
                    <a:pt x="27" y="16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26" y="1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6036" y="886"/>
              <a:ext cx="12" cy="366"/>
            </a:xfrm>
            <a:custGeom>
              <a:avLst/>
              <a:gdLst>
                <a:gd name="T0" fmla="*/ 57 w 57"/>
                <a:gd name="T1" fmla="*/ 0 h 1829"/>
                <a:gd name="T2" fmla="*/ 57 w 57"/>
                <a:gd name="T3" fmla="*/ 1809 h 1829"/>
                <a:gd name="T4" fmla="*/ 57 w 57"/>
                <a:gd name="T5" fmla="*/ 1809 h 1829"/>
                <a:gd name="T6" fmla="*/ 57 w 57"/>
                <a:gd name="T7" fmla="*/ 1814 h 1829"/>
                <a:gd name="T8" fmla="*/ 56 w 57"/>
                <a:gd name="T9" fmla="*/ 1818 h 1829"/>
                <a:gd name="T10" fmla="*/ 54 w 57"/>
                <a:gd name="T11" fmla="*/ 1823 h 1829"/>
                <a:gd name="T12" fmla="*/ 48 w 57"/>
                <a:gd name="T13" fmla="*/ 1829 h 1829"/>
                <a:gd name="T14" fmla="*/ 29 w 57"/>
                <a:gd name="T15" fmla="*/ 1809 h 1829"/>
                <a:gd name="T16" fmla="*/ 0 w 57"/>
                <a:gd name="T17" fmla="*/ 1809 h 1829"/>
                <a:gd name="T18" fmla="*/ 0 w 57"/>
                <a:gd name="T19" fmla="*/ 0 h 1829"/>
                <a:gd name="T20" fmla="*/ 29 w 57"/>
                <a:gd name="T21" fmla="*/ 0 h 1829"/>
                <a:gd name="T22" fmla="*/ 57 w 57"/>
                <a:gd name="T23" fmla="*/ 0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829">
                  <a:moveTo>
                    <a:pt x="57" y="0"/>
                  </a:moveTo>
                  <a:lnTo>
                    <a:pt x="57" y="1809"/>
                  </a:lnTo>
                  <a:lnTo>
                    <a:pt x="57" y="1809"/>
                  </a:lnTo>
                  <a:lnTo>
                    <a:pt x="57" y="1814"/>
                  </a:lnTo>
                  <a:lnTo>
                    <a:pt x="56" y="1818"/>
                  </a:lnTo>
                  <a:lnTo>
                    <a:pt x="54" y="1823"/>
                  </a:lnTo>
                  <a:lnTo>
                    <a:pt x="48" y="1829"/>
                  </a:lnTo>
                  <a:lnTo>
                    <a:pt x="29" y="1809"/>
                  </a:lnTo>
                  <a:lnTo>
                    <a:pt x="0" y="1809"/>
                  </a:lnTo>
                  <a:lnTo>
                    <a:pt x="0" y="0"/>
                  </a:lnTo>
                  <a:lnTo>
                    <a:pt x="29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6038" y="1243"/>
              <a:ext cx="8" cy="9"/>
            </a:xfrm>
            <a:custGeom>
              <a:avLst/>
              <a:gdLst>
                <a:gd name="T0" fmla="*/ 21 w 40"/>
                <a:gd name="T1" fmla="*/ 22 h 44"/>
                <a:gd name="T2" fmla="*/ 40 w 40"/>
                <a:gd name="T3" fmla="*/ 42 h 44"/>
                <a:gd name="T4" fmla="*/ 39 w 40"/>
                <a:gd name="T5" fmla="*/ 44 h 44"/>
                <a:gd name="T6" fmla="*/ 20 w 40"/>
                <a:gd name="T7" fmla="*/ 23 h 44"/>
                <a:gd name="T8" fmla="*/ 0 w 40"/>
                <a:gd name="T9" fmla="*/ 2 h 44"/>
                <a:gd name="T10" fmla="*/ 1 w 40"/>
                <a:gd name="T11" fmla="*/ 0 h 44"/>
                <a:gd name="T12" fmla="*/ 21 w 40"/>
                <a:gd name="T1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4">
                  <a:moveTo>
                    <a:pt x="21" y="22"/>
                  </a:moveTo>
                  <a:lnTo>
                    <a:pt x="40" y="42"/>
                  </a:lnTo>
                  <a:lnTo>
                    <a:pt x="39" y="44"/>
                  </a:lnTo>
                  <a:lnTo>
                    <a:pt x="20" y="23"/>
                  </a:lnTo>
                  <a:lnTo>
                    <a:pt x="0" y="2"/>
                  </a:lnTo>
                  <a:lnTo>
                    <a:pt x="1" y="0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6038" y="1244"/>
              <a:ext cx="8" cy="8"/>
            </a:xfrm>
            <a:custGeom>
              <a:avLst/>
              <a:gdLst>
                <a:gd name="T0" fmla="*/ 21 w 40"/>
                <a:gd name="T1" fmla="*/ 21 h 43"/>
                <a:gd name="T2" fmla="*/ 40 w 40"/>
                <a:gd name="T3" fmla="*/ 42 h 43"/>
                <a:gd name="T4" fmla="*/ 39 w 40"/>
                <a:gd name="T5" fmla="*/ 43 h 43"/>
                <a:gd name="T6" fmla="*/ 20 w 40"/>
                <a:gd name="T7" fmla="*/ 22 h 43"/>
                <a:gd name="T8" fmla="*/ 0 w 40"/>
                <a:gd name="T9" fmla="*/ 1 h 43"/>
                <a:gd name="T10" fmla="*/ 1 w 40"/>
                <a:gd name="T11" fmla="*/ 0 h 43"/>
                <a:gd name="T12" fmla="*/ 21 w 40"/>
                <a:gd name="T13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3">
                  <a:moveTo>
                    <a:pt x="21" y="21"/>
                  </a:moveTo>
                  <a:lnTo>
                    <a:pt x="40" y="42"/>
                  </a:lnTo>
                  <a:lnTo>
                    <a:pt x="39" y="43"/>
                  </a:lnTo>
                  <a:lnTo>
                    <a:pt x="20" y="2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6038" y="1244"/>
              <a:ext cx="8" cy="8"/>
            </a:xfrm>
            <a:custGeom>
              <a:avLst/>
              <a:gdLst>
                <a:gd name="T0" fmla="*/ 21 w 40"/>
                <a:gd name="T1" fmla="*/ 21 h 43"/>
                <a:gd name="T2" fmla="*/ 40 w 40"/>
                <a:gd name="T3" fmla="*/ 42 h 43"/>
                <a:gd name="T4" fmla="*/ 39 w 40"/>
                <a:gd name="T5" fmla="*/ 43 h 43"/>
                <a:gd name="T6" fmla="*/ 20 w 40"/>
                <a:gd name="T7" fmla="*/ 22 h 43"/>
                <a:gd name="T8" fmla="*/ 0 w 40"/>
                <a:gd name="T9" fmla="*/ 1 h 43"/>
                <a:gd name="T10" fmla="*/ 1 w 40"/>
                <a:gd name="T11" fmla="*/ 0 h 43"/>
                <a:gd name="T12" fmla="*/ 21 w 40"/>
                <a:gd name="T13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3">
                  <a:moveTo>
                    <a:pt x="21" y="21"/>
                  </a:moveTo>
                  <a:lnTo>
                    <a:pt x="40" y="42"/>
                  </a:lnTo>
                  <a:lnTo>
                    <a:pt x="39" y="43"/>
                  </a:lnTo>
                  <a:lnTo>
                    <a:pt x="20" y="2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6037" y="1244"/>
              <a:ext cx="8" cy="10"/>
            </a:xfrm>
            <a:custGeom>
              <a:avLst/>
              <a:gdLst>
                <a:gd name="T0" fmla="*/ 40 w 40"/>
                <a:gd name="T1" fmla="*/ 42 h 52"/>
                <a:gd name="T2" fmla="*/ 39 w 40"/>
                <a:gd name="T3" fmla="*/ 43 h 52"/>
                <a:gd name="T4" fmla="*/ 39 w 40"/>
                <a:gd name="T5" fmla="*/ 43 h 52"/>
                <a:gd name="T6" fmla="*/ 36 w 40"/>
                <a:gd name="T7" fmla="*/ 46 h 52"/>
                <a:gd name="T8" fmla="*/ 33 w 40"/>
                <a:gd name="T9" fmla="*/ 49 h 52"/>
                <a:gd name="T10" fmla="*/ 28 w 40"/>
                <a:gd name="T11" fmla="*/ 51 h 52"/>
                <a:gd name="T12" fmla="*/ 20 w 40"/>
                <a:gd name="T13" fmla="*/ 52 h 52"/>
                <a:gd name="T14" fmla="*/ 20 w 40"/>
                <a:gd name="T15" fmla="*/ 23 h 52"/>
                <a:gd name="T16" fmla="*/ 0 w 40"/>
                <a:gd name="T17" fmla="*/ 1 h 52"/>
                <a:gd name="T18" fmla="*/ 1 w 40"/>
                <a:gd name="T19" fmla="*/ 0 h 52"/>
                <a:gd name="T20" fmla="*/ 21 w 40"/>
                <a:gd name="T21" fmla="*/ 21 h 52"/>
                <a:gd name="T22" fmla="*/ 40 w 40"/>
                <a:gd name="T23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52">
                  <a:moveTo>
                    <a:pt x="40" y="42"/>
                  </a:moveTo>
                  <a:lnTo>
                    <a:pt x="39" y="43"/>
                  </a:lnTo>
                  <a:lnTo>
                    <a:pt x="39" y="43"/>
                  </a:lnTo>
                  <a:lnTo>
                    <a:pt x="36" y="46"/>
                  </a:lnTo>
                  <a:lnTo>
                    <a:pt x="33" y="49"/>
                  </a:lnTo>
                  <a:lnTo>
                    <a:pt x="28" y="51"/>
                  </a:lnTo>
                  <a:lnTo>
                    <a:pt x="20" y="52"/>
                  </a:lnTo>
                  <a:lnTo>
                    <a:pt x="20" y="2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1" y="21"/>
                  </a:lnTo>
                  <a:lnTo>
                    <a:pt x="4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5031" y="1242"/>
              <a:ext cx="1010" cy="12"/>
            </a:xfrm>
            <a:custGeom>
              <a:avLst/>
              <a:gdLst>
                <a:gd name="T0" fmla="*/ 5050 w 5050"/>
                <a:gd name="T1" fmla="*/ 31 h 60"/>
                <a:gd name="T2" fmla="*/ 5050 w 5050"/>
                <a:gd name="T3" fmla="*/ 60 h 60"/>
                <a:gd name="T4" fmla="*/ 0 w 5050"/>
                <a:gd name="T5" fmla="*/ 60 h 60"/>
                <a:gd name="T6" fmla="*/ 0 w 5050"/>
                <a:gd name="T7" fmla="*/ 31 h 60"/>
                <a:gd name="T8" fmla="*/ 0 w 5050"/>
                <a:gd name="T9" fmla="*/ 0 h 60"/>
                <a:gd name="T10" fmla="*/ 5050 w 5050"/>
                <a:gd name="T11" fmla="*/ 0 h 60"/>
                <a:gd name="T12" fmla="*/ 5050 w 5050"/>
                <a:gd name="T13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50" h="60">
                  <a:moveTo>
                    <a:pt x="5050" y="31"/>
                  </a:moveTo>
                  <a:lnTo>
                    <a:pt x="5050" y="60"/>
                  </a:lnTo>
                  <a:lnTo>
                    <a:pt x="0" y="60"/>
                  </a:lnTo>
                  <a:lnTo>
                    <a:pt x="0" y="31"/>
                  </a:lnTo>
                  <a:lnTo>
                    <a:pt x="0" y="0"/>
                  </a:lnTo>
                  <a:lnTo>
                    <a:pt x="5050" y="0"/>
                  </a:lnTo>
                  <a:lnTo>
                    <a:pt x="505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4361" y="891"/>
              <a:ext cx="14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Centro Universitário </a:t>
              </a:r>
              <a:endParaRPr kumimoji="0" lang="pt-BR" alt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4238" y="1078"/>
              <a:ext cx="16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UNIVATES Lajeado-RS</a:t>
              </a:r>
              <a:endParaRPr kumimoji="0" lang="pt-BR" alt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233" y="1501"/>
              <a:ext cx="71" cy="64"/>
            </a:xfrm>
            <a:custGeom>
              <a:avLst/>
              <a:gdLst>
                <a:gd name="T0" fmla="*/ 0 w 356"/>
                <a:gd name="T1" fmla="*/ 320 h 320"/>
                <a:gd name="T2" fmla="*/ 192 w 356"/>
                <a:gd name="T3" fmla="*/ 0 h 320"/>
                <a:gd name="T4" fmla="*/ 356 w 356"/>
                <a:gd name="T5" fmla="*/ 291 h 320"/>
                <a:gd name="T6" fmla="*/ 0 w 356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6" h="320">
                  <a:moveTo>
                    <a:pt x="0" y="320"/>
                  </a:moveTo>
                  <a:lnTo>
                    <a:pt x="192" y="0"/>
                  </a:lnTo>
                  <a:lnTo>
                    <a:pt x="356" y="291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3271" y="1057"/>
              <a:ext cx="752" cy="490"/>
            </a:xfrm>
            <a:custGeom>
              <a:avLst/>
              <a:gdLst>
                <a:gd name="T0" fmla="*/ 3759 w 3759"/>
                <a:gd name="T1" fmla="*/ 96 h 2450"/>
                <a:gd name="T2" fmla="*/ 55 w 3759"/>
                <a:gd name="T3" fmla="*/ 2450 h 2450"/>
                <a:gd name="T4" fmla="*/ 0 w 3759"/>
                <a:gd name="T5" fmla="*/ 2353 h 2450"/>
                <a:gd name="T6" fmla="*/ 3705 w 3759"/>
                <a:gd name="T7" fmla="*/ 0 h 2450"/>
                <a:gd name="T8" fmla="*/ 3759 w 3759"/>
                <a:gd name="T9" fmla="*/ 96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9" h="2450">
                  <a:moveTo>
                    <a:pt x="3759" y="96"/>
                  </a:moveTo>
                  <a:lnTo>
                    <a:pt x="55" y="2450"/>
                  </a:lnTo>
                  <a:lnTo>
                    <a:pt x="0" y="2353"/>
                  </a:lnTo>
                  <a:lnTo>
                    <a:pt x="3705" y="0"/>
                  </a:lnTo>
                  <a:lnTo>
                    <a:pt x="375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3" name="Retângulo 32"/>
          <p:cNvSpPr/>
          <p:nvPr/>
        </p:nvSpPr>
        <p:spPr>
          <a:xfrm>
            <a:off x="7186613" y="885327"/>
            <a:ext cx="4171950" cy="1193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7706519" y="881179"/>
            <a:ext cx="3173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Universidade do Vale do Taquari </a:t>
            </a:r>
            <a:r>
              <a:rPr lang="pt-BR" sz="2400" dirty="0" err="1" smtClean="0"/>
              <a:t>Univates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847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9936" y="2795810"/>
            <a:ext cx="8911687" cy="1280890"/>
          </a:xfrm>
        </p:spPr>
        <p:txBody>
          <a:bodyPr/>
          <a:lstStyle/>
          <a:p>
            <a:pPr algn="ctr"/>
            <a:r>
              <a:rPr lang="pt-BR" dirty="0" smtClean="0"/>
              <a:t>Espaços na </a:t>
            </a:r>
            <a:r>
              <a:rPr lang="pt-BR" dirty="0" err="1" smtClean="0"/>
              <a:t>Univates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60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nivates.br/media/news_galeria/null16101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618072"/>
            <a:ext cx="5442351" cy="36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univates.br/media/institucional/em_imagens/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5524" cy="37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www.univates.br/media/news_galeria/null82721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12" y="3485296"/>
            <a:ext cx="4771824" cy="31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nivates.br/media/noticias_responsivo/20209/sala-tem-capacidade-para-atender-75-alunos-de-forma-simultanea-e-em-atividades-diferentes-1489749947.5999_1440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352767" y="154167"/>
            <a:ext cx="9476800" cy="106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pt-BR" b="1">
                <a:solidFill>
                  <a:srgbClr val="0B5394"/>
                </a:solidFill>
              </a:rPr>
              <a:t>Ações institucionais inspiradoras</a:t>
            </a:r>
          </a:p>
        </p:txBody>
      </p:sp>
      <p:sp>
        <p:nvSpPr>
          <p:cNvPr id="63" name="Shape 63"/>
          <p:cNvSpPr txBox="1"/>
          <p:nvPr/>
        </p:nvSpPr>
        <p:spPr>
          <a:xfrm rot="-2498274">
            <a:off x="710645" y="3724089"/>
            <a:ext cx="3930643" cy="848825"/>
          </a:xfrm>
          <a:prstGeom prst="rect">
            <a:avLst/>
          </a:prstGeom>
          <a:noFill/>
          <a:ln>
            <a:noFill/>
          </a:ln>
        </p:spPr>
        <p:txBody>
          <a:bodyPr wrap="square" lIns="91433" tIns="91433" rIns="91433" bIns="91433" anchor="ctr" anchorCtr="0">
            <a:noAutofit/>
          </a:bodyPr>
          <a:lstStyle/>
          <a:p>
            <a:pPr algn="ctr"/>
            <a:r>
              <a:rPr lang="pt-BR" sz="213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FORMAÇÃO TUTORIAL </a:t>
            </a:r>
          </a:p>
          <a:p>
            <a:pPr algn="ctr"/>
            <a:r>
              <a:rPr lang="pt-BR" sz="213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(Cursos da área da Saúde) </a:t>
            </a:r>
          </a:p>
        </p:txBody>
      </p:sp>
      <p:sp>
        <p:nvSpPr>
          <p:cNvPr id="64" name="Shape 64"/>
          <p:cNvSpPr txBox="1"/>
          <p:nvPr/>
        </p:nvSpPr>
        <p:spPr>
          <a:xfrm rot="-2504378">
            <a:off x="2335203" y="3019459"/>
            <a:ext cx="5937995" cy="94622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133" b="1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PROJETO QUALIFICA (Metodologias Ativas</a:t>
            </a:r>
          </a:p>
          <a:p>
            <a:pPr algn="ctr"/>
            <a:r>
              <a:rPr lang="pt-BR" sz="2400" b="1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(Projetos de Qualificação por Centro)</a:t>
            </a:r>
          </a:p>
        </p:txBody>
      </p:sp>
      <p:sp>
        <p:nvSpPr>
          <p:cNvPr id="65" name="Shape 65"/>
          <p:cNvSpPr txBox="1"/>
          <p:nvPr/>
        </p:nvSpPr>
        <p:spPr>
          <a:xfrm rot="-2472720">
            <a:off x="4624356" y="3472764"/>
            <a:ext cx="4713689" cy="91927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13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GOOGLE FOR EDUCATION</a:t>
            </a:r>
          </a:p>
          <a:p>
            <a:pPr algn="ctr"/>
            <a:r>
              <a:rPr lang="pt-BR" sz="213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(Sala de Aula e Administrativo)</a:t>
            </a:r>
          </a:p>
        </p:txBody>
      </p:sp>
      <p:sp>
        <p:nvSpPr>
          <p:cNvPr id="66" name="Shape 66"/>
          <p:cNvSpPr txBox="1"/>
          <p:nvPr/>
        </p:nvSpPr>
        <p:spPr>
          <a:xfrm rot="-2503642">
            <a:off x="6423866" y="3129640"/>
            <a:ext cx="5598668" cy="86012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pt-BR" sz="2400" b="1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PROGRAMA DE QUALIFICAÇÃO DOCENTE</a:t>
            </a:r>
          </a:p>
          <a:p>
            <a:pPr algn="ctr"/>
            <a:r>
              <a:rPr lang="pt-BR" sz="2400" b="1">
                <a:solidFill>
                  <a:srgbClr val="FF9900"/>
                </a:solidFill>
              </a:rPr>
              <a:t>(Metodologias Inovadoras, Tecnologias, …)</a:t>
            </a:r>
          </a:p>
        </p:txBody>
      </p:sp>
      <p:cxnSp>
        <p:nvCxnSpPr>
          <p:cNvPr id="67" name="Shape 67"/>
          <p:cNvCxnSpPr/>
          <p:nvPr/>
        </p:nvCxnSpPr>
        <p:spPr>
          <a:xfrm rot="10800000" flipH="1">
            <a:off x="239767" y="5584500"/>
            <a:ext cx="11197600" cy="1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dash"/>
            <a:round/>
            <a:headEnd type="diamond" w="lg" len="lg"/>
            <a:tailEnd type="triangle" w="lg" len="lg"/>
          </a:ln>
        </p:spPr>
      </p:cxnSp>
      <p:sp>
        <p:nvSpPr>
          <p:cNvPr id="68" name="Shape 68"/>
          <p:cNvSpPr/>
          <p:nvPr/>
        </p:nvSpPr>
        <p:spPr>
          <a:xfrm>
            <a:off x="1003167" y="5430200"/>
            <a:ext cx="299200" cy="340800"/>
          </a:xfrm>
          <a:prstGeom prst="diamond">
            <a:avLst/>
          </a:prstGeom>
          <a:solidFill>
            <a:schemeClr val="accent4"/>
          </a:solidFill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1C4587"/>
              </a:highlight>
            </a:endParaRPr>
          </a:p>
        </p:txBody>
      </p:sp>
      <p:sp>
        <p:nvSpPr>
          <p:cNvPr id="69" name="Shape 69"/>
          <p:cNvSpPr/>
          <p:nvPr/>
        </p:nvSpPr>
        <p:spPr>
          <a:xfrm>
            <a:off x="2898400" y="5436417"/>
            <a:ext cx="299200" cy="340800"/>
          </a:xfrm>
          <a:prstGeom prst="diamond">
            <a:avLst/>
          </a:prstGeom>
          <a:solidFill>
            <a:srgbClr val="0B539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1C4587"/>
              </a:highlight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996833" y="5415617"/>
            <a:ext cx="299200" cy="340800"/>
          </a:xfrm>
          <a:prstGeom prst="diamond">
            <a:avLst/>
          </a:prstGeom>
          <a:solidFill>
            <a:schemeClr val="accent4"/>
          </a:solidFill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1C4587"/>
              </a:highlight>
            </a:endParaRPr>
          </a:p>
        </p:txBody>
      </p:sp>
      <p:sp>
        <p:nvSpPr>
          <p:cNvPr id="71" name="Shape 71"/>
          <p:cNvSpPr/>
          <p:nvPr/>
        </p:nvSpPr>
        <p:spPr>
          <a:xfrm>
            <a:off x="6951367" y="5417017"/>
            <a:ext cx="299200" cy="340800"/>
          </a:xfrm>
          <a:prstGeom prst="diamond">
            <a:avLst/>
          </a:prstGeom>
          <a:solidFill>
            <a:srgbClr val="0B539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1C4587"/>
              </a:highlight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273900" y="5850967"/>
            <a:ext cx="1731600" cy="40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>
                <a:solidFill>
                  <a:schemeClr val="accent4"/>
                </a:solidFill>
              </a:rPr>
              <a:t>2013 → 2014</a:t>
            </a:r>
          </a:p>
        </p:txBody>
      </p:sp>
      <p:sp>
        <p:nvSpPr>
          <p:cNvPr id="73" name="Shape 73"/>
          <p:cNvSpPr txBox="1"/>
          <p:nvPr/>
        </p:nvSpPr>
        <p:spPr>
          <a:xfrm rot="-2462033">
            <a:off x="8720878" y="3562272"/>
            <a:ext cx="3729444" cy="1035057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000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Certificação Google For Education</a:t>
            </a:r>
          </a:p>
        </p:txBody>
      </p:sp>
      <p:sp>
        <p:nvSpPr>
          <p:cNvPr id="74" name="Shape 74"/>
          <p:cNvSpPr/>
          <p:nvPr/>
        </p:nvSpPr>
        <p:spPr>
          <a:xfrm>
            <a:off x="8976767" y="5415633"/>
            <a:ext cx="299200" cy="340800"/>
          </a:xfrm>
          <a:prstGeom prst="diamond">
            <a:avLst/>
          </a:prstGeom>
          <a:solidFill>
            <a:schemeClr val="accent4"/>
          </a:solidFill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1C4587"/>
              </a:highlight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2204300" y="5850967"/>
            <a:ext cx="1731600" cy="40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>
                <a:solidFill>
                  <a:srgbClr val="0B5394"/>
                </a:solidFill>
              </a:rPr>
              <a:t>2014 → 2015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4134700" y="5850967"/>
            <a:ext cx="1731600" cy="40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>
                <a:solidFill>
                  <a:schemeClr val="accent4"/>
                </a:solidFill>
              </a:rPr>
              <a:t>2015 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065100" y="5850967"/>
            <a:ext cx="1731600" cy="40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>
                <a:solidFill>
                  <a:srgbClr val="0B5394"/>
                </a:solidFill>
              </a:rPr>
              <a:t>2016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8300300" y="5850967"/>
            <a:ext cx="1646800" cy="40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>
                <a:solidFill>
                  <a:schemeClr val="accent4"/>
                </a:solidFill>
              </a:rPr>
              <a:t>2017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"/>
            <a:ext cx="1352767" cy="1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9634" y="2"/>
            <a:ext cx="1352767" cy="11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2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8487" y="333598"/>
            <a:ext cx="8911687" cy="1280890"/>
          </a:xfrm>
        </p:spPr>
        <p:txBody>
          <a:bodyPr/>
          <a:lstStyle/>
          <a:p>
            <a:pPr algn="ctr"/>
            <a:r>
              <a:rPr lang="pt-BR" dirty="0" smtClean="0"/>
              <a:t>Qualificação dos Docentes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4375" y="1614488"/>
            <a:ext cx="10790237" cy="4296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OFICINAS  </a:t>
            </a: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Metodologias Ativas</a:t>
            </a:r>
          </a:p>
          <a:p>
            <a:pPr lvl="1"/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Relato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de experiência: metodologias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ativas -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 uso de Mapas Conceituais</a:t>
            </a:r>
          </a:p>
          <a:p>
            <a:pPr lvl="1"/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Metodologias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ativas -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problematização</a:t>
            </a:r>
          </a:p>
          <a:p>
            <a:pPr lvl="1"/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Metodologias ativas no curso de Nutrição: relatos de experiências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 e II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Práticas de ensino em metodologias ativas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 e II</a:t>
            </a:r>
          </a:p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,,,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57375" y="599717"/>
            <a:ext cx="9986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FÓRUNS</a:t>
            </a:r>
          </a:p>
          <a:p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Metodologias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Ativas no Ensino de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Graduação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(Re)pensando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formação em saúde, metodologias ativas de ensino e de aprendizagem e o perfil do egresso dos cursos da saúde da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Univates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– Metodologias ativas aplicadas ao Curso de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Direito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Metodologias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Inovadoras para a Aprendizagem Ativa 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PALESTRAS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Metodologias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ativas: desafios 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possibilidades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Metodologias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Ativas no Ensino Superior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TOTAL de participações de professores: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518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352767" y="0"/>
            <a:ext cx="9476800" cy="11484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pt-BR"/>
              <a:t>Metodologias Aplicadas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"/>
            <a:ext cx="1352767" cy="1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9634" y="2"/>
            <a:ext cx="1352767" cy="1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867" y="3649030"/>
            <a:ext cx="1928733" cy="144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6500" y="3815251"/>
            <a:ext cx="33020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7118" y="4199085"/>
            <a:ext cx="1612900" cy="19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4947" y="1271698"/>
            <a:ext cx="3998131" cy="19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6214467" y="3166900"/>
            <a:ext cx="3240000" cy="3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/>
              <a:t>Arco de Maguerez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8348067" y="5605300"/>
            <a:ext cx="3302000" cy="3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/>
              <a:t>Peer-Based Learning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4182467" y="6214900"/>
            <a:ext cx="3240000" cy="3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/>
              <a:t>Problematização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96033" y="5107867"/>
            <a:ext cx="3510400" cy="3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/>
              <a:t>Writting Across the Curriculum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2667" y="1314000"/>
            <a:ext cx="2383636" cy="17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353667" y="3065300"/>
            <a:ext cx="3240000" cy="3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/>
              <a:t>Sala de Aula Invertida</a:t>
            </a:r>
          </a:p>
        </p:txBody>
      </p:sp>
    </p:spTree>
    <p:extLst>
      <p:ext uri="{BB962C8B-B14F-4D97-AF65-F5344CB8AC3E}">
        <p14:creationId xmlns:p14="http://schemas.microsoft.com/office/powerpoint/2010/main" val="338840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84101" y="592427"/>
            <a:ext cx="981370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 sala de aula de “</a:t>
            </a: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oje”:</a:t>
            </a:r>
          </a:p>
          <a:p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Corpos </a:t>
            </a: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presentes </a:t>
            </a:r>
            <a:endParaRPr lang="pt-BR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</a:p>
          <a:p>
            <a:pPr algn="ctr"/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mentes ausentes</a:t>
            </a:r>
          </a:p>
          <a:p>
            <a:pPr algn="ctr"/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universidade terá de 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rever: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conceito de aula</a:t>
            </a:r>
          </a:p>
          <a:p>
            <a:pPr lvl="1"/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abordagem 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pedagógica </a:t>
            </a:r>
          </a:p>
          <a:p>
            <a:pPr lvl="1"/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as formas de aprendizagem e ensino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232" y="1330758"/>
            <a:ext cx="3416609" cy="29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35737" y="2667223"/>
            <a:ext cx="8911687" cy="1280890"/>
          </a:xfrm>
        </p:spPr>
        <p:txBody>
          <a:bodyPr/>
          <a:lstStyle/>
          <a:p>
            <a:pPr algn="ctr"/>
            <a:r>
              <a:rPr lang="pt-BR" dirty="0" smtClean="0"/>
              <a:t>Aplicação na Disciplina de </a:t>
            </a:r>
            <a:br>
              <a:rPr lang="pt-BR" dirty="0" smtClean="0"/>
            </a:br>
            <a:r>
              <a:rPr lang="pt-BR" dirty="0" smtClean="0"/>
              <a:t>Redes de Computadores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30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89402"/>
            <a:ext cx="12192001" cy="489839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>
            <a:spLocks noGrp="1"/>
          </p:cNvSpPr>
          <p:nvPr>
            <p:ph type="title" idx="4294967295"/>
          </p:nvPr>
        </p:nvSpPr>
        <p:spPr>
          <a:xfrm>
            <a:off x="1352767" y="0"/>
            <a:ext cx="9476800" cy="11484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/>
              <a:t>Base nas 5 etapas do Arco de Maguerez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352767" cy="1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9634" y="2"/>
            <a:ext cx="1352767" cy="11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7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703533"/>
            <a:ext cx="10863999" cy="608563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80867" y="2043533"/>
            <a:ext cx="3330800" cy="1039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 dirty="0"/>
              <a:t>Compreender o problema e como ele afeta a realidade</a:t>
            </a:r>
          </a:p>
          <a:p>
            <a:pPr algn="ctr"/>
            <a:r>
              <a:rPr lang="pt-BR" sz="2400" dirty="0"/>
              <a:t>Problematização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264300" y="554800"/>
            <a:ext cx="3330800" cy="68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 dirty="0"/>
              <a:t>Destacar os elementos mais relevantes</a:t>
            </a:r>
            <a:r>
              <a:rPr lang="pt-BR" sz="2400" dirty="0">
                <a:solidFill>
                  <a:schemeClr val="dk1"/>
                </a:solidFill>
              </a:rPr>
              <a:t>(</a:t>
            </a:r>
            <a:r>
              <a:rPr lang="pt-BR" sz="2400" dirty="0" err="1">
                <a:solidFill>
                  <a:schemeClr val="dk1"/>
                </a:solidFill>
              </a:rPr>
              <a:t>Peer</a:t>
            </a:r>
            <a:r>
              <a:rPr lang="pt-BR" sz="2400" dirty="0">
                <a:solidFill>
                  <a:schemeClr val="dk1"/>
                </a:solidFill>
              </a:rPr>
              <a:t> </a:t>
            </a:r>
            <a:r>
              <a:rPr lang="pt-BR" sz="2400" dirty="0" err="1">
                <a:solidFill>
                  <a:schemeClr val="dk1"/>
                </a:solidFill>
              </a:rPr>
              <a:t>Instruction</a:t>
            </a:r>
            <a:r>
              <a:rPr lang="pt-BR" sz="2400" dirty="0">
                <a:solidFill>
                  <a:schemeClr val="dk1"/>
                </a:solidFill>
              </a:rPr>
              <a:t>) 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3104067" y="113133"/>
            <a:ext cx="6008400" cy="45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 dirty="0"/>
              <a:t>Pesquisa e produção colaborativa (WAC)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8615100" y="653837"/>
            <a:ext cx="3330800" cy="68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 dirty="0"/>
              <a:t>Simulação, testes e avaliação das hipóteses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8776700" y="1941933"/>
            <a:ext cx="3169200" cy="68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pt-BR" sz="2400" dirty="0"/>
              <a:t>Aplicar e validar a solução definida por cada grupo</a:t>
            </a:r>
          </a:p>
        </p:txBody>
      </p:sp>
      <p:sp>
        <p:nvSpPr>
          <p:cNvPr id="181" name="Shape 181"/>
          <p:cNvSpPr/>
          <p:nvPr/>
        </p:nvSpPr>
        <p:spPr>
          <a:xfrm>
            <a:off x="3202300" y="2330667"/>
            <a:ext cx="392800" cy="24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2" name="Shape 182"/>
          <p:cNvSpPr/>
          <p:nvPr/>
        </p:nvSpPr>
        <p:spPr>
          <a:xfrm>
            <a:off x="3307267" y="1416133"/>
            <a:ext cx="694400" cy="24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3" name="Shape 183"/>
          <p:cNvSpPr/>
          <p:nvPr/>
        </p:nvSpPr>
        <p:spPr>
          <a:xfrm rot="5400000">
            <a:off x="5784900" y="1225982"/>
            <a:ext cx="392800" cy="24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4" name="Shape 184"/>
          <p:cNvSpPr/>
          <p:nvPr/>
        </p:nvSpPr>
        <p:spPr>
          <a:xfrm rot="10800000">
            <a:off x="8383900" y="2229067"/>
            <a:ext cx="392800" cy="24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5" name="Shape 185"/>
          <p:cNvSpPr/>
          <p:nvPr/>
        </p:nvSpPr>
        <p:spPr>
          <a:xfrm rot="10800000">
            <a:off x="8184067" y="1416133"/>
            <a:ext cx="694400" cy="24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6" name="Shape 186"/>
          <p:cNvSpPr/>
          <p:nvPr/>
        </p:nvSpPr>
        <p:spPr>
          <a:xfrm rot="-5400000">
            <a:off x="10378565" y="4992498"/>
            <a:ext cx="2376870" cy="1164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Na Prática...</a:t>
            </a:r>
          </a:p>
        </p:txBody>
      </p:sp>
    </p:spTree>
    <p:extLst>
      <p:ext uri="{BB962C8B-B14F-4D97-AF65-F5344CB8AC3E}">
        <p14:creationId xmlns:p14="http://schemas.microsoft.com/office/powerpoint/2010/main" val="47063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4393933" y="1463100"/>
            <a:ext cx="3719600" cy="369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400"/>
              <a:t>Apresentações curtas</a:t>
            </a:r>
          </a:p>
        </p:txBody>
      </p:sp>
      <p:grpSp>
        <p:nvGrpSpPr>
          <p:cNvPr id="192" name="Shape 192"/>
          <p:cNvGrpSpPr/>
          <p:nvPr/>
        </p:nvGrpSpPr>
        <p:grpSpPr>
          <a:xfrm>
            <a:off x="227762" y="78769"/>
            <a:ext cx="11882285" cy="6704155"/>
            <a:chOff x="171250" y="-36000"/>
            <a:chExt cx="8961900" cy="5168174"/>
          </a:xfrm>
        </p:grpSpPr>
        <p:pic>
          <p:nvPicPr>
            <p:cNvPr id="193" name="Shape 19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88652" y="398709"/>
              <a:ext cx="2793448" cy="13511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Shape 194"/>
            <p:cNvSpPr txBox="1"/>
            <p:nvPr/>
          </p:nvSpPr>
          <p:spPr>
            <a:xfrm>
              <a:off x="6343450" y="30525"/>
              <a:ext cx="27897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BR" sz="2400"/>
                <a:t>Vídeos curtos</a:t>
              </a:r>
            </a:p>
          </p:txBody>
        </p:sp>
        <p:pic>
          <p:nvPicPr>
            <p:cNvPr id="195" name="Shape 19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6450" y="754200"/>
              <a:ext cx="3066682" cy="143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Shape 196"/>
            <p:cNvSpPr txBox="1"/>
            <p:nvPr/>
          </p:nvSpPr>
          <p:spPr>
            <a:xfrm>
              <a:off x="764067" y="-36000"/>
              <a:ext cx="3181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BR" sz="2400" dirty="0"/>
                <a:t>Avaliação dos conhecimentos prévios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3836625" y="1413796"/>
              <a:ext cx="1750800" cy="2334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98" name="Shape 19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98849" y="30525"/>
              <a:ext cx="873918" cy="1133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Shape 199"/>
            <p:cNvSpPr txBox="1"/>
            <p:nvPr/>
          </p:nvSpPr>
          <p:spPr>
            <a:xfrm>
              <a:off x="3646452" y="447428"/>
              <a:ext cx="222600" cy="305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pt-BR" sz="2400" b="1"/>
                <a:t>+</a:t>
              </a:r>
            </a:p>
          </p:txBody>
        </p:sp>
        <p:sp>
          <p:nvSpPr>
            <p:cNvPr id="200" name="Shape 200"/>
            <p:cNvSpPr txBox="1"/>
            <p:nvPr/>
          </p:nvSpPr>
          <p:spPr>
            <a:xfrm>
              <a:off x="5345472" y="447428"/>
              <a:ext cx="222600" cy="305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pt-BR" sz="2400" b="1"/>
                <a:t>+</a:t>
              </a:r>
            </a:p>
          </p:txBody>
        </p:sp>
        <p:sp>
          <p:nvSpPr>
            <p:cNvPr id="201" name="Shape 201"/>
            <p:cNvSpPr/>
            <p:nvPr/>
          </p:nvSpPr>
          <p:spPr>
            <a:xfrm rot="5400000">
              <a:off x="7354825" y="1929700"/>
              <a:ext cx="578100" cy="2637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6288650" y="2296200"/>
              <a:ext cx="2793600" cy="578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BR" sz="2400" b="1"/>
                <a:t>PROBLEMATIZAÇÃO</a:t>
              </a:r>
            </a:p>
          </p:txBody>
        </p:sp>
        <p:pic>
          <p:nvPicPr>
            <p:cNvPr id="203" name="Shape 20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44224" y="2847965"/>
              <a:ext cx="1750800" cy="2284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Shape 204"/>
            <p:cNvSpPr/>
            <p:nvPr/>
          </p:nvSpPr>
          <p:spPr>
            <a:xfrm rot="10800000">
              <a:off x="8237075" y="2874350"/>
              <a:ext cx="527700" cy="8181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05" name="Shape 20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75975" y="2503950"/>
              <a:ext cx="2603874" cy="258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Shape 206"/>
            <p:cNvSpPr/>
            <p:nvPr/>
          </p:nvSpPr>
          <p:spPr>
            <a:xfrm rot="10800000">
              <a:off x="6075050" y="3460125"/>
              <a:ext cx="578100" cy="2334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07" name="Shape 20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71250" y="2927850"/>
              <a:ext cx="2852025" cy="2009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Shape 208"/>
            <p:cNvSpPr txBox="1"/>
            <p:nvPr/>
          </p:nvSpPr>
          <p:spPr>
            <a:xfrm>
              <a:off x="233575" y="2351400"/>
              <a:ext cx="2789700" cy="305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BR" sz="2400" dirty="0"/>
                <a:t>Hipóteses e soluções</a:t>
              </a:r>
            </a:p>
          </p:txBody>
        </p:sp>
        <p:sp>
          <p:nvSpPr>
            <p:cNvPr id="209" name="Shape 209"/>
            <p:cNvSpPr/>
            <p:nvPr/>
          </p:nvSpPr>
          <p:spPr>
            <a:xfrm rot="10800000">
              <a:off x="3179450" y="3460125"/>
              <a:ext cx="578100" cy="2334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Shape 210"/>
            <p:cNvSpPr/>
            <p:nvPr/>
          </p:nvSpPr>
          <p:spPr>
            <a:xfrm rot="5400000">
              <a:off x="424618" y="4568267"/>
              <a:ext cx="678900" cy="3723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3553751" y="1854945"/>
              <a:ext cx="2789700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BR" sz="2400" dirty="0"/>
                <a:t>Teorização (Palavras-Chave)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7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"/>
            <a:ext cx="5731967" cy="305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235" y="1"/>
            <a:ext cx="4443765" cy="305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801" y="-36933"/>
            <a:ext cx="2914300" cy="689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8101" y="3058568"/>
            <a:ext cx="4303900" cy="379943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3058567"/>
            <a:ext cx="4951600" cy="2268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pt-BR" sz="2667" b="1">
                <a:solidFill>
                  <a:schemeClr val="dk1"/>
                </a:solidFill>
              </a:rPr>
              <a:t>PRÁTICA...</a:t>
            </a:r>
          </a:p>
          <a:p>
            <a:pPr algn="ctr"/>
            <a:endParaRPr sz="2667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ct val="55000"/>
            </a:pPr>
            <a:r>
              <a:rPr lang="pt-BR" sz="2667" b="1">
                <a:solidFill>
                  <a:srgbClr val="FF0000"/>
                </a:solidFill>
              </a:rPr>
              <a:t>Aplicar e validar as hipóteses de solução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1197" y="5326570"/>
            <a:ext cx="3092603" cy="153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326568"/>
            <a:ext cx="1632037" cy="1567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8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861" y="2581498"/>
            <a:ext cx="8911687" cy="1280890"/>
          </a:xfrm>
        </p:spPr>
        <p:txBody>
          <a:bodyPr/>
          <a:lstStyle/>
          <a:p>
            <a:pPr algn="ctr"/>
            <a:r>
              <a:rPr lang="pt-BR" dirty="0" smtClean="0"/>
              <a:t>Aplicação na disciplina de Logística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70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08" y="157162"/>
            <a:ext cx="11799492" cy="6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0"/>
            <a:ext cx="11244263" cy="68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49" y="457200"/>
            <a:ext cx="11774445" cy="60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74" y="618648"/>
            <a:ext cx="4768259" cy="572500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05425" y="618648"/>
            <a:ext cx="66675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Rotação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estações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Pesquisar e assistir a um vídeo sobre logística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Elaborar um conceito para logística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Criar um infográfico representando o conceito de logística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Definir as diferenças entre logística e gestão da cadeia de suprimentos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Avaliar em que nível de gestão estão as empresas do Vale do Taquari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Produção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vídeo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Dada a temática cada aluno produziu um vídeo de até três minutos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Rede DGP 2017\Confiança Yasser, Professor Cyrne.mp4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84102" y="708338"/>
            <a:ext cx="7959143" cy="9437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Esta aprendizagem deve considerar </a:t>
            </a:r>
          </a:p>
          <a:p>
            <a:pPr algn="ctr"/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 necessidade de:</a:t>
            </a:r>
            <a:endParaRPr lang="pt-BR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859664" y="1999781"/>
            <a:ext cx="1092752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Inovar pedagogicamente e transpor os limites da sala de aula</a:t>
            </a:r>
          </a:p>
          <a:p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Superar o disciplinar</a:t>
            </a:r>
          </a:p>
          <a:p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Superar a transmissão unidirecional de conhecimentos</a:t>
            </a:r>
          </a:p>
          <a:p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Diversificar os percursos formativos</a:t>
            </a:r>
          </a:p>
          <a:p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Flexibilizar os currículos</a:t>
            </a:r>
          </a:p>
          <a:p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onstrução de competências para mobilizar conhecimentos complexos e o agir na incerteza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74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5737" y="272437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Aplicação </a:t>
            </a:r>
            <a:r>
              <a:rPr lang="pt-BR" dirty="0" smtClean="0"/>
              <a:t>no estágio do curso de Design em parceria com a empresa </a:t>
            </a:r>
            <a:r>
              <a:rPr lang="pt-BR" dirty="0" err="1" smtClean="0"/>
              <a:t>Mercur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85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9" y="0"/>
            <a:ext cx="1028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6" y="0"/>
            <a:ext cx="1028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37" y="0"/>
            <a:ext cx="1028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7446" y="2992415"/>
            <a:ext cx="10515600" cy="1325563"/>
          </a:xfrm>
        </p:spPr>
        <p:txBody>
          <a:bodyPr/>
          <a:lstStyle/>
          <a:p>
            <a:pPr algn="ctr"/>
            <a:r>
              <a:rPr lang="pt-BR" dirty="0" smtClean="0"/>
              <a:t>Muito obrigado.</a:t>
            </a:r>
            <a:br>
              <a:rPr lang="pt-BR" dirty="0" smtClean="0"/>
            </a:br>
            <a:r>
              <a:rPr lang="pt-BR" dirty="0" smtClean="0"/>
              <a:t>cyrne@univates.br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86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841170" y="566671"/>
            <a:ext cx="10389207" cy="59114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lang="es-ES" sz="6000" dirty="0">
              <a:solidFill>
                <a:srgbClr val="FF0000"/>
              </a:solidFill>
            </a:endParaRPr>
          </a:p>
          <a:p>
            <a:pPr algn="ctr"/>
            <a:endParaRPr lang="es-ES" sz="6000" dirty="0" smtClean="0">
              <a:solidFill>
                <a:srgbClr val="FF0000"/>
              </a:solidFill>
            </a:endParaRPr>
          </a:p>
          <a:p>
            <a:pPr algn="ctr"/>
            <a:endParaRPr lang="es-ES" sz="6000" dirty="0"/>
          </a:p>
        </p:txBody>
      </p:sp>
      <p:pic>
        <p:nvPicPr>
          <p:cNvPr id="3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39" y="2439846"/>
            <a:ext cx="8384146" cy="349175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97735" y="1173244"/>
            <a:ext cx="929388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 o </a:t>
            </a:r>
            <a:r>
              <a:rPr lang="es-E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fenômeno</a:t>
            </a:r>
            <a:r>
              <a:rPr lang="es-E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          Redes </a:t>
            </a:r>
            <a:r>
              <a:rPr lang="es-E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Sociais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4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27280" y="852710"/>
            <a:ext cx="10238703" cy="1280890"/>
          </a:xfrm>
        </p:spPr>
        <p:txBody>
          <a:bodyPr>
            <a:noAutofit/>
          </a:bodyPr>
          <a:lstStyle/>
          <a:p>
            <a:pPr algn="ctr"/>
            <a:r>
              <a:rPr lang="es-ES_trad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Considerar “novas” </a:t>
            </a:r>
            <a:r>
              <a:rPr lang="es-ES_tradnl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metodologias</a:t>
            </a:r>
            <a:r>
              <a:rPr lang="es-ES_trad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6073" y="2133600"/>
            <a:ext cx="9598539" cy="3777622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Aprendizagem Baseada em Problemas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Aprendizagem Baseada em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Projetos 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Aprendizagem Baseada em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Jogos 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Estudo de Casos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Aprendizagem Baseada em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Ensino por Pares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Sala de Aula Invertida </a:t>
            </a:r>
          </a:p>
        </p:txBody>
      </p:sp>
    </p:spTree>
    <p:extLst>
      <p:ext uri="{BB962C8B-B14F-4D97-AF65-F5344CB8AC3E}">
        <p14:creationId xmlns:p14="http://schemas.microsoft.com/office/powerpoint/2010/main" val="10825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720" y="1177307"/>
            <a:ext cx="10515600" cy="1325563"/>
          </a:xfrm>
        </p:spPr>
        <p:txBody>
          <a:bodyPr>
            <a:normAutofit/>
          </a:bodyPr>
          <a:lstStyle/>
          <a:p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Um novo aluno?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501" y="2502871"/>
            <a:ext cx="5408054" cy="31123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78" y="3491212"/>
            <a:ext cx="4626670" cy="31289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64" y="244774"/>
            <a:ext cx="4571999" cy="32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0467" y="1120614"/>
            <a:ext cx="9285666" cy="769441"/>
          </a:xfrm>
          <a:prstGeom prst="rect">
            <a:avLst/>
          </a:prstGeom>
          <a:solidFill>
            <a:schemeClr val="bg1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 aluno: o que quer?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70467" y="2238965"/>
            <a:ext cx="9285667" cy="3539430"/>
          </a:xfrm>
          <a:prstGeom prst="rect">
            <a:avLst/>
          </a:prstGeom>
          <a:solidFill>
            <a:schemeClr val="bg1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Mais liberdade e autonomia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Ensino personalizado, colaborativo e em rede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 conteúdos relacionados ao mundo real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Quer sentir-se motivado e conectado com as novas tecnologias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Quer ser produtor de conhecimento e não um ouvinte passivo de aulas expositivas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14" y="1648496"/>
            <a:ext cx="10822772" cy="499700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42919" y="66274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Um novo Professor?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83" y="1714499"/>
            <a:ext cx="7548168" cy="493082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Novas metodologias?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57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8118</TotalTime>
  <Words>457</Words>
  <Application>Microsoft Office PowerPoint</Application>
  <PresentationFormat>Widescreen</PresentationFormat>
  <Paragraphs>117</Paragraphs>
  <Slides>38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Open Sans</vt:lpstr>
      <vt:lpstr>Times New Roman</vt:lpstr>
      <vt:lpstr>Wingdings 3</vt:lpstr>
      <vt:lpstr>Cacho</vt:lpstr>
      <vt:lpstr>O uso de metodologias ativas como estratégia para a melhoria de aprendizagem</vt:lpstr>
      <vt:lpstr>Apresentação do PowerPoint</vt:lpstr>
      <vt:lpstr>Apresentação do PowerPoint</vt:lpstr>
      <vt:lpstr>Considerar o fenômeno das           Redes Sociais </vt:lpstr>
      <vt:lpstr>Considerar “novas” metodologias:</vt:lpstr>
      <vt:lpstr>        Um novo aluno?</vt:lpstr>
      <vt:lpstr>Apresentação do PowerPoint</vt:lpstr>
      <vt:lpstr>Um novo Professor?</vt:lpstr>
      <vt:lpstr>Novas metodologias?</vt:lpstr>
      <vt:lpstr>Apresentação do PowerPoint</vt:lpstr>
      <vt:lpstr>Apresentação do PowerPoint</vt:lpstr>
      <vt:lpstr>Apresentação do PowerPoint</vt:lpstr>
      <vt:lpstr>Espaços na Univates</vt:lpstr>
      <vt:lpstr>Apresentação do PowerPoint</vt:lpstr>
      <vt:lpstr>Apresentação do PowerPoint</vt:lpstr>
      <vt:lpstr>Ações institucionais inspiradoras</vt:lpstr>
      <vt:lpstr>Qualificação dos Docentes</vt:lpstr>
      <vt:lpstr>Apresentação do PowerPoint</vt:lpstr>
      <vt:lpstr>Metodologias Aplicadas</vt:lpstr>
      <vt:lpstr>Aplicação na Disciplina de  Redes de Computadores</vt:lpstr>
      <vt:lpstr>Base nas 5 etapas do Arco de Maguerez</vt:lpstr>
      <vt:lpstr>Apresentação do PowerPoint</vt:lpstr>
      <vt:lpstr>Apresentação do PowerPoint</vt:lpstr>
      <vt:lpstr>Apresentação do PowerPoint</vt:lpstr>
      <vt:lpstr>Aplicação na disciplina de Logística</vt:lpstr>
      <vt:lpstr>Apresentação do PowerPoint</vt:lpstr>
      <vt:lpstr>Apresentação do PowerPoint</vt:lpstr>
      <vt:lpstr>Apresentação do PowerPoint</vt:lpstr>
      <vt:lpstr>Apresentação do PowerPoint</vt:lpstr>
      <vt:lpstr>Aplicação no estágio do curso de Design em parceria com a empresa Mercur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obrigado. cyrne@univates.br</vt:lpstr>
    </vt:vector>
  </TitlesOfParts>
  <Company>UNIVATES - Centro Universitário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CANDIDO DA SILVA CYRNE</dc:creator>
  <cp:lastModifiedBy>CARLOS CANDIDO DA SILVA CYRNE</cp:lastModifiedBy>
  <cp:revision>64</cp:revision>
  <dcterms:created xsi:type="dcterms:W3CDTF">2015-09-30T13:11:17Z</dcterms:created>
  <dcterms:modified xsi:type="dcterms:W3CDTF">2017-10-19T00:23:31Z</dcterms:modified>
</cp:coreProperties>
</file>