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304" r:id="rId2"/>
    <p:sldId id="328" r:id="rId3"/>
    <p:sldId id="352" r:id="rId4"/>
    <p:sldId id="265" r:id="rId5"/>
    <p:sldId id="327" r:id="rId6"/>
    <p:sldId id="354" r:id="rId7"/>
    <p:sldId id="343" r:id="rId8"/>
    <p:sldId id="346" r:id="rId9"/>
    <p:sldId id="349" r:id="rId10"/>
    <p:sldId id="350" r:id="rId11"/>
    <p:sldId id="351" r:id="rId12"/>
    <p:sldId id="334" r:id="rId13"/>
    <p:sldId id="335" r:id="rId14"/>
    <p:sldId id="331" r:id="rId15"/>
    <p:sldId id="341" r:id="rId16"/>
    <p:sldId id="332" r:id="rId17"/>
    <p:sldId id="333" r:id="rId18"/>
    <p:sldId id="353" r:id="rId19"/>
    <p:sldId id="336" r:id="rId20"/>
    <p:sldId id="337" r:id="rId21"/>
    <p:sldId id="339" r:id="rId22"/>
    <p:sldId id="340" r:id="rId23"/>
    <p:sldId id="342" r:id="rId24"/>
    <p:sldId id="345" r:id="rId25"/>
    <p:sldId id="347" r:id="rId26"/>
    <p:sldId id="34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41C"/>
    <a:srgbClr val="27A397"/>
    <a:srgbClr val="FED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2"/>
    <p:restoredTop sz="94684"/>
  </p:normalViewPr>
  <p:slideViewPr>
    <p:cSldViewPr snapToGrid="0" snapToObjects="1">
      <p:cViewPr varScale="1">
        <p:scale>
          <a:sx n="110" d="100"/>
          <a:sy n="110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7889E-5958-49F2-B7D2-73FE6782E5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A38C73-F45F-46F1-A883-9A3474BD8E7C}">
      <dgm:prSet phldrT="[Texto]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b="1" dirty="0" smtClean="0">
              <a:latin typeface="Century Schoolbook" panose="02040604050505020304" pitchFamily="18" charset="0"/>
            </a:rPr>
            <a:t>Planejamento</a:t>
          </a:r>
        </a:p>
        <a:p>
          <a:r>
            <a:rPr lang="pt-BR" b="1" dirty="0" smtClean="0">
              <a:latin typeface="Century Schoolbook" panose="02040604050505020304" pitchFamily="18" charset="0"/>
            </a:rPr>
            <a:t>Estratégico</a:t>
          </a:r>
          <a:endParaRPr lang="pt-BR" b="1" dirty="0">
            <a:latin typeface="Century Schoolbook" panose="02040604050505020304" pitchFamily="18" charset="0"/>
          </a:endParaRPr>
        </a:p>
      </dgm:t>
    </dgm:pt>
    <dgm:pt modelId="{4F09AD4E-3434-4D59-9B62-D384FD8AF7E5}" type="parTrans" cxnId="{E67690C8-0DB6-4FAB-8982-A5D549A5F322}">
      <dgm:prSet/>
      <dgm:spPr/>
      <dgm:t>
        <a:bodyPr/>
        <a:lstStyle/>
        <a:p>
          <a:endParaRPr lang="pt-BR"/>
        </a:p>
      </dgm:t>
    </dgm:pt>
    <dgm:pt modelId="{6C6AA3E5-38FF-4717-B3A2-F06B8389C936}" type="sibTrans" cxnId="{E67690C8-0DB6-4FAB-8982-A5D549A5F322}">
      <dgm:prSet/>
      <dgm:spPr/>
      <dgm:t>
        <a:bodyPr/>
        <a:lstStyle/>
        <a:p>
          <a:endParaRPr lang="pt-BR"/>
        </a:p>
      </dgm:t>
    </dgm:pt>
    <dgm:pt modelId="{689D24A6-75DC-4977-BCDB-234473AD71AA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 smtClean="0">
              <a:latin typeface="Century Schoolbook" panose="02040604050505020304" pitchFamily="18" charset="0"/>
            </a:rPr>
            <a:t>Desejo de saber</a:t>
          </a:r>
          <a:endParaRPr lang="pt-BR" b="1" dirty="0">
            <a:latin typeface="Century Schoolbook" panose="02040604050505020304" pitchFamily="18" charset="0"/>
          </a:endParaRPr>
        </a:p>
      </dgm:t>
    </dgm:pt>
    <dgm:pt modelId="{AB0A72CA-AC85-4E89-8DD1-5FF677379365}" type="parTrans" cxnId="{5955CD41-B8E5-4C0D-BF36-C1D34CD292AD}">
      <dgm:prSet/>
      <dgm:spPr/>
      <dgm:t>
        <a:bodyPr/>
        <a:lstStyle/>
        <a:p>
          <a:endParaRPr lang="pt-BR"/>
        </a:p>
      </dgm:t>
    </dgm:pt>
    <dgm:pt modelId="{09113019-0357-4CD8-849B-FF004300E79A}" type="sibTrans" cxnId="{5955CD41-B8E5-4C0D-BF36-C1D34CD292AD}">
      <dgm:prSet/>
      <dgm:spPr/>
      <dgm:t>
        <a:bodyPr/>
        <a:lstStyle/>
        <a:p>
          <a:endParaRPr lang="pt-BR"/>
        </a:p>
      </dgm:t>
    </dgm:pt>
    <dgm:pt modelId="{50D3D7FC-2C93-4053-9C3A-58F8EE77DE1E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 smtClean="0">
              <a:latin typeface="Century Schoolbook" panose="02040604050505020304" pitchFamily="18" charset="0"/>
            </a:rPr>
            <a:t>Formar, acompanhar e atuar em equipe</a:t>
          </a:r>
          <a:endParaRPr lang="pt-BR" b="1" dirty="0">
            <a:latin typeface="Century Schoolbook" panose="02040604050505020304" pitchFamily="18" charset="0"/>
          </a:endParaRPr>
        </a:p>
      </dgm:t>
    </dgm:pt>
    <dgm:pt modelId="{5123A8E1-DB45-4A77-876C-C3DBBB914F40}" type="parTrans" cxnId="{FDE9020A-126D-4AA0-918B-B8ED73B57B17}">
      <dgm:prSet/>
      <dgm:spPr/>
      <dgm:t>
        <a:bodyPr/>
        <a:lstStyle/>
        <a:p>
          <a:endParaRPr lang="pt-BR"/>
        </a:p>
      </dgm:t>
    </dgm:pt>
    <dgm:pt modelId="{4F7F9EDD-0262-4A4D-AF33-2EE3C61AD395}" type="sibTrans" cxnId="{FDE9020A-126D-4AA0-918B-B8ED73B57B17}">
      <dgm:prSet/>
      <dgm:spPr/>
      <dgm:t>
        <a:bodyPr/>
        <a:lstStyle/>
        <a:p>
          <a:endParaRPr lang="pt-BR"/>
        </a:p>
      </dgm:t>
    </dgm:pt>
    <dgm:pt modelId="{085100F9-FCF2-4487-88FE-D22C14284309}">
      <dgm:prSet phldrT="[Texto]"/>
      <dgm:spPr>
        <a:solidFill>
          <a:srgbClr val="002060"/>
        </a:solidFill>
      </dgm:spPr>
      <dgm:t>
        <a:bodyPr/>
        <a:lstStyle/>
        <a:p>
          <a:r>
            <a:rPr lang="pt-BR" b="1" dirty="0" smtClean="0">
              <a:latin typeface="Century Schoolbook" panose="02040604050505020304" pitchFamily="18" charset="0"/>
            </a:rPr>
            <a:t>Vontade de conquistar</a:t>
          </a:r>
          <a:endParaRPr lang="pt-BR" b="1" dirty="0">
            <a:latin typeface="Century Schoolbook" panose="02040604050505020304" pitchFamily="18" charset="0"/>
          </a:endParaRPr>
        </a:p>
      </dgm:t>
    </dgm:pt>
    <dgm:pt modelId="{6B02C630-9C56-465C-82F2-58DC910AB798}" type="parTrans" cxnId="{4DD56E00-9881-4D41-BC2B-1C0237FED4AB}">
      <dgm:prSet/>
      <dgm:spPr/>
      <dgm:t>
        <a:bodyPr/>
        <a:lstStyle/>
        <a:p>
          <a:endParaRPr lang="pt-BR"/>
        </a:p>
      </dgm:t>
    </dgm:pt>
    <dgm:pt modelId="{EB48B157-5B53-4CA2-BD84-1D569D6BE8CC}" type="sibTrans" cxnId="{4DD56E00-9881-4D41-BC2B-1C0237FED4AB}">
      <dgm:prSet/>
      <dgm:spPr/>
      <dgm:t>
        <a:bodyPr/>
        <a:lstStyle/>
        <a:p>
          <a:endParaRPr lang="pt-BR"/>
        </a:p>
      </dgm:t>
    </dgm:pt>
    <dgm:pt modelId="{308F87E7-B96A-4CB1-B1D0-4BAA1508CF5F}">
      <dgm:prSet phldrT="[Texto]"/>
      <dgm:spPr>
        <a:solidFill>
          <a:srgbClr val="7030A0"/>
        </a:solidFill>
      </dgm:spPr>
      <dgm:t>
        <a:bodyPr/>
        <a:lstStyle/>
        <a:p>
          <a:r>
            <a:rPr lang="pt-BR" b="1" dirty="0" smtClean="0">
              <a:latin typeface="Century Schoolbook" panose="02040604050505020304" pitchFamily="18" charset="0"/>
            </a:rPr>
            <a:t>Acreditar no resultado</a:t>
          </a:r>
          <a:endParaRPr lang="pt-BR" b="1" dirty="0">
            <a:latin typeface="Century Schoolbook" panose="02040604050505020304" pitchFamily="18" charset="0"/>
          </a:endParaRPr>
        </a:p>
      </dgm:t>
    </dgm:pt>
    <dgm:pt modelId="{8FC40DCB-B466-468B-9FDF-7B1ECADBBDAE}" type="parTrans" cxnId="{2F24CB1F-D06B-4F5D-B2DF-F4451AB811AF}">
      <dgm:prSet/>
      <dgm:spPr/>
      <dgm:t>
        <a:bodyPr/>
        <a:lstStyle/>
        <a:p>
          <a:endParaRPr lang="pt-BR"/>
        </a:p>
      </dgm:t>
    </dgm:pt>
    <dgm:pt modelId="{4C165FAF-5EEE-4A4C-A3C4-8F54112CA3F4}" type="sibTrans" cxnId="{2F24CB1F-D06B-4F5D-B2DF-F4451AB811AF}">
      <dgm:prSet/>
      <dgm:spPr/>
      <dgm:t>
        <a:bodyPr/>
        <a:lstStyle/>
        <a:p>
          <a:endParaRPr lang="pt-BR"/>
        </a:p>
      </dgm:t>
    </dgm:pt>
    <dgm:pt modelId="{356EF1F6-CBA7-4556-B1D0-AE117548FCBE}">
      <dgm:prSet phldrT="[Texto]"/>
      <dgm:spPr>
        <a:solidFill>
          <a:srgbClr val="002060"/>
        </a:solidFill>
      </dgm:spPr>
      <dgm:t>
        <a:bodyPr/>
        <a:lstStyle/>
        <a:p>
          <a:r>
            <a:rPr lang="pt-BR" b="1" dirty="0" smtClean="0">
              <a:latin typeface="Century Schoolbook" panose="02040604050505020304" pitchFamily="18" charset="0"/>
            </a:rPr>
            <a:t>Formação dos docentes</a:t>
          </a:r>
          <a:endParaRPr lang="pt-BR" b="1" dirty="0">
            <a:latin typeface="Century Schoolbook" panose="02040604050505020304" pitchFamily="18" charset="0"/>
          </a:endParaRPr>
        </a:p>
      </dgm:t>
    </dgm:pt>
    <dgm:pt modelId="{EE96273C-3AA9-444E-88BD-A430743FC418}" type="parTrans" cxnId="{569F15C4-3239-4B23-8003-284700FC9DFC}">
      <dgm:prSet/>
      <dgm:spPr/>
      <dgm:t>
        <a:bodyPr/>
        <a:lstStyle/>
        <a:p>
          <a:endParaRPr lang="pt-BR"/>
        </a:p>
      </dgm:t>
    </dgm:pt>
    <dgm:pt modelId="{8B42010A-5ABE-42BB-AFD0-2F7DE914AF5D}" type="sibTrans" cxnId="{569F15C4-3239-4B23-8003-284700FC9DFC}">
      <dgm:prSet/>
      <dgm:spPr/>
      <dgm:t>
        <a:bodyPr/>
        <a:lstStyle/>
        <a:p>
          <a:endParaRPr lang="pt-BR"/>
        </a:p>
      </dgm:t>
    </dgm:pt>
    <dgm:pt modelId="{C3F3C6E7-3C97-483F-942B-F5D0C4D69856}" type="pres">
      <dgm:prSet presAssocID="{D937889E-5958-49F2-B7D2-73FE6782E5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576F9E-5CB3-44C5-B30F-ABB5D30EE1D4}" type="pres">
      <dgm:prSet presAssocID="{E9A38C73-F45F-46F1-A883-9A3474BD8E7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6273FB-30AE-4594-9192-B11667D3F577}" type="pres">
      <dgm:prSet presAssocID="{6C6AA3E5-38FF-4717-B3A2-F06B8389C936}" presName="sibTrans" presStyleCnt="0"/>
      <dgm:spPr/>
    </dgm:pt>
    <dgm:pt modelId="{8B1D8A92-3A3B-4E0E-A9CD-C44AB880C8FF}" type="pres">
      <dgm:prSet presAssocID="{689D24A6-75DC-4977-BCDB-234473AD71AA}" presName="node" presStyleLbl="node1" presStyleIdx="1" presStyleCnt="6" custLinFactNeighborX="-371" custLinFactNeighborY="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B16A61-D5F8-4B3A-B2FF-457945189C1C}" type="pres">
      <dgm:prSet presAssocID="{09113019-0357-4CD8-849B-FF004300E79A}" presName="sibTrans" presStyleCnt="0"/>
      <dgm:spPr/>
    </dgm:pt>
    <dgm:pt modelId="{49D73E49-1D8E-45AD-AD95-83EBFCA5FF9B}" type="pres">
      <dgm:prSet presAssocID="{50D3D7FC-2C93-4053-9C3A-58F8EE77DE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1E071A-FEA3-4AAB-A300-E4FE4E13EED1}" type="pres">
      <dgm:prSet presAssocID="{4F7F9EDD-0262-4A4D-AF33-2EE3C61AD395}" presName="sibTrans" presStyleCnt="0"/>
      <dgm:spPr/>
    </dgm:pt>
    <dgm:pt modelId="{D507BAD6-024A-4A83-972C-1222DEC697F0}" type="pres">
      <dgm:prSet presAssocID="{085100F9-FCF2-4487-88FE-D22C14284309}" presName="node" presStyleLbl="node1" presStyleIdx="3" presStyleCnt="6" custLinFactNeighborX="-1351" custLinFactNeighborY="1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FD5281-BA49-4ADE-9793-20AF0B6D02E2}" type="pres">
      <dgm:prSet presAssocID="{EB48B157-5B53-4CA2-BD84-1D569D6BE8CC}" presName="sibTrans" presStyleCnt="0"/>
      <dgm:spPr/>
    </dgm:pt>
    <dgm:pt modelId="{25C4AB8B-8896-4526-A51A-11E02B408C80}" type="pres">
      <dgm:prSet presAssocID="{308F87E7-B96A-4CB1-B1D0-4BAA1508CF5F}" presName="node" presStyleLbl="node1" presStyleIdx="4" presStyleCnt="6" custLinFactNeighborX="-1132" custLinFactNeighborY="1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12B21A-FA41-43A6-8573-3800610607D8}" type="pres">
      <dgm:prSet presAssocID="{4C165FAF-5EEE-4A4C-A3C4-8F54112CA3F4}" presName="sibTrans" presStyleCnt="0"/>
      <dgm:spPr/>
    </dgm:pt>
    <dgm:pt modelId="{5F6159FF-45DB-4B01-8B82-9CA1E9553505}" type="pres">
      <dgm:prSet presAssocID="{356EF1F6-CBA7-4556-B1D0-AE117548FCBE}" presName="node" presStyleLbl="node1" presStyleIdx="5" presStyleCnt="6" custLinFactNeighborX="-1351" custLinFactNeighborY="1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8EF28B-875A-4BD8-A908-34AD98F0A362}" type="presOf" srcId="{E9A38C73-F45F-46F1-A883-9A3474BD8E7C}" destId="{BE576F9E-5CB3-44C5-B30F-ABB5D30EE1D4}" srcOrd="0" destOrd="0" presId="urn:microsoft.com/office/officeart/2005/8/layout/default"/>
    <dgm:cxn modelId="{E67690C8-0DB6-4FAB-8982-A5D549A5F322}" srcId="{D937889E-5958-49F2-B7D2-73FE6782E50C}" destId="{E9A38C73-F45F-46F1-A883-9A3474BD8E7C}" srcOrd="0" destOrd="0" parTransId="{4F09AD4E-3434-4D59-9B62-D384FD8AF7E5}" sibTransId="{6C6AA3E5-38FF-4717-B3A2-F06B8389C936}"/>
    <dgm:cxn modelId="{5955CD41-B8E5-4C0D-BF36-C1D34CD292AD}" srcId="{D937889E-5958-49F2-B7D2-73FE6782E50C}" destId="{689D24A6-75DC-4977-BCDB-234473AD71AA}" srcOrd="1" destOrd="0" parTransId="{AB0A72CA-AC85-4E89-8DD1-5FF677379365}" sibTransId="{09113019-0357-4CD8-849B-FF004300E79A}"/>
    <dgm:cxn modelId="{569F15C4-3239-4B23-8003-284700FC9DFC}" srcId="{D937889E-5958-49F2-B7D2-73FE6782E50C}" destId="{356EF1F6-CBA7-4556-B1D0-AE117548FCBE}" srcOrd="5" destOrd="0" parTransId="{EE96273C-3AA9-444E-88BD-A430743FC418}" sibTransId="{8B42010A-5ABE-42BB-AFD0-2F7DE914AF5D}"/>
    <dgm:cxn modelId="{4DD56E00-9881-4D41-BC2B-1C0237FED4AB}" srcId="{D937889E-5958-49F2-B7D2-73FE6782E50C}" destId="{085100F9-FCF2-4487-88FE-D22C14284309}" srcOrd="3" destOrd="0" parTransId="{6B02C630-9C56-465C-82F2-58DC910AB798}" sibTransId="{EB48B157-5B53-4CA2-BD84-1D569D6BE8CC}"/>
    <dgm:cxn modelId="{273430E2-7542-4A9E-B705-CDFD5025A09C}" type="presOf" srcId="{308F87E7-B96A-4CB1-B1D0-4BAA1508CF5F}" destId="{25C4AB8B-8896-4526-A51A-11E02B408C80}" srcOrd="0" destOrd="0" presId="urn:microsoft.com/office/officeart/2005/8/layout/default"/>
    <dgm:cxn modelId="{C1EFE987-7ACC-4F78-9A6F-F853AE256B5D}" type="presOf" srcId="{D937889E-5958-49F2-B7D2-73FE6782E50C}" destId="{C3F3C6E7-3C97-483F-942B-F5D0C4D69856}" srcOrd="0" destOrd="0" presId="urn:microsoft.com/office/officeart/2005/8/layout/default"/>
    <dgm:cxn modelId="{99D9B5BA-3A76-4D97-8A41-941A7609243F}" type="presOf" srcId="{689D24A6-75DC-4977-BCDB-234473AD71AA}" destId="{8B1D8A92-3A3B-4E0E-A9CD-C44AB880C8FF}" srcOrd="0" destOrd="0" presId="urn:microsoft.com/office/officeart/2005/8/layout/default"/>
    <dgm:cxn modelId="{FDE9020A-126D-4AA0-918B-B8ED73B57B17}" srcId="{D937889E-5958-49F2-B7D2-73FE6782E50C}" destId="{50D3D7FC-2C93-4053-9C3A-58F8EE77DE1E}" srcOrd="2" destOrd="0" parTransId="{5123A8E1-DB45-4A77-876C-C3DBBB914F40}" sibTransId="{4F7F9EDD-0262-4A4D-AF33-2EE3C61AD395}"/>
    <dgm:cxn modelId="{0D567B55-A7CB-4ECA-A36E-14548C2B05EC}" type="presOf" srcId="{085100F9-FCF2-4487-88FE-D22C14284309}" destId="{D507BAD6-024A-4A83-972C-1222DEC697F0}" srcOrd="0" destOrd="0" presId="urn:microsoft.com/office/officeart/2005/8/layout/default"/>
    <dgm:cxn modelId="{6F15DCCE-8033-478D-963B-1C3615E3CF94}" type="presOf" srcId="{356EF1F6-CBA7-4556-B1D0-AE117548FCBE}" destId="{5F6159FF-45DB-4B01-8B82-9CA1E9553505}" srcOrd="0" destOrd="0" presId="urn:microsoft.com/office/officeart/2005/8/layout/default"/>
    <dgm:cxn modelId="{2F24CB1F-D06B-4F5D-B2DF-F4451AB811AF}" srcId="{D937889E-5958-49F2-B7D2-73FE6782E50C}" destId="{308F87E7-B96A-4CB1-B1D0-4BAA1508CF5F}" srcOrd="4" destOrd="0" parTransId="{8FC40DCB-B466-468B-9FDF-7B1ECADBBDAE}" sibTransId="{4C165FAF-5EEE-4A4C-A3C4-8F54112CA3F4}"/>
    <dgm:cxn modelId="{7A3143B3-0B46-4D04-8A16-159EA1229B8E}" type="presOf" srcId="{50D3D7FC-2C93-4053-9C3A-58F8EE77DE1E}" destId="{49D73E49-1D8E-45AD-AD95-83EBFCA5FF9B}" srcOrd="0" destOrd="0" presId="urn:microsoft.com/office/officeart/2005/8/layout/default"/>
    <dgm:cxn modelId="{9EB71D35-3F4C-4C7A-B9CB-8BFBB9A62465}" type="presParOf" srcId="{C3F3C6E7-3C97-483F-942B-F5D0C4D69856}" destId="{BE576F9E-5CB3-44C5-B30F-ABB5D30EE1D4}" srcOrd="0" destOrd="0" presId="urn:microsoft.com/office/officeart/2005/8/layout/default"/>
    <dgm:cxn modelId="{CA080075-58D5-4DFF-8703-62C107E50A70}" type="presParOf" srcId="{C3F3C6E7-3C97-483F-942B-F5D0C4D69856}" destId="{736273FB-30AE-4594-9192-B11667D3F577}" srcOrd="1" destOrd="0" presId="urn:microsoft.com/office/officeart/2005/8/layout/default"/>
    <dgm:cxn modelId="{3E0A7EF4-522F-46BC-8645-241F149DF231}" type="presParOf" srcId="{C3F3C6E7-3C97-483F-942B-F5D0C4D69856}" destId="{8B1D8A92-3A3B-4E0E-A9CD-C44AB880C8FF}" srcOrd="2" destOrd="0" presId="urn:microsoft.com/office/officeart/2005/8/layout/default"/>
    <dgm:cxn modelId="{3DE49919-B2A1-4D72-A52B-A7F959FFDF50}" type="presParOf" srcId="{C3F3C6E7-3C97-483F-942B-F5D0C4D69856}" destId="{F6B16A61-D5F8-4B3A-B2FF-457945189C1C}" srcOrd="3" destOrd="0" presId="urn:microsoft.com/office/officeart/2005/8/layout/default"/>
    <dgm:cxn modelId="{1B2B4C4F-6751-4C68-B309-C2BCCAB90A1A}" type="presParOf" srcId="{C3F3C6E7-3C97-483F-942B-F5D0C4D69856}" destId="{49D73E49-1D8E-45AD-AD95-83EBFCA5FF9B}" srcOrd="4" destOrd="0" presId="urn:microsoft.com/office/officeart/2005/8/layout/default"/>
    <dgm:cxn modelId="{61F6DBD1-C586-4917-8FDF-0D8F63C3FA52}" type="presParOf" srcId="{C3F3C6E7-3C97-483F-942B-F5D0C4D69856}" destId="{051E071A-FEA3-4AAB-A300-E4FE4E13EED1}" srcOrd="5" destOrd="0" presId="urn:microsoft.com/office/officeart/2005/8/layout/default"/>
    <dgm:cxn modelId="{29938178-1CCD-42B6-A876-103D293646F2}" type="presParOf" srcId="{C3F3C6E7-3C97-483F-942B-F5D0C4D69856}" destId="{D507BAD6-024A-4A83-972C-1222DEC697F0}" srcOrd="6" destOrd="0" presId="urn:microsoft.com/office/officeart/2005/8/layout/default"/>
    <dgm:cxn modelId="{3396EC3F-8A11-435B-923C-867BB67EF92C}" type="presParOf" srcId="{C3F3C6E7-3C97-483F-942B-F5D0C4D69856}" destId="{68FD5281-BA49-4ADE-9793-20AF0B6D02E2}" srcOrd="7" destOrd="0" presId="urn:microsoft.com/office/officeart/2005/8/layout/default"/>
    <dgm:cxn modelId="{A4B331DE-7B9F-4BBC-8522-FDC0C76E8E10}" type="presParOf" srcId="{C3F3C6E7-3C97-483F-942B-F5D0C4D69856}" destId="{25C4AB8B-8896-4526-A51A-11E02B408C80}" srcOrd="8" destOrd="0" presId="urn:microsoft.com/office/officeart/2005/8/layout/default"/>
    <dgm:cxn modelId="{50C09EEB-977D-40A5-98E2-C93408644188}" type="presParOf" srcId="{C3F3C6E7-3C97-483F-942B-F5D0C4D69856}" destId="{C412B21A-FA41-43A6-8573-3800610607D8}" srcOrd="9" destOrd="0" presId="urn:microsoft.com/office/officeart/2005/8/layout/default"/>
    <dgm:cxn modelId="{F91E8E0E-94B9-4C58-A900-0C6165A5C6F5}" type="presParOf" srcId="{C3F3C6E7-3C97-483F-942B-F5D0C4D69856}" destId="{5F6159FF-45DB-4B01-8B82-9CA1E95535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76F9E-5CB3-44C5-B30F-ABB5D30EE1D4}">
      <dsp:nvSpPr>
        <dsp:cNvPr id="0" name=""/>
        <dsp:cNvSpPr/>
      </dsp:nvSpPr>
      <dsp:spPr>
        <a:xfrm>
          <a:off x="0" y="591740"/>
          <a:ext cx="2547937" cy="152876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entury Schoolbook" panose="02040604050505020304" pitchFamily="18" charset="0"/>
            </a:rPr>
            <a:t>Planejamento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entury Schoolbook" panose="02040604050505020304" pitchFamily="18" charset="0"/>
            </a:rPr>
            <a:t>Estratégico</a:t>
          </a:r>
          <a:endParaRPr lang="pt-BR" sz="2400" b="1" kern="1200" dirty="0">
            <a:latin typeface="Century Schoolbook" panose="02040604050505020304" pitchFamily="18" charset="0"/>
          </a:endParaRPr>
        </a:p>
      </dsp:txBody>
      <dsp:txXfrm>
        <a:off x="0" y="591740"/>
        <a:ext cx="2547937" cy="1528762"/>
      </dsp:txXfrm>
    </dsp:sp>
    <dsp:sp modelId="{8B1D8A92-3A3B-4E0E-A9CD-C44AB880C8FF}">
      <dsp:nvSpPr>
        <dsp:cNvPr id="0" name=""/>
        <dsp:cNvSpPr/>
      </dsp:nvSpPr>
      <dsp:spPr>
        <a:xfrm>
          <a:off x="2793278" y="600607"/>
          <a:ext cx="2547937" cy="152876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entury Schoolbook" panose="02040604050505020304" pitchFamily="18" charset="0"/>
            </a:rPr>
            <a:t>Desejo de saber</a:t>
          </a:r>
          <a:endParaRPr lang="pt-BR" sz="2400" b="1" kern="1200" dirty="0">
            <a:latin typeface="Century Schoolbook" panose="02040604050505020304" pitchFamily="18" charset="0"/>
          </a:endParaRPr>
        </a:p>
      </dsp:txBody>
      <dsp:txXfrm>
        <a:off x="2793278" y="600607"/>
        <a:ext cx="2547937" cy="1528762"/>
      </dsp:txXfrm>
    </dsp:sp>
    <dsp:sp modelId="{49D73E49-1D8E-45AD-AD95-83EBFCA5FF9B}">
      <dsp:nvSpPr>
        <dsp:cNvPr id="0" name=""/>
        <dsp:cNvSpPr/>
      </dsp:nvSpPr>
      <dsp:spPr>
        <a:xfrm>
          <a:off x="5605462" y="591740"/>
          <a:ext cx="2547937" cy="152876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entury Schoolbook" panose="02040604050505020304" pitchFamily="18" charset="0"/>
            </a:rPr>
            <a:t>Formar, acompanhar e atuar em equipe</a:t>
          </a:r>
          <a:endParaRPr lang="pt-BR" sz="2400" b="1" kern="1200" dirty="0">
            <a:latin typeface="Century Schoolbook" panose="02040604050505020304" pitchFamily="18" charset="0"/>
          </a:endParaRPr>
        </a:p>
      </dsp:txBody>
      <dsp:txXfrm>
        <a:off x="5605462" y="591740"/>
        <a:ext cx="2547937" cy="1528762"/>
      </dsp:txXfrm>
    </dsp:sp>
    <dsp:sp modelId="{D507BAD6-024A-4A83-972C-1222DEC697F0}">
      <dsp:nvSpPr>
        <dsp:cNvPr id="0" name=""/>
        <dsp:cNvSpPr/>
      </dsp:nvSpPr>
      <dsp:spPr>
        <a:xfrm>
          <a:off x="0" y="2404863"/>
          <a:ext cx="2547937" cy="152876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entury Schoolbook" panose="02040604050505020304" pitchFamily="18" charset="0"/>
            </a:rPr>
            <a:t>Vontade de conquistar</a:t>
          </a:r>
          <a:endParaRPr lang="pt-BR" sz="2400" b="1" kern="1200" dirty="0">
            <a:latin typeface="Century Schoolbook" panose="02040604050505020304" pitchFamily="18" charset="0"/>
          </a:endParaRPr>
        </a:p>
      </dsp:txBody>
      <dsp:txXfrm>
        <a:off x="0" y="2404863"/>
        <a:ext cx="2547937" cy="1528762"/>
      </dsp:txXfrm>
    </dsp:sp>
    <dsp:sp modelId="{25C4AB8B-8896-4526-A51A-11E02B408C80}">
      <dsp:nvSpPr>
        <dsp:cNvPr id="0" name=""/>
        <dsp:cNvSpPr/>
      </dsp:nvSpPr>
      <dsp:spPr>
        <a:xfrm>
          <a:off x="2773888" y="2404863"/>
          <a:ext cx="2547937" cy="152876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entury Schoolbook" panose="02040604050505020304" pitchFamily="18" charset="0"/>
            </a:rPr>
            <a:t>Acreditar no resultado</a:t>
          </a:r>
          <a:endParaRPr lang="pt-BR" sz="2400" b="1" kern="1200" dirty="0">
            <a:latin typeface="Century Schoolbook" panose="02040604050505020304" pitchFamily="18" charset="0"/>
          </a:endParaRPr>
        </a:p>
      </dsp:txBody>
      <dsp:txXfrm>
        <a:off x="2773888" y="2404863"/>
        <a:ext cx="2547937" cy="1528762"/>
      </dsp:txXfrm>
    </dsp:sp>
    <dsp:sp modelId="{5F6159FF-45DB-4B01-8B82-9CA1E9553505}">
      <dsp:nvSpPr>
        <dsp:cNvPr id="0" name=""/>
        <dsp:cNvSpPr/>
      </dsp:nvSpPr>
      <dsp:spPr>
        <a:xfrm>
          <a:off x="5571039" y="2404863"/>
          <a:ext cx="2547937" cy="152876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Century Schoolbook" panose="02040604050505020304" pitchFamily="18" charset="0"/>
            </a:rPr>
            <a:t>Formação dos docentes</a:t>
          </a:r>
          <a:endParaRPr lang="pt-BR" sz="2400" b="1" kern="1200" dirty="0">
            <a:latin typeface="Century Schoolbook" panose="02040604050505020304" pitchFamily="18" charset="0"/>
          </a:endParaRPr>
        </a:p>
      </dsp:txBody>
      <dsp:txXfrm>
        <a:off x="5571039" y="2404863"/>
        <a:ext cx="2547937" cy="152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A196-89FE-144E-B877-AF0F1FA14909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39931-78D4-EA41-BED5-BCCABA18DB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03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655750"/>
            <a:ext cx="77724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Clique para editar estilo do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249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700925" y="1866401"/>
            <a:ext cx="57423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000"/>
            </a:lvl1pPr>
            <a:lvl2pPr lvl="1" algn="ctr" rtl="0">
              <a:spcBef>
                <a:spcPts val="0"/>
              </a:spcBef>
              <a:buSzPct val="100000"/>
              <a:defRPr sz="3000"/>
            </a:lvl2pPr>
            <a:lvl3pPr lvl="2" algn="ctr" rtl="0">
              <a:spcBef>
                <a:spcPts val="0"/>
              </a:spcBef>
              <a:buSzPct val="100000"/>
              <a:defRPr sz="3000"/>
            </a:lvl3pPr>
            <a:lvl4pPr lvl="3" algn="ctr" rtl="0">
              <a:spcBef>
                <a:spcPts val="0"/>
              </a:spcBef>
              <a:buSzPct val="100000"/>
              <a:defRPr sz="3000"/>
            </a:lvl4pPr>
            <a:lvl5pPr lvl="4" algn="ctr" rtl="0">
              <a:spcBef>
                <a:spcPts val="0"/>
              </a:spcBef>
              <a:buSzPct val="100000"/>
              <a:defRPr sz="3000"/>
            </a:lvl5pPr>
            <a:lvl6pPr lvl="5" algn="ctr" rtl="0">
              <a:spcBef>
                <a:spcPts val="0"/>
              </a:spcBef>
              <a:buSzPct val="100000"/>
              <a:defRPr sz="3000"/>
            </a:lvl6pPr>
            <a:lvl7pPr lvl="6" algn="ctr" rtl="0">
              <a:spcBef>
                <a:spcPts val="0"/>
              </a:spcBef>
              <a:buSzPct val="100000"/>
              <a:defRPr sz="3000"/>
            </a:lvl7pPr>
            <a:lvl8pPr lvl="7" algn="ctr" rtl="0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3593400" y="1143425"/>
            <a:ext cx="1957200" cy="8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16" name="Shape 16"/>
          <p:cNvSpPr/>
          <p:nvPr/>
        </p:nvSpPr>
        <p:spPr>
          <a:xfrm>
            <a:off x="4128151" y="734200"/>
            <a:ext cx="887711" cy="1132213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1508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Clique para editar estilo do título mestre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2010567"/>
            <a:ext cx="3994500" cy="455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2010567"/>
            <a:ext cx="3994500" cy="455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1160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Clique para editar estilo do título mestre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2010567"/>
            <a:ext cx="2631900" cy="455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223963" y="2010567"/>
            <a:ext cx="2631900" cy="455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5990727" y="2010567"/>
            <a:ext cx="2631900" cy="455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28409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Clique para editar estilo do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62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7441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E0118-CBD2-C148-A3E3-F5C64DF5779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6FFF3F-7DC6-C045-AA63-7EFCFAD0F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6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Clique para editar estilo do título mestre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2084534"/>
            <a:ext cx="8229600" cy="333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90455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084534"/>
            <a:ext cx="8229600" cy="33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740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71" r:id="rId7"/>
    <p:sldLayoutId id="2147483672" r:id="rId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ANORAMA%20EVOLUTIVO%20(EPRO-ENADE%202017).xlsx" TargetMode="External"/><Relationship Id="rId2" Type="http://schemas.openxmlformats.org/officeDocument/2006/relationships/hyperlink" Target="CARTA%20AO%20ALUNO_ADM.doc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99" y="2655750"/>
            <a:ext cx="8032931" cy="1546399"/>
          </a:xfrm>
        </p:spPr>
        <p:txBody>
          <a:bodyPr/>
          <a:lstStyle/>
          <a:p>
            <a:r>
              <a:rPr lang="pt-BR" sz="2800" dirty="0" smtClean="0">
                <a:latin typeface="Century Schoolbook" panose="02040604050505020304" pitchFamily="18" charset="0"/>
              </a:rPr>
              <a:t>XIV  ENCONTRO  NACIONAL  </a:t>
            </a:r>
            <a:r>
              <a:rPr lang="pt-BR" sz="2800" smtClean="0">
                <a:latin typeface="Century Schoolbook" panose="02040604050505020304" pitchFamily="18" charset="0"/>
              </a:rPr>
              <a:t>DE DIRIGENTES  </a:t>
            </a:r>
            <a:r>
              <a:rPr lang="pt-BR" sz="2800" dirty="0" smtClean="0">
                <a:latin typeface="Century Schoolbook" panose="02040604050505020304" pitchFamily="18" charset="0"/>
              </a:rPr>
              <a:t>DE  GRADUAÇÃO  DAS </a:t>
            </a:r>
            <a:r>
              <a:rPr lang="pt-BR" sz="2800" smtClean="0">
                <a:latin typeface="Century Schoolbook" panose="02040604050505020304" pitchFamily="18" charset="0"/>
              </a:rPr>
              <a:t>IES  PARTICULARES</a:t>
            </a:r>
            <a:r>
              <a:rPr lang="pt-BR" sz="2800" dirty="0" smtClean="0">
                <a:latin typeface="Century Schoolbook" panose="02040604050505020304" pitchFamily="18" charset="0"/>
              </a:rPr>
              <a:t/>
            </a:r>
            <a:br>
              <a:rPr lang="pt-BR" sz="2800" dirty="0" smtClean="0">
                <a:latin typeface="Century Schoolbook" panose="02040604050505020304" pitchFamily="18" charset="0"/>
              </a:rPr>
            </a:br>
            <a:r>
              <a:rPr lang="pt-BR" sz="2800" dirty="0" smtClean="0">
                <a:latin typeface="Century Schoolbook" panose="02040604050505020304" pitchFamily="18" charset="0"/>
              </a:rPr>
              <a:t/>
            </a:r>
            <a:br>
              <a:rPr lang="pt-BR" sz="2800" dirty="0" smtClean="0">
                <a:latin typeface="Century Schoolbook" panose="02040604050505020304" pitchFamily="18" charset="0"/>
              </a:rPr>
            </a:br>
            <a:r>
              <a:rPr lang="pt-BR" sz="3600" dirty="0" smtClean="0">
                <a:latin typeface="Century Schoolbook" panose="02040604050505020304" pitchFamily="18" charset="0"/>
              </a:rPr>
              <a:t>O ENADE como componente curricular nos cursos de graduação</a:t>
            </a:r>
            <a:r>
              <a:rPr lang="pt-BR" sz="3200" dirty="0" smtClean="0">
                <a:latin typeface="Baskerville Old Face" panose="02020602080505020303" pitchFamily="18" charset="0"/>
              </a:rPr>
              <a:t/>
            </a:r>
            <a:br>
              <a:rPr lang="pt-BR" sz="3200" dirty="0" smtClean="0">
                <a:latin typeface="Baskerville Old Face" panose="02020602080505020303" pitchFamily="18" charset="0"/>
              </a:rPr>
            </a:br>
            <a:endParaRPr lang="pt-BR" sz="3200" dirty="0">
              <a:latin typeface="Baskerville Old Face" panose="020206020805050203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7589" y="542810"/>
            <a:ext cx="3398218" cy="1068214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53552" y="5283986"/>
            <a:ext cx="1947808" cy="520003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 rot="16200000">
            <a:off x="3505956" y="-478531"/>
            <a:ext cx="839699" cy="2042680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17319" y="1076144"/>
            <a:ext cx="1829564" cy="698641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990320" y="4747899"/>
            <a:ext cx="1153680" cy="2091957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33089" y="5230906"/>
            <a:ext cx="1952481" cy="1050564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16200000">
            <a:off x="1499542" y="5749987"/>
            <a:ext cx="839699" cy="852101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947146" y="4656810"/>
            <a:ext cx="3398218" cy="1068214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6200000">
            <a:off x="862574" y="3970157"/>
            <a:ext cx="839699" cy="2042680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886148" y="5736932"/>
            <a:ext cx="1385518" cy="1133611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842010" y="4591207"/>
            <a:ext cx="2224555" cy="574006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904465" y="1235987"/>
            <a:ext cx="3143430" cy="520003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234894" y="4768121"/>
            <a:ext cx="1153680" cy="2071735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210130" y="5756188"/>
            <a:ext cx="1246684" cy="1123286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868106" y="6335885"/>
            <a:ext cx="1947808" cy="520003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592102" y="218323"/>
            <a:ext cx="3398218" cy="1068214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1815" y="1941244"/>
            <a:ext cx="581890" cy="1025285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562110" y="3945717"/>
            <a:ext cx="581890" cy="1025285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886148" y="4526118"/>
            <a:ext cx="1947808" cy="520003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7983964" y="4583"/>
            <a:ext cx="1156291" cy="1916151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7061062" y="1003371"/>
            <a:ext cx="1092208" cy="829811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-17319" y="-26734"/>
            <a:ext cx="1385518" cy="1133611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1815" y="5686023"/>
            <a:ext cx="1385518" cy="1184520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2226698" y="5543987"/>
            <a:ext cx="581890" cy="1025285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1657781" y="4616078"/>
            <a:ext cx="1246684" cy="983353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6047895" y="-26733"/>
            <a:ext cx="1153680" cy="1859916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6978772" y="672305"/>
            <a:ext cx="2000273" cy="753851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4836507" y="6278283"/>
            <a:ext cx="2224555" cy="574006"/>
          </a:xfrm>
          <a:prstGeom prst="rect">
            <a:avLst/>
          </a:prstGeom>
          <a:solidFill>
            <a:srgbClr val="2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-33088" y="2585075"/>
            <a:ext cx="718888" cy="2071735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8562108" y="2372309"/>
            <a:ext cx="581891" cy="2071735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 rot="16200000">
            <a:off x="5683379" y="5651212"/>
            <a:ext cx="1586559" cy="852101"/>
          </a:xfrm>
          <a:prstGeom prst="rect">
            <a:avLst/>
          </a:prstGeom>
          <a:solidFill>
            <a:srgbClr val="E73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1209857" y="4583"/>
            <a:ext cx="2000273" cy="753851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5066565" y="5844208"/>
            <a:ext cx="4073690" cy="983353"/>
          </a:xfrm>
          <a:prstGeom prst="rect">
            <a:avLst/>
          </a:prstGeom>
          <a:solidFill>
            <a:srgbClr val="FED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Profa. Dra. Elza Dantas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Centro Universitário do Estado do Pará- CESUPA </a:t>
            </a:r>
            <a:endParaRPr lang="pt-BR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6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6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6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6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6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0"/>
                            </p:stCondLst>
                            <p:childTnLst>
                              <p:par>
                                <p:cTn id="7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6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4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6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"/>
                            </p:stCondLst>
                            <p:childTnLst>
                              <p:par>
                                <p:cTn id="8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6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6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2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6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4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6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6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6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2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6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6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40"/>
                            </p:stCondLst>
                            <p:childTnLst>
                              <p:par>
                                <p:cTn id="1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"/>
                            </p:stCondLst>
                            <p:childTnLst>
                              <p:par>
                                <p:cTn id="1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6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60"/>
                            </p:stCondLst>
                            <p:childTnLst>
                              <p:par>
                                <p:cTn id="1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6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20"/>
                            </p:stCondLst>
                            <p:childTnLst>
                              <p:par>
                                <p:cTn id="1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6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06765" y="94734"/>
            <a:ext cx="6869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Century Schoolbook" panose="02040604050505020304" pitchFamily="18" charset="0"/>
              </a:rPr>
              <a:t>O ENADE  NOS  SITES  DAS  IES...</a:t>
            </a:r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" y="1029481"/>
            <a:ext cx="7881189" cy="549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49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68" y="956455"/>
            <a:ext cx="7726907" cy="56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8675" y="219339"/>
            <a:ext cx="7534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Century Schoolbook" panose="02040604050505020304" pitchFamily="18" charset="0"/>
              </a:rPr>
              <a:t>O ENADE  NOS  SITES  DAS  IES...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5428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45" y="201304"/>
            <a:ext cx="9069355" cy="99060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DISPOSITIVOS QUE DEVEM SER  ATIVADOS  NO  PERCURSO  DO  ENADE</a:t>
            </a:r>
            <a:endParaRPr lang="pt-BR" sz="28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2120257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0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13592"/>
            <a:ext cx="9156000" cy="1143200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ATIVAR E MOBILIZAR  PARA  QUERER E DESEJAR  APRENDER</a:t>
            </a:r>
            <a:endParaRPr lang="pt-BR" sz="32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736" y="1556792"/>
            <a:ext cx="8370512" cy="449580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99592" y="2492896"/>
            <a:ext cx="3600400" cy="19442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Os desenhos cognitivos conduzem à concepção da inteligência</a:t>
            </a:r>
            <a:endParaRPr lang="pt-BR" sz="24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07604" y="1754909"/>
            <a:ext cx="3384376" cy="622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COMPETÊNCIA TÉCNICA</a:t>
            </a:r>
            <a:endParaRPr lang="pt-BR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99592" y="5085184"/>
            <a:ext cx="3492388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Aluno Profissional em Formação</a:t>
            </a:r>
            <a:endParaRPr lang="pt-BR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76056" y="1803869"/>
            <a:ext cx="3467403" cy="6013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COMPETÊNCIA RELACIONAL</a:t>
            </a:r>
            <a:endParaRPr lang="pt-BR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968044" y="2564904"/>
            <a:ext cx="3600400" cy="19442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Os traçados afetivos conduzem à construção do caráter</a:t>
            </a:r>
            <a:endParaRPr lang="pt-BR" sz="24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51071" y="5085184"/>
            <a:ext cx="3492388" cy="576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Aluno Adulto em Processo</a:t>
            </a:r>
            <a:endParaRPr lang="pt-BR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64880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EVOLUÇÃO </a:t>
            </a:r>
            <a:r>
              <a:rPr lang="pt-BR" sz="2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DO  </a:t>
            </a:r>
            <a:r>
              <a:rPr lang="pt-BR" sz="2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TRABALHO </a:t>
            </a:r>
            <a:r>
              <a:rPr lang="pt-BR" sz="2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NO CESUPA: </a:t>
            </a:r>
            <a:r>
              <a:rPr lang="pt-BR" sz="2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CAMINHOS PERCORRIDOS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43840" y="1184987"/>
            <a:ext cx="8900160" cy="567301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pt-BR" sz="2900" dirty="0" smtClean="0">
              <a:latin typeface="Century Schoolbook" panose="02040604050505020304" pitchFamily="18" charset="0"/>
            </a:endParaRPr>
          </a:p>
          <a:p>
            <a:r>
              <a:rPr lang="pt-BR" sz="3300" dirty="0" smtClean="0">
                <a:latin typeface="Century Schoolbook" panose="02040604050505020304" pitchFamily="18" charset="0"/>
              </a:rPr>
              <a:t>Apresentação </a:t>
            </a:r>
            <a:r>
              <a:rPr lang="pt-BR" sz="3300" dirty="0">
                <a:latin typeface="Century Schoolbook" panose="02040604050505020304" pitchFamily="18" charset="0"/>
              </a:rPr>
              <a:t>de um calendário para as coordenações No ano anterior </a:t>
            </a:r>
            <a:r>
              <a:rPr lang="pt-BR" sz="3300" dirty="0" smtClean="0">
                <a:latin typeface="Century Schoolbook" panose="02040604050505020304" pitchFamily="18" charset="0"/>
              </a:rPr>
              <a:t>do ENADE com </a:t>
            </a:r>
            <a:r>
              <a:rPr lang="pt-BR" sz="3300" dirty="0">
                <a:latin typeface="Century Schoolbook" panose="02040604050505020304" pitchFamily="18" charset="0"/>
              </a:rPr>
              <a:t>ações </a:t>
            </a:r>
            <a:r>
              <a:rPr lang="pt-BR" sz="3300" dirty="0" smtClean="0">
                <a:latin typeface="Century Schoolbook" panose="02040604050505020304" pitchFamily="18" charset="0"/>
              </a:rPr>
              <a:t>mínimas.</a:t>
            </a:r>
          </a:p>
          <a:p>
            <a:pPr>
              <a:buNone/>
            </a:pPr>
            <a:endParaRPr lang="pt-BR" sz="3300" dirty="0" smtClean="0">
              <a:latin typeface="Century Schoolbook" panose="02040604050505020304" pitchFamily="18" charset="0"/>
            </a:endParaRPr>
          </a:p>
          <a:p>
            <a:r>
              <a:rPr lang="pt-BR" sz="3300" dirty="0" smtClean="0">
                <a:latin typeface="Century Schoolbook" panose="02040604050505020304" pitchFamily="18" charset="0"/>
              </a:rPr>
              <a:t>Capacitação docente na elaboração de itens de provas (TEXTO BASE, ENUNCIADO E ALTERNATIVAS COM GABARITO E DISTRATORES).</a:t>
            </a:r>
          </a:p>
          <a:p>
            <a:pPr>
              <a:buNone/>
            </a:pPr>
            <a:endParaRPr lang="pt-BR" sz="3300" dirty="0" smtClean="0">
              <a:latin typeface="Century Schoolbook" panose="02040604050505020304" pitchFamily="18" charset="0"/>
            </a:endParaRPr>
          </a:p>
          <a:p>
            <a:r>
              <a:rPr lang="pt-BR" sz="3300" dirty="0" smtClean="0">
                <a:latin typeface="Century Schoolbook" panose="02040604050505020304" pitchFamily="18" charset="0"/>
              </a:rPr>
              <a:t>Provas integradas para todos os cursos. </a:t>
            </a:r>
            <a:endParaRPr lang="pt-BR" sz="3300" dirty="0">
              <a:latin typeface="Century Schoolbook" panose="02040604050505020304" pitchFamily="18" charset="0"/>
            </a:endParaRPr>
          </a:p>
          <a:p>
            <a:pPr>
              <a:buNone/>
            </a:pPr>
            <a:endParaRPr lang="pt-BR" sz="3300" dirty="0" smtClean="0">
              <a:latin typeface="Century Schoolbook" panose="02040604050505020304" pitchFamily="18" charset="0"/>
            </a:endParaRPr>
          </a:p>
          <a:p>
            <a:r>
              <a:rPr lang="pt-BR" sz="3300" dirty="0" smtClean="0">
                <a:latin typeface="Century Schoolbook" panose="02040604050505020304" pitchFamily="18" charset="0"/>
              </a:rPr>
              <a:t>Roda de conversas com </a:t>
            </a:r>
            <a:r>
              <a:rPr lang="pt-BR" sz="3300" dirty="0">
                <a:latin typeface="Century Schoolbook" panose="02040604050505020304" pitchFamily="18" charset="0"/>
              </a:rPr>
              <a:t>docentes e com as </a:t>
            </a:r>
            <a:r>
              <a:rPr lang="pt-BR" sz="3300" dirty="0" smtClean="0">
                <a:latin typeface="Century Schoolbook" panose="02040604050505020304" pitchFamily="18" charset="0"/>
              </a:rPr>
              <a:t>turmas.</a:t>
            </a:r>
          </a:p>
          <a:p>
            <a:pPr>
              <a:buNone/>
            </a:pPr>
            <a:endParaRPr lang="pt-BR" sz="3300" dirty="0">
              <a:latin typeface="Century Schoolbook" panose="02040604050505020304" pitchFamily="18" charset="0"/>
            </a:endParaRPr>
          </a:p>
          <a:p>
            <a:r>
              <a:rPr lang="pt-BR" sz="3300" dirty="0" smtClean="0">
                <a:latin typeface="Century Schoolbook" panose="02040604050505020304" pitchFamily="18" charset="0"/>
              </a:rPr>
              <a:t>Aplicação de dois simulados (Fevereiro e agosto – pontuação 20% da nota das disciplinas ou pontuação extra).</a:t>
            </a:r>
          </a:p>
          <a:p>
            <a:pPr marL="0" indent="0">
              <a:buNone/>
            </a:pPr>
            <a:endParaRPr lang="pt-BR" sz="3300" dirty="0" smtClean="0">
              <a:latin typeface="Century Schoolbook" panose="02040604050505020304" pitchFamily="18" charset="0"/>
            </a:endParaRPr>
          </a:p>
          <a:p>
            <a:r>
              <a:rPr lang="pt-BR" sz="3300" dirty="0">
                <a:latin typeface="Century Schoolbook" panose="02040604050505020304" pitchFamily="18" charset="0"/>
              </a:rPr>
              <a:t>E</a:t>
            </a:r>
            <a:r>
              <a:rPr lang="pt-BR" sz="3300" dirty="0" smtClean="0">
                <a:latin typeface="Century Schoolbook" panose="02040604050505020304" pitchFamily="18" charset="0"/>
              </a:rPr>
              <a:t>struturação de planos de ação pelos cursos (simulados e Resultados do ENADE).</a:t>
            </a:r>
          </a:p>
          <a:p>
            <a:pPr marL="0" indent="0">
              <a:buNone/>
            </a:pPr>
            <a:endParaRPr lang="pt-BR" sz="3300" dirty="0" smtClean="0">
              <a:latin typeface="Century Schoolbook" panose="02040604050505020304" pitchFamily="18" charset="0"/>
            </a:endParaRPr>
          </a:p>
          <a:p>
            <a:r>
              <a:rPr lang="pt-BR" sz="3300" dirty="0" smtClean="0">
                <a:latin typeface="Century Schoolbook" panose="02040604050505020304" pitchFamily="18" charset="0"/>
              </a:rPr>
              <a:t>Retorno do Simulado ENADE / PROVA INTEGRADA para  alunos e professores. </a:t>
            </a:r>
            <a:r>
              <a:rPr lang="pt-BR" sz="3300" dirty="0" smtClean="0">
                <a:solidFill>
                  <a:schemeClr val="bg1"/>
                </a:solidFill>
                <a:latin typeface="Century Schoolbook" panose="02040604050505020304" pitchFamily="18" charset="0"/>
                <a:hlinkClick r:id="rId2" action="ppaction://hlinkfile"/>
              </a:rPr>
              <a:t>CARTA AO ALUNO_ADM.docx</a:t>
            </a:r>
            <a:r>
              <a:rPr lang="pt-BR" sz="33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pt-BR" sz="3300" dirty="0" smtClean="0">
                <a:solidFill>
                  <a:schemeClr val="bg1"/>
                </a:solidFill>
                <a:latin typeface="Century Schoolbook" panose="02040604050505020304" pitchFamily="18" charset="0"/>
                <a:hlinkClick r:id="rId3" action="ppaction://hlinkfile"/>
              </a:rPr>
              <a:t>PANORAMA EVOLUTIVO (EPRO-ENADE 2017).xlsx</a:t>
            </a:r>
            <a:endParaRPr lang="pt-BR" sz="33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None/>
            </a:pPr>
            <a:endParaRPr lang="pt-BR" sz="2900" dirty="0" smtClean="0">
              <a:latin typeface="Century Schoolbook" panose="02040604050505020304" pitchFamily="18" charset="0"/>
            </a:endParaRPr>
          </a:p>
          <a:p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8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000" y="147433"/>
            <a:ext cx="9156000" cy="1143200"/>
          </a:xfrm>
        </p:spPr>
        <p:txBody>
          <a:bodyPr/>
          <a:lstStyle/>
          <a:p>
            <a:pPr lvl="0"/>
            <a:r>
              <a:rPr lang="pt-BR" sz="2800" dirty="0" smtClean="0">
                <a:latin typeface="Century Schoolbook" panose="02040604050505020304" pitchFamily="18" charset="0"/>
              </a:rPr>
              <a:t>ORGANIZAÇÃO DA PROVA INTEGRADA: </a:t>
            </a:r>
            <a:r>
              <a:rPr lang="pt-BR" altLang="pt-BR" sz="2800" dirty="0">
                <a:solidFill>
                  <a:schemeClr val="bg1"/>
                </a:solidFill>
                <a:latin typeface="Century Schoolbook" panose="02040604050505020304" pitchFamily="18" charset="0"/>
                <a:ea typeface="Calibri" pitchFamily="34" charset="0"/>
                <a:cs typeface="Times New Roman" pitchFamily="18" charset="0"/>
              </a:rPr>
              <a:t>QUANTIDADE DE ITENS POR PERÍODO</a:t>
            </a:r>
            <a:r>
              <a:rPr lang="pt-BR" altLang="pt-BR" sz="2800" dirty="0">
                <a:solidFill>
                  <a:schemeClr val="bg1"/>
                </a:solidFill>
                <a:latin typeface="Century Schoolbook" panose="02040604050505020304" pitchFamily="18" charset="0"/>
                <a:cs typeface="Arial" pitchFamily="34" charset="0"/>
              </a:rPr>
              <a:t/>
            </a:r>
            <a:br>
              <a:rPr lang="pt-BR" altLang="pt-BR" sz="2800" dirty="0">
                <a:solidFill>
                  <a:schemeClr val="bg1"/>
                </a:solidFill>
                <a:latin typeface="Century Schoolbook" panose="02040604050505020304" pitchFamily="18" charset="0"/>
                <a:cs typeface="Arial" pitchFamily="34" charset="0"/>
              </a:rPr>
            </a:br>
            <a:endParaRPr lang="pt-BR" sz="2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000597"/>
              </p:ext>
            </p:extLst>
          </p:nvPr>
        </p:nvGraphicFramePr>
        <p:xfrm>
          <a:off x="214606" y="1428082"/>
          <a:ext cx="8929394" cy="436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876"/>
                <a:gridCol w="1622876"/>
                <a:gridCol w="1622876"/>
                <a:gridCol w="374309"/>
                <a:gridCol w="374309"/>
                <a:gridCol w="374309"/>
                <a:gridCol w="374309"/>
                <a:gridCol w="374309"/>
                <a:gridCol w="374309"/>
                <a:gridCol w="374309"/>
                <a:gridCol w="374309"/>
                <a:gridCol w="533147"/>
                <a:gridCol w="533147"/>
              </a:tblGrid>
              <a:tr h="363852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38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PERÍODOS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10º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CURSOS COM 10 PERÍODOS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CURSOS COM 8 PERÍODOS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3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10ª PROVA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0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868362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EVOLUÇÃO DO TRABALHO </a:t>
            </a:r>
            <a:r>
              <a:rPr lang="pt-BR" sz="2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NO </a:t>
            </a:r>
            <a:r>
              <a:rPr lang="pt-BR" sz="2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CESUPA: CAMINHOS PERCORRIDOS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963"/>
            <a:ext cx="8537510" cy="5271796"/>
          </a:xfrm>
        </p:spPr>
        <p:txBody>
          <a:bodyPr>
            <a:normAutofit/>
          </a:bodyPr>
          <a:lstStyle/>
          <a:p>
            <a:endParaRPr lang="pt-BR" dirty="0" smtClean="0">
              <a:latin typeface="Century Schoolbook" panose="02040604050505020304" pitchFamily="18" charset="0"/>
            </a:endParaRPr>
          </a:p>
          <a:p>
            <a:r>
              <a:rPr lang="pt-BR" dirty="0" smtClean="0">
                <a:latin typeface="Century Schoolbook" panose="02040604050505020304" pitchFamily="18" charset="0"/>
              </a:rPr>
              <a:t>Definição de docentes de referência para dialogar com os alunos.</a:t>
            </a:r>
          </a:p>
          <a:p>
            <a:endParaRPr lang="pt-BR" dirty="0" smtClean="0">
              <a:latin typeface="Century Schoolbook" panose="02040604050505020304" pitchFamily="18" charset="0"/>
            </a:endParaRPr>
          </a:p>
          <a:p>
            <a:r>
              <a:rPr lang="pt-BR" dirty="0">
                <a:latin typeface="Century Schoolbook" panose="02040604050505020304" pitchFamily="18" charset="0"/>
              </a:rPr>
              <a:t>Monitoramento dos alunos – respostas ao questionário.</a:t>
            </a:r>
          </a:p>
          <a:p>
            <a:endParaRPr lang="pt-BR" dirty="0" smtClean="0">
              <a:latin typeface="Century Schoolbook" panose="02040604050505020304" pitchFamily="18" charset="0"/>
            </a:endParaRPr>
          </a:p>
          <a:p>
            <a:r>
              <a:rPr lang="pt-BR" dirty="0" smtClean="0">
                <a:latin typeface="Century Schoolbook" panose="02040604050505020304" pitchFamily="18" charset="0"/>
              </a:rPr>
              <a:t>Acolhida dos alunos no dia da Prova (Professores, gestores dos cursos e COGRAD).</a:t>
            </a: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r>
              <a:rPr lang="pt-BR" dirty="0" smtClean="0">
                <a:latin typeface="Century Schoolbook" panose="02040604050505020304" pitchFamily="18" charset="0"/>
              </a:rPr>
              <a:t>Recolhimento dos Boletins de Questões .</a:t>
            </a:r>
          </a:p>
          <a:p>
            <a:pPr marL="0" indent="0">
              <a:buNone/>
            </a:pPr>
            <a:endParaRPr lang="pt-BR" dirty="0">
              <a:latin typeface="Century Schoolbook" panose="02040604050505020304" pitchFamily="18" charset="0"/>
            </a:endParaRPr>
          </a:p>
          <a:p>
            <a:r>
              <a:rPr lang="pt-BR" dirty="0" smtClean="0">
                <a:latin typeface="Century Schoolbook" panose="02040604050505020304" pitchFamily="18" charset="0"/>
              </a:rPr>
              <a:t> Resolução Prêmio Destaque ENADE.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3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0"/>
            <a:ext cx="8363272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EVOLUÇÃO DO TRABALHO INSTITUCIONAL: </a:t>
            </a:r>
            <a:r>
              <a:rPr lang="pt-BR" sz="2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alguns </a:t>
            </a:r>
            <a:r>
              <a:rPr lang="pt-BR" sz="2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aprendizados</a:t>
            </a:r>
            <a:endParaRPr lang="pt-BR" sz="24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90500" y="984152"/>
            <a:ext cx="4748356" cy="5873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latin typeface="Century Schoolbook" panose="02040604050505020304" pitchFamily="18" charset="0"/>
              </a:rPr>
              <a:t>Os  Docentes devem ser esclarecidos/qualificados para falar do ENADE</a:t>
            </a:r>
          </a:p>
          <a:p>
            <a:pPr marL="0" indent="0" algn="just">
              <a:buNone/>
            </a:pPr>
            <a:endParaRPr lang="pt-BR" sz="18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latin typeface="Century Schoolbook" panose="02040604050505020304" pitchFamily="18" charset="0"/>
              </a:rPr>
              <a:t>Os </a:t>
            </a:r>
            <a:r>
              <a:rPr lang="pt-BR" sz="1800" dirty="0">
                <a:latin typeface="Century Schoolbook" panose="02040604050505020304" pitchFamily="18" charset="0"/>
              </a:rPr>
              <a:t>docentes </a:t>
            </a:r>
            <a:r>
              <a:rPr lang="pt-BR" sz="1800" dirty="0" smtClean="0">
                <a:latin typeface="Century Schoolbook" panose="02040604050505020304" pitchFamily="18" charset="0"/>
              </a:rPr>
              <a:t>e gestores tem </a:t>
            </a:r>
            <a:r>
              <a:rPr lang="pt-BR" sz="1800" dirty="0">
                <a:latin typeface="Century Schoolbook" panose="02040604050505020304" pitchFamily="18" charset="0"/>
              </a:rPr>
              <a:t>papel </a:t>
            </a:r>
            <a:r>
              <a:rPr lang="pt-BR" sz="1800" dirty="0" smtClean="0">
                <a:latin typeface="Century Schoolbook" panose="02040604050505020304" pitchFamily="18" charset="0"/>
              </a:rPr>
              <a:t>de suma importância na </a:t>
            </a:r>
            <a:r>
              <a:rPr lang="pt-BR" sz="1800" dirty="0">
                <a:latin typeface="Century Schoolbook" panose="02040604050505020304" pitchFamily="18" charset="0"/>
              </a:rPr>
              <a:t>adesão do </a:t>
            </a:r>
            <a:r>
              <a:rPr lang="pt-BR" sz="1800" dirty="0" smtClean="0">
                <a:latin typeface="Century Schoolbook" panose="02040604050505020304" pitchFamily="18" charset="0"/>
              </a:rPr>
              <a:t>aluno</a:t>
            </a:r>
          </a:p>
          <a:p>
            <a:pPr marL="0" indent="0" algn="just">
              <a:buNone/>
            </a:pPr>
            <a:endParaRPr lang="pt-BR" sz="18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pt-BR" sz="18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latin typeface="Century Schoolbook" panose="02040604050505020304" pitchFamily="18" charset="0"/>
              </a:rPr>
              <a:t>Feedback dos alunos: “Não queremos ouvir de ENADE só no ano da prova”</a:t>
            </a:r>
          </a:p>
          <a:p>
            <a:pPr marL="0" indent="0" algn="just">
              <a:buNone/>
            </a:pPr>
            <a:r>
              <a:rPr lang="pt-BR" sz="1800" dirty="0" smtClean="0">
                <a:latin typeface="Century Schoolbook" panose="02040604050505020304" pitchFamily="18" charset="0"/>
              </a:rPr>
              <a:t>Ao ENADE deve ser dada a mesma importância  conferida aos demais Componentes Curriculares de cada curso.</a:t>
            </a:r>
          </a:p>
          <a:p>
            <a:pPr marL="0" indent="0" algn="just">
              <a:buNone/>
            </a:pPr>
            <a:endParaRPr lang="pt-BR" sz="1800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Century Schoolbook" panose="02040604050505020304" pitchFamily="18" charset="0"/>
              </a:rPr>
              <a:t>O</a:t>
            </a:r>
            <a:r>
              <a:rPr lang="pt-BR" sz="1800" dirty="0" smtClean="0">
                <a:latin typeface="Century Schoolbook" panose="02040604050505020304" pitchFamily="18" charset="0"/>
              </a:rPr>
              <a:t>s resultados das provas integradas, das avaliações nas disciplinas e dos simulados  devem gerar ações e não apenas constatações.</a:t>
            </a:r>
          </a:p>
          <a:p>
            <a:pPr marL="0" indent="0" algn="just">
              <a:buNone/>
            </a:pPr>
            <a:endParaRPr lang="pt-BR" sz="18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pt-BR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47825"/>
            <a:ext cx="338438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EVOLUÇÃO DO TRABALHO INSTITUCIONAL: </a:t>
            </a:r>
            <a:r>
              <a:rPr lang="pt-BR" sz="2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alguns </a:t>
            </a:r>
            <a:r>
              <a:rPr lang="pt-BR" sz="2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aprendizados</a:t>
            </a:r>
            <a:endParaRPr lang="pt-BR" sz="24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23825" y="1514475"/>
            <a:ext cx="4724400" cy="5248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dirty="0" smtClean="0">
                <a:latin typeface="Century Schoolbook" panose="02040604050505020304" pitchFamily="18" charset="0"/>
              </a:rPr>
              <a:t>Melhorar a forma de divulgar os serviços institucionais que fazem parte dos insumos do CPC (ampliação da formação).</a:t>
            </a:r>
            <a:endParaRPr lang="pt-BR" sz="1800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pt-BR" sz="18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pt-BR" sz="18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latin typeface="Century Schoolbook" panose="02040604050505020304" pitchFamily="18" charset="0"/>
              </a:rPr>
              <a:t>O ENADE reflete em grande parte, a história vivenciada pelo aluno no Curso/IES.</a:t>
            </a:r>
          </a:p>
          <a:p>
            <a:pPr marL="0" indent="0" algn="just">
              <a:buNone/>
            </a:pPr>
            <a:endParaRPr lang="pt-BR" sz="18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pt-BR" sz="1800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latin typeface="Century Schoolbook" panose="02040604050505020304" pitchFamily="18" charset="0"/>
              </a:rPr>
              <a:t>Sistematização das Ações do Ciclo ENADE.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endParaRPr lang="pt-BR" sz="1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46" y="1762125"/>
            <a:ext cx="381529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ALGUMAS PRÁTICAS DO CURSO DE  ADMINISTRAÇÃO</a:t>
            </a:r>
            <a:endParaRPr lang="pt-BR" sz="28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408057" y="1613515"/>
            <a:ext cx="3735943" cy="4661530"/>
            <a:chOff x="5303257" y="2060848"/>
            <a:chExt cx="3735943" cy="4661530"/>
          </a:xfrm>
        </p:grpSpPr>
        <p:pic>
          <p:nvPicPr>
            <p:cNvPr id="5122" name="Picture 2" descr="http://www.magni-estrategia.com.br/images/atom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2"/>
            <a:stretch/>
          </p:blipFill>
          <p:spPr bwMode="auto">
            <a:xfrm>
              <a:off x="5303257" y="2060848"/>
              <a:ext cx="3735943" cy="4058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F:\CONSULTORIA\School (1)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257" y="5517232"/>
              <a:ext cx="3735943" cy="120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79511" y="1219200"/>
            <a:ext cx="4706813" cy="54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Atividades Integradas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pt-BR" sz="2400" b="1" dirty="0" smtClean="0">
                <a:solidFill>
                  <a:schemeClr val="bg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Aulas e avaliações integradas</a:t>
            </a:r>
          </a:p>
          <a:p>
            <a:pPr marL="457200" indent="-457200" algn="just">
              <a:buAutoNum type="arabicPeriod"/>
            </a:pPr>
            <a:endParaRPr lang="pt-BR" sz="2400" b="1" dirty="0" smtClean="0">
              <a:solidFill>
                <a:schemeClr val="bg1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2. Pesquisa de textos atuais sobre Administração</a:t>
            </a:r>
          </a:p>
          <a:p>
            <a:pPr marL="0" indent="0" algn="just">
              <a:buNone/>
            </a:pPr>
            <a:endParaRPr lang="pt-BR" sz="2400" b="1" dirty="0" smtClean="0">
              <a:solidFill>
                <a:schemeClr val="bg1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3. Apresentação e discussão de casos e simulações empresariais</a:t>
            </a:r>
            <a:endParaRPr lang="pt-BR" sz="2400" b="1" dirty="0">
              <a:solidFill>
                <a:schemeClr val="bg1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44" y="289976"/>
            <a:ext cx="9084661" cy="968927"/>
          </a:xfrm>
        </p:spPr>
        <p:txBody>
          <a:bodyPr/>
          <a:lstStyle/>
          <a:p>
            <a:r>
              <a:rPr lang="pt-BR" dirty="0" smtClean="0">
                <a:latin typeface="Century Schoolbook" panose="02040604050505020304" pitchFamily="18" charset="0"/>
              </a:rPr>
              <a:t>ENADE: ALGUMAS  QUESTÕES  PERTINENTES</a:t>
            </a:r>
            <a:endParaRPr lang="pt-BR" dirty="0"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674" y="919164"/>
            <a:ext cx="4302701" cy="5681661"/>
          </a:xfrm>
        </p:spPr>
        <p:txBody>
          <a:bodyPr/>
          <a:lstStyle/>
          <a:p>
            <a:pPr algn="just"/>
            <a:endParaRPr lang="pt-BR" dirty="0" smtClean="0">
              <a:latin typeface="Century Schoolbook" panose="02040604050505020304" pitchFamily="18" charset="0"/>
            </a:endParaRPr>
          </a:p>
          <a:p>
            <a:pPr algn="just"/>
            <a:r>
              <a:rPr lang="pt-BR" dirty="0" smtClean="0">
                <a:latin typeface="Century Schoolbook" panose="02040604050505020304" pitchFamily="18" charset="0"/>
              </a:rPr>
              <a:t>Qual tem sido nosso olhar sobre esse componente  legal? (</a:t>
            </a:r>
            <a:r>
              <a:rPr lang="pt-BR" dirty="0" err="1" smtClean="0">
                <a:latin typeface="Century Schoolbook" panose="02040604050505020304" pitchFamily="18" charset="0"/>
              </a:rPr>
              <a:t>Problematizador</a:t>
            </a:r>
            <a:r>
              <a:rPr lang="pt-BR" dirty="0" smtClean="0">
                <a:latin typeface="Century Schoolbook" panose="02040604050505020304" pitchFamily="18" charset="0"/>
              </a:rPr>
              <a:t>? Indiferente? Complacente?)</a:t>
            </a:r>
          </a:p>
          <a:p>
            <a:pPr algn="just"/>
            <a:endParaRPr lang="pt-BR" dirty="0" smtClean="0">
              <a:latin typeface="Century Schoolbook" panose="02040604050505020304" pitchFamily="18" charset="0"/>
            </a:endParaRPr>
          </a:p>
          <a:p>
            <a:pPr algn="just"/>
            <a:r>
              <a:rPr lang="pt-BR" dirty="0" smtClean="0">
                <a:latin typeface="Century Schoolbook" panose="02040604050505020304" pitchFamily="18" charset="0"/>
              </a:rPr>
              <a:t>Conhecemos a percepção dos nossos professores?</a:t>
            </a:r>
          </a:p>
          <a:p>
            <a:pPr algn="just"/>
            <a:endParaRPr lang="pt-BR" dirty="0" smtClean="0">
              <a:latin typeface="Century Schoolbook" panose="02040604050505020304" pitchFamily="18" charset="0"/>
            </a:endParaRPr>
          </a:p>
          <a:p>
            <a:pPr algn="just"/>
            <a:r>
              <a:rPr lang="pt-BR" dirty="0" smtClean="0">
                <a:latin typeface="Century Schoolbook" panose="02040604050505020304" pitchFamily="18" charset="0"/>
              </a:rPr>
              <a:t>Conhecemos a percepção dos alunos que farão a prova?  E como estes se sentem? </a:t>
            </a:r>
          </a:p>
          <a:p>
            <a:pPr algn="just"/>
            <a:endParaRPr lang="pt-BR" dirty="0">
              <a:latin typeface="Century Schoolbook" panose="02040604050505020304" pitchFamily="18" charset="0"/>
            </a:endParaRPr>
          </a:p>
          <a:p>
            <a:pPr algn="just"/>
            <a:r>
              <a:rPr lang="pt-BR" dirty="0" smtClean="0">
                <a:latin typeface="Century Schoolbook" panose="02040604050505020304" pitchFamily="18" charset="0"/>
              </a:rPr>
              <a:t>Falamos do ENADE com toda a comunidade?</a:t>
            </a:r>
          </a:p>
          <a:p>
            <a:pPr algn="just"/>
            <a:endParaRPr lang="pt-BR" dirty="0" smtClean="0">
              <a:latin typeface="Century Schoolbook" panose="02040604050505020304" pitchFamily="18" charset="0"/>
            </a:endParaRPr>
          </a:p>
          <a:p>
            <a:pPr algn="just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algn="just">
              <a:buNone/>
            </a:pPr>
            <a:endParaRPr lang="pt-BR" dirty="0">
              <a:latin typeface="Century Schoolbook" panose="020406040505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55" y="919164"/>
            <a:ext cx="4369008" cy="583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" y="228600"/>
            <a:ext cx="8953499" cy="99060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ALGUMAS PRÁTICAS DO CURSO DE  </a:t>
            </a:r>
            <a:r>
              <a:rPr lang="pt-BR" sz="28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ADMINISTRAÇÃO</a:t>
            </a:r>
            <a:endParaRPr lang="pt-BR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063690"/>
            <a:ext cx="8892480" cy="1035698"/>
          </a:xfrm>
        </p:spPr>
        <p:txBody>
          <a:bodyPr>
            <a:normAutofit/>
          </a:bodyPr>
          <a:lstStyle/>
          <a:p>
            <a:endPara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ATUAÇÃO COLETIVA  DO CORPO DOCENTE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179511" y="2099388"/>
            <a:ext cx="4687763" cy="456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000" b="1" dirty="0" smtClean="0">
              <a:solidFill>
                <a:schemeClr val="bg1"/>
              </a:solidFill>
              <a:latin typeface="Century Schoolbook" panose="02040604050505020304" pitchFamily="18" charset="0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Presença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em sala com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qualidade.</a:t>
            </a:r>
          </a:p>
          <a:p>
            <a:pPr marL="0" indent="0" algn="just">
              <a:buNone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  <a:latin typeface="Century Schoolbook" panose="02040604050505020304" pitchFamily="18" charset="0"/>
                <a:cs typeface="Aharoni" panose="02010803020104030203" pitchFamily="2" charset="-79"/>
              </a:rPr>
              <a:t>Elaboração de Provas integradas.</a:t>
            </a:r>
          </a:p>
          <a:p>
            <a:pPr marL="0" indent="0" algn="just">
              <a:buNone/>
            </a:pPr>
            <a:endParaRPr lang="pt-BR" sz="2000" b="1" dirty="0" smtClean="0">
              <a:solidFill>
                <a:schemeClr val="bg1"/>
              </a:solidFill>
              <a:latin typeface="Century Schoolbook" panose="02040604050505020304" pitchFamily="18" charset="0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  <a:latin typeface="Century Schoolbook" panose="02040604050505020304" pitchFamily="18" charset="0"/>
                <a:cs typeface="Aharoni" panose="02010803020104030203" pitchFamily="2" charset="-79"/>
              </a:rPr>
              <a:t>- Prospecção de Questões com </a:t>
            </a:r>
            <a:r>
              <a:rPr lang="pt-BR" sz="2000" b="1" dirty="0">
                <a:solidFill>
                  <a:schemeClr val="bg1"/>
                </a:solidFill>
                <a:latin typeface="Century Schoolbook" panose="02040604050505020304" pitchFamily="18" charset="0"/>
                <a:cs typeface="Aharoni" panose="02010803020104030203" pitchFamily="2" charset="-79"/>
              </a:rPr>
              <a:t>ê</a:t>
            </a:r>
            <a:r>
              <a:rPr lang="pt-BR" sz="2000" b="1" dirty="0" smtClean="0">
                <a:solidFill>
                  <a:schemeClr val="bg1"/>
                </a:solidFill>
                <a:latin typeface="Century Schoolbook" panose="02040604050505020304" pitchFamily="18" charset="0"/>
                <a:cs typeface="Aharoni" panose="02010803020104030203" pitchFamily="2" charset="-79"/>
              </a:rPr>
              <a:t>nfase na tendência .</a:t>
            </a:r>
          </a:p>
          <a:p>
            <a:pPr marL="0" indent="0" algn="just">
              <a:buNone/>
            </a:pPr>
            <a:endParaRPr lang="pt-BR" sz="2000" b="1" dirty="0" smtClean="0">
              <a:solidFill>
                <a:schemeClr val="bg1"/>
              </a:solidFill>
              <a:latin typeface="Century Schoolbook" panose="02040604050505020304" pitchFamily="18" charset="0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  <a:latin typeface="Century Schoolbook" panose="02040604050505020304" pitchFamily="18" charset="0"/>
                <a:cs typeface="Aharoni" panose="02010803020104030203" pitchFamily="2" charset="-79"/>
              </a:rPr>
              <a:t>- Acompanhamento discente – Tutorias.</a:t>
            </a:r>
          </a:p>
          <a:p>
            <a:pPr marL="0" indent="0" algn="just">
              <a:buNone/>
            </a:pPr>
            <a:endParaRPr lang="pt-BR" sz="2000" b="1" dirty="0" smtClean="0">
              <a:solidFill>
                <a:schemeClr val="bg1"/>
              </a:solidFill>
              <a:latin typeface="Century Schoolbook" panose="02040604050505020304" pitchFamily="18" charset="0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bg1"/>
                </a:solidFill>
                <a:latin typeface="Century Schoolbook" panose="02040604050505020304" pitchFamily="18" charset="0"/>
                <a:cs typeface="Aharoni" panose="02010803020104030203" pitchFamily="2" charset="-79"/>
              </a:rPr>
              <a:t>Plantão pedagógico.</a:t>
            </a:r>
            <a:endParaRPr lang="pt-BR" sz="2000" b="1" dirty="0">
              <a:solidFill>
                <a:schemeClr val="bg1"/>
              </a:solidFill>
              <a:latin typeface="Century Schoolbook" panose="02040604050505020304" pitchFamily="18" charset="0"/>
              <a:cs typeface="Aharoni" panose="02010803020104030203" pitchFamily="2" charset="-79"/>
            </a:endParaRPr>
          </a:p>
        </p:txBody>
      </p:sp>
      <p:pic>
        <p:nvPicPr>
          <p:cNvPr id="1028" name="Picture 4" descr="http://thscnyc.org/managed_images/sif10225.225782846266003821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42" y="2204863"/>
            <a:ext cx="4039806" cy="19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9KJUfjDLtvA/UCWmcDWyAhI/AAAAAAAACWo/PtuVoZFXSws/s1600/ensin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405687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3068960"/>
            <a:ext cx="8153400" cy="1422648"/>
          </a:xfrm>
          <a:ln/>
          <a:scene3d>
            <a:camera prst="isometricRightUp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3600" b="1" dirty="0" smtClean="0">
                <a:solidFill>
                  <a:srgbClr val="3333CC"/>
                </a:solidFill>
                <a:latin typeface="Century Schoolbook" panose="02040604050505020304" pitchFamily="18" charset="0"/>
              </a:rPr>
              <a:t>Foco:</a:t>
            </a:r>
            <a:br>
              <a:rPr lang="pt-BR" sz="3600" b="1" dirty="0" smtClean="0">
                <a:solidFill>
                  <a:srgbClr val="3333CC"/>
                </a:solidFill>
                <a:latin typeface="Century Schoolbook" panose="02040604050505020304" pitchFamily="18" charset="0"/>
              </a:rPr>
            </a:br>
            <a:r>
              <a:rPr lang="pt-BR" sz="2400" b="1" dirty="0" smtClean="0">
                <a:solidFill>
                  <a:srgbClr val="3333CC"/>
                </a:solidFill>
                <a:latin typeface="Century Schoolbook" panose="02040604050505020304" pitchFamily="18" charset="0"/>
              </a:rPr>
              <a:t> ALUNOS ADULTOS EM FORMAÇÃO PROFISSIONAL</a:t>
            </a:r>
            <a:endParaRPr lang="pt-BR" sz="2400" b="1" dirty="0">
              <a:solidFill>
                <a:srgbClr val="3333CC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3851920" y="270892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88640"/>
            <a:ext cx="8010472" cy="6048672"/>
          </a:xfrm>
          <a:ln>
            <a:solidFill>
              <a:srgbClr val="92D050"/>
            </a:solidFill>
          </a:ln>
          <a:effectLst/>
          <a:scene3d>
            <a:camera prst="isometricOffAxis1Right"/>
            <a:lightRig rig="threePt" dir="t"/>
          </a:scene3d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000" dirty="0" smtClean="0">
                <a:latin typeface="Century Schoolbook" panose="02040604050505020304" pitchFamily="18" charset="0"/>
              </a:rPr>
              <a:t>Quem são nossos alunos?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000" dirty="0" smtClean="0">
                <a:latin typeface="Century Schoolbook" panose="02040604050505020304" pitchFamily="18" charset="0"/>
              </a:rPr>
              <a:t>Como chegaram até aqui?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000" dirty="0" smtClean="0">
                <a:latin typeface="Century Schoolbook" panose="02040604050505020304" pitchFamily="18" charset="0"/>
              </a:rPr>
              <a:t>Até onde podem ir?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0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Century Schoolbook" panose="02040604050505020304" pitchFamily="18" charset="0"/>
              </a:rPr>
              <a:t>PERFIL DOS ALUNOS: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entury Schoolbook" panose="02040604050505020304" pitchFamily="18" charset="0"/>
              </a:rPr>
              <a:t>Críticos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entury Schoolbook" panose="02040604050505020304" pitchFamily="18" charset="0"/>
              </a:rPr>
              <a:t>Digitais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entury Schoolbook" panose="02040604050505020304" pitchFamily="18" charset="0"/>
              </a:rPr>
              <a:t>Extrovertidos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entury Schoolbook" panose="02040604050505020304" pitchFamily="18" charset="0"/>
              </a:rPr>
              <a:t>Virtuais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entury Schoolbook" panose="02040604050505020304" pitchFamily="18" charset="0"/>
              </a:rPr>
              <a:t>Alegres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entury Schoolbook" panose="02040604050505020304" pitchFamily="18" charset="0"/>
              </a:rPr>
              <a:t>Cansados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Century Schoolbook" panose="02040604050505020304" pitchFamily="18" charset="0"/>
              </a:rPr>
              <a:t>Descolados</a:t>
            </a:r>
            <a:endParaRPr lang="pt-BR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000" y="387927"/>
            <a:ext cx="9156000" cy="765746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AO MESMO TEMPO SÃO...</a:t>
            </a:r>
            <a:endParaRPr lang="pt-BR" sz="36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3600" dirty="0" smtClean="0">
                <a:latin typeface="Century Schoolbook" panose="02040604050505020304" pitchFamily="18" charset="0"/>
              </a:rPr>
              <a:t>Individualistas</a:t>
            </a:r>
          </a:p>
          <a:p>
            <a:r>
              <a:rPr lang="pt-BR" sz="3600" dirty="0" smtClean="0">
                <a:latin typeface="Century Schoolbook" panose="02040604050505020304" pitchFamily="18" charset="0"/>
              </a:rPr>
              <a:t>Carentes</a:t>
            </a:r>
          </a:p>
          <a:p>
            <a:r>
              <a:rPr lang="pt-BR" sz="3600" dirty="0" smtClean="0">
                <a:latin typeface="Century Schoolbook" panose="02040604050505020304" pitchFamily="18" charset="0"/>
              </a:rPr>
              <a:t>Precisam se </a:t>
            </a:r>
            <a:r>
              <a:rPr lang="pt-BR" sz="3600" dirty="0" smtClean="0">
                <a:latin typeface="Century Schoolbook" panose="02040604050505020304" pitchFamily="18" charset="0"/>
              </a:rPr>
              <a:t>auto afirmar </a:t>
            </a:r>
            <a:r>
              <a:rPr lang="pt-BR" sz="3600" dirty="0" smtClean="0">
                <a:latin typeface="Century Schoolbook" panose="02040604050505020304" pitchFamily="18" charset="0"/>
              </a:rPr>
              <a:t>em</a:t>
            </a:r>
          </a:p>
          <a:p>
            <a:r>
              <a:rPr lang="pt-BR" sz="3600" dirty="0" smtClean="0">
                <a:latin typeface="Century Schoolbook" panose="02040604050505020304" pitchFamily="18" charset="0"/>
              </a:rPr>
              <a:t>Ansiosos</a:t>
            </a:r>
          </a:p>
          <a:p>
            <a:r>
              <a:rPr lang="pt-BR" sz="3600" dirty="0" smtClean="0">
                <a:latin typeface="Century Schoolbook" panose="02040604050505020304" pitchFamily="18" charset="0"/>
              </a:rPr>
              <a:t>Tem dificuldade em receber ‘não’</a:t>
            </a:r>
            <a:endParaRPr lang="pt-BR" sz="3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42" y="719033"/>
            <a:ext cx="9156000" cy="1143200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É PRECISO CONHECER OS ALUNOS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82147"/>
            <a:ext cx="8145624" cy="46559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Century Schoolbook" panose="02040604050505020304" pitchFamily="18" charset="0"/>
              </a:rPr>
              <a:t>QUEM SÃO OS </a:t>
            </a:r>
            <a:r>
              <a:rPr lang="pt-BR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ALUNOS?</a:t>
            </a:r>
          </a:p>
          <a:p>
            <a:pPr algn="ctr"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Projetos de Vida</a:t>
            </a:r>
          </a:p>
          <a:p>
            <a:pPr algn="ctr"/>
            <a:r>
              <a:rPr lang="pt-BR" sz="3200" dirty="0">
                <a:latin typeface="Century Schoolbook" panose="02040604050505020304" pitchFamily="18" charset="0"/>
              </a:rPr>
              <a:t>COMO </a:t>
            </a:r>
            <a:r>
              <a:rPr lang="pt-BR" sz="3200" dirty="0">
                <a:solidFill>
                  <a:schemeClr val="tx1"/>
                </a:solidFill>
                <a:latin typeface="Century Schoolbook" panose="02040604050505020304" pitchFamily="18" charset="0"/>
              </a:rPr>
              <a:t>ELES CHEGARAM ATÉ </a:t>
            </a:r>
            <a:r>
              <a:rPr lang="pt-BR" sz="3200" dirty="0">
                <a:latin typeface="Century Schoolbook" panose="02040604050505020304" pitchFamily="18" charset="0"/>
              </a:rPr>
              <a:t>AQUI</a:t>
            </a:r>
            <a:r>
              <a:rPr lang="pt-BR" sz="3200" dirty="0" smtClean="0">
                <a:latin typeface="Century Schoolbook" panose="02040604050505020304" pitchFamily="18" charset="0"/>
              </a:rPr>
              <a:t>?</a:t>
            </a:r>
          </a:p>
          <a:p>
            <a:pPr algn="ctr"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Trajetória Acadêmica</a:t>
            </a: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ATÉ ONDE </a:t>
            </a:r>
            <a:r>
              <a:rPr lang="pt-BR" sz="3200" dirty="0">
                <a:solidFill>
                  <a:schemeClr val="tx1"/>
                </a:solidFill>
                <a:latin typeface="Century Schoolbook" panose="02040604050505020304" pitchFamily="18" charset="0"/>
              </a:rPr>
              <a:t>PODEM </a:t>
            </a:r>
            <a:r>
              <a:rPr lang="pt-BR" sz="32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IR?</a:t>
            </a:r>
          </a:p>
          <a:p>
            <a:pPr algn="ctr"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Projeção Desempenho ENADE</a:t>
            </a:r>
            <a:endParaRPr lang="pt-BR" sz="32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6502"/>
            <a:ext cx="9156000" cy="11432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O ENADE</a:t>
            </a:r>
            <a:endParaRPr lang="pt-BR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365" y="1133474"/>
            <a:ext cx="8803985" cy="5424079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latin typeface="Century Schoolbook" panose="02040604050505020304" pitchFamily="18" charset="0"/>
              </a:rPr>
              <a:t>ENQUANTO  NÃO  ROMPERMOS  COM  OS  MITOS DE QUE:</a:t>
            </a:r>
          </a:p>
          <a:p>
            <a:pPr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r>
              <a:rPr lang="pt-BR" dirty="0" smtClean="0">
                <a:latin typeface="Century Schoolbook" panose="02040604050505020304" pitchFamily="18" charset="0"/>
              </a:rPr>
              <a:t>É COISA DA COORDENAÇÃO.</a:t>
            </a:r>
          </a:p>
          <a:p>
            <a:r>
              <a:rPr lang="pt-BR" dirty="0" smtClean="0">
                <a:latin typeface="Century Schoolbook" panose="02040604050505020304" pitchFamily="18" charset="0"/>
              </a:rPr>
              <a:t>É TESTE QUE NÃO AVALIA NADA.</a:t>
            </a:r>
          </a:p>
          <a:p>
            <a:r>
              <a:rPr lang="pt-BR" dirty="0" smtClean="0">
                <a:latin typeface="Century Schoolbook" panose="02040604050505020304" pitchFamily="18" charset="0"/>
              </a:rPr>
              <a:t>É RESPONSABILIDADE APENAS DA IES MELHORAR.</a:t>
            </a:r>
          </a:p>
          <a:p>
            <a:r>
              <a:rPr lang="pt-BR" dirty="0" smtClean="0">
                <a:latin typeface="Century Schoolbook" panose="02040604050505020304" pitchFamily="18" charset="0"/>
              </a:rPr>
              <a:t>É UM ACERTO DE CONTAS.</a:t>
            </a:r>
          </a:p>
          <a:p>
            <a:r>
              <a:rPr lang="pt-BR" dirty="0" smtClean="0">
                <a:latin typeface="Century Schoolbook" panose="02040604050505020304" pitchFamily="18" charset="0"/>
              </a:rPr>
              <a:t>“EU NÃO TENHO NADA A VER COM ISSO”...</a:t>
            </a:r>
          </a:p>
          <a:p>
            <a:endParaRPr lang="pt-BR" dirty="0">
              <a:latin typeface="Century Schoolbook" panose="02040604050505020304" pitchFamily="18" charset="0"/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...</a:t>
            </a:r>
            <a:r>
              <a:rPr lang="pt-BR" sz="24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Estaremos remando contra a maré que acaba por nos tornar esquizoides extremistas quando devemos usar do ENADE para desenvolver práticas </a:t>
            </a:r>
            <a:r>
              <a:rPr lang="pt-BR" sz="2400" dirty="0" err="1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autorreguladoras</a:t>
            </a:r>
            <a:r>
              <a:rPr lang="pt-BR" sz="24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do trabalho institucional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7433"/>
            <a:ext cx="9156000" cy="1143200"/>
          </a:xfrm>
        </p:spPr>
        <p:txBody>
          <a:bodyPr/>
          <a:lstStyle/>
          <a:p>
            <a:r>
              <a:rPr lang="pt-BR" dirty="0" smtClean="0">
                <a:latin typeface="Century Schoolbook" panose="02040604050505020304" pitchFamily="18" charset="0"/>
              </a:rPr>
              <a:t>PARA CONTINUAR   </a:t>
            </a:r>
            <a:r>
              <a:rPr lang="pt-BR" dirty="0" smtClean="0">
                <a:latin typeface="Century Schoolbook" panose="02040604050505020304" pitchFamily="18" charset="0"/>
              </a:rPr>
              <a:t>A  CONVERSA...</a:t>
            </a:r>
            <a:endParaRPr lang="pt-BR" dirty="0"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599" y="1013116"/>
            <a:ext cx="4568826" cy="5587709"/>
          </a:xfrm>
        </p:spPr>
        <p:txBody>
          <a:bodyPr/>
          <a:lstStyle/>
          <a:p>
            <a:endParaRPr lang="pt-BR" dirty="0"/>
          </a:p>
          <a:p>
            <a:pPr algn="just">
              <a:buNone/>
            </a:pPr>
            <a:endParaRPr lang="pt-BR" dirty="0">
              <a:latin typeface="Century Schoolbook" panose="02040604050505020304" pitchFamily="18" charset="0"/>
            </a:endParaRPr>
          </a:p>
          <a:p>
            <a:pPr algn="just"/>
            <a:r>
              <a:rPr lang="pt-BR" dirty="0">
                <a:latin typeface="Century Schoolbook" panose="02040604050505020304" pitchFamily="18" charset="0"/>
              </a:rPr>
              <a:t>Não há pontos finais. Pelo contrário, crescem as reticências, as interrogações, as exclamações. Deste movimento dialógico, sem certo ou errado definidos a priori, resultará mais aprendizagem para todos aqueles interessados na qualificação </a:t>
            </a:r>
            <a:r>
              <a:rPr lang="pt-BR" dirty="0" smtClean="0">
                <a:latin typeface="Century Schoolbook" panose="02040604050505020304" pitchFamily="18" charset="0"/>
              </a:rPr>
              <a:t>da instituição, </a:t>
            </a:r>
            <a:r>
              <a:rPr lang="pt-BR" dirty="0">
                <a:latin typeface="Century Schoolbook" panose="02040604050505020304" pitchFamily="18" charset="0"/>
              </a:rPr>
              <a:t>no desenvolvimento profissional dos professores, nos processos de meta-avaliação, no desenvolvimento de nossos alunos e professores</a:t>
            </a:r>
            <a:r>
              <a:rPr lang="pt-BR" dirty="0" smtClean="0">
                <a:latin typeface="Century Schoolbook" panose="02040604050505020304" pitchFamily="18" charset="0"/>
              </a:rPr>
              <a:t>.</a:t>
            </a:r>
          </a:p>
          <a:p>
            <a:pPr algn="just">
              <a:buNone/>
            </a:pPr>
            <a:r>
              <a:rPr lang="pt-BR" dirty="0">
                <a:latin typeface="Century Schoolbook" panose="02040604050505020304" pitchFamily="18" charset="0"/>
              </a:rPr>
              <a:t>( </a:t>
            </a:r>
            <a:r>
              <a:rPr lang="pt-BR" dirty="0" smtClean="0">
                <a:latin typeface="Century Schoolbook" panose="02040604050505020304" pitchFamily="18" charset="0"/>
              </a:rPr>
              <a:t>SORDI;  </a:t>
            </a:r>
            <a:r>
              <a:rPr lang="pt-BR" dirty="0">
                <a:latin typeface="Century Schoolbook" panose="02040604050505020304" pitchFamily="18" charset="0"/>
              </a:rPr>
              <a:t>LUDKE, 2009)</a:t>
            </a:r>
          </a:p>
          <a:p>
            <a:pPr algn="just">
              <a:buNone/>
            </a:pPr>
            <a:endParaRPr lang="pt-BR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4" y="1622408"/>
            <a:ext cx="28860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4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000" y="0"/>
            <a:ext cx="9156000" cy="1143200"/>
          </a:xfrm>
        </p:spPr>
        <p:txBody>
          <a:bodyPr/>
          <a:lstStyle/>
          <a:p>
            <a:pPr algn="l"/>
            <a:r>
              <a:rPr lang="pt-BR" dirty="0" smtClean="0">
                <a:latin typeface="Century Schoolbook" panose="02040604050505020304" pitchFamily="18" charset="0"/>
              </a:rPr>
              <a:t>REFERÊNCIAS</a:t>
            </a:r>
            <a:endParaRPr lang="pt-BR" dirty="0"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0945" y="495879"/>
            <a:ext cx="8769927" cy="6283611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>
                <a:latin typeface="Century Schoolbook" panose="02040604050505020304" pitchFamily="18" charset="0"/>
              </a:rPr>
              <a:t>ASSIS, Lucia Maria. </a:t>
            </a:r>
            <a:r>
              <a:rPr lang="pt-BR" b="1" dirty="0">
                <a:latin typeface="Century Schoolbook" panose="02040604050505020304" pitchFamily="18" charset="0"/>
              </a:rPr>
              <a:t>Avaliação institucional e prática docente na educação superior</a:t>
            </a:r>
            <a:r>
              <a:rPr lang="pt-BR" dirty="0">
                <a:latin typeface="Century Schoolbook" panose="02040604050505020304" pitchFamily="18" charset="0"/>
              </a:rPr>
              <a:t>: tensões, mediações e impactos. Tese de </a:t>
            </a:r>
            <a:r>
              <a:rPr lang="pt-BR" dirty="0" smtClean="0">
                <a:latin typeface="Century Schoolbook" panose="02040604050505020304" pitchFamily="18" charset="0"/>
              </a:rPr>
              <a:t>Doutorado</a:t>
            </a:r>
            <a:r>
              <a:rPr lang="pt-BR" dirty="0">
                <a:latin typeface="Century Schoolbook" panose="02040604050505020304" pitchFamily="18" charset="0"/>
              </a:rPr>
              <a:t>. 2008. </a:t>
            </a:r>
            <a:r>
              <a:rPr lang="pt-BR" dirty="0" smtClean="0">
                <a:latin typeface="Century Schoolbook" panose="02040604050505020304" pitchFamily="18" charset="0"/>
              </a:rPr>
              <a:t>249p. </a:t>
            </a:r>
            <a:r>
              <a:rPr lang="pt-BR" dirty="0">
                <a:latin typeface="Century Schoolbook" panose="02040604050505020304" pitchFamily="18" charset="0"/>
              </a:rPr>
              <a:t>Universidade Federal de Goiás. </a:t>
            </a:r>
            <a:endParaRPr lang="pt-BR" dirty="0" smtClean="0">
              <a:latin typeface="Century Schoolbook" panose="02040604050505020304" pitchFamily="18" charset="0"/>
            </a:endParaRPr>
          </a:p>
          <a:p>
            <a:pPr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r>
              <a:rPr lang="pt-BR" dirty="0" smtClean="0">
                <a:latin typeface="Century Schoolbook" panose="02040604050505020304" pitchFamily="18" charset="0"/>
              </a:rPr>
              <a:t>DANTAS, Elza </a:t>
            </a:r>
            <a:r>
              <a:rPr lang="pt-BR" dirty="0" err="1" smtClean="0">
                <a:latin typeface="Century Schoolbook" panose="02040604050505020304" pitchFamily="18" charset="0"/>
              </a:rPr>
              <a:t>Ezilda</a:t>
            </a:r>
            <a:r>
              <a:rPr lang="pt-BR" dirty="0" smtClean="0">
                <a:latin typeface="Century Schoolbook" panose="02040604050505020304" pitchFamily="18" charset="0"/>
              </a:rPr>
              <a:t> Valente. A avaliação Institucional na produção acadêmica e suas repercussões na docência da educação superior. Tese de Doutorado. 2017. 300p. Universidade Federal do Pará.</a:t>
            </a:r>
          </a:p>
          <a:p>
            <a:pPr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r>
              <a:rPr lang="pt-BR" dirty="0">
                <a:latin typeface="Century Schoolbook" panose="02040604050505020304" pitchFamily="18" charset="0"/>
              </a:rPr>
              <a:t>SORDI, Mara Regina Lemes de; Menga </a:t>
            </a:r>
            <a:r>
              <a:rPr lang="pt-BR" dirty="0" err="1">
                <a:latin typeface="Century Schoolbook" panose="02040604050505020304" pitchFamily="18" charset="0"/>
              </a:rPr>
              <a:t>Ludke</a:t>
            </a:r>
            <a:r>
              <a:rPr lang="pt-BR" dirty="0">
                <a:latin typeface="Century Schoolbook" panose="02040604050505020304" pitchFamily="18" charset="0"/>
              </a:rPr>
              <a:t>. </a:t>
            </a:r>
            <a:r>
              <a:rPr lang="pt-BR" b="1" dirty="0">
                <a:latin typeface="Century Schoolbook" panose="02040604050505020304" pitchFamily="18" charset="0"/>
              </a:rPr>
              <a:t>Da avaliação da aprendizagem à avaliação institucional</a:t>
            </a:r>
            <a:r>
              <a:rPr lang="pt-BR" dirty="0">
                <a:latin typeface="Century Schoolbook" panose="02040604050505020304" pitchFamily="18" charset="0"/>
              </a:rPr>
              <a:t>: aprendizagens necessárias. Avaliação, Campinas; Sorocaba, SP, v. 14, n. 2, p. 253-266, jul. 2009. </a:t>
            </a:r>
            <a:r>
              <a:rPr lang="pt-BR" dirty="0" smtClean="0">
                <a:latin typeface="Century Schoolbook" panose="02040604050505020304" pitchFamily="18" charset="0"/>
              </a:rPr>
              <a:t>Disponível </a:t>
            </a:r>
            <a:r>
              <a:rPr lang="pt-BR" dirty="0">
                <a:latin typeface="Century Schoolbook" panose="02040604050505020304" pitchFamily="18" charset="0"/>
              </a:rPr>
              <a:t>em: www.scielo.br/scielo.php Acesso em: 01 maio de 2016. </a:t>
            </a:r>
            <a:endParaRPr lang="pt-BR" dirty="0" smtClean="0">
              <a:latin typeface="Century Schoolbook" panose="02040604050505020304" pitchFamily="18" charset="0"/>
            </a:endParaRPr>
          </a:p>
          <a:p>
            <a:pPr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r>
              <a:rPr lang="pt-BR" dirty="0">
                <a:latin typeface="Century Schoolbook" panose="02040604050505020304" pitchFamily="18" charset="0"/>
              </a:rPr>
              <a:t>VOLPATO, </a:t>
            </a:r>
            <a:r>
              <a:rPr lang="pt-BR" dirty="0" err="1">
                <a:latin typeface="Century Schoolbook" panose="02040604050505020304" pitchFamily="18" charset="0"/>
              </a:rPr>
              <a:t>Gildo</a:t>
            </a:r>
            <a:r>
              <a:rPr lang="pt-BR" dirty="0">
                <a:latin typeface="Century Schoolbook" panose="02040604050505020304" pitchFamily="18" charset="0"/>
              </a:rPr>
              <a:t>. </a:t>
            </a:r>
            <a:r>
              <a:rPr lang="pt-BR" b="1" dirty="0">
                <a:latin typeface="Century Schoolbook" panose="02040604050505020304" pitchFamily="18" charset="0"/>
              </a:rPr>
              <a:t>Profissionais liberais e/ou professores? </a:t>
            </a:r>
            <a:r>
              <a:rPr lang="pt-BR" dirty="0">
                <a:latin typeface="Century Schoolbook" panose="02040604050505020304" pitchFamily="18" charset="0"/>
              </a:rPr>
              <a:t>Compreendendo caminhos, representações e avaliações da docência na Educação Superior. 2007. 237 p. Tese (Doutorado em Educação), Universidade do Vale do Rio dos Sinos, São Leopoldo, 2007. </a:t>
            </a:r>
          </a:p>
        </p:txBody>
      </p:sp>
    </p:spTree>
    <p:extLst>
      <p:ext uri="{BB962C8B-B14F-4D97-AF65-F5344CB8AC3E}">
        <p14:creationId xmlns:p14="http://schemas.microsoft.com/office/powerpoint/2010/main" val="29017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44" y="289976"/>
            <a:ext cx="9084661" cy="968927"/>
          </a:xfrm>
        </p:spPr>
        <p:txBody>
          <a:bodyPr/>
          <a:lstStyle/>
          <a:p>
            <a:r>
              <a:rPr lang="pt-BR" dirty="0" smtClean="0">
                <a:latin typeface="Century Schoolbook" panose="02040604050505020304" pitchFamily="18" charset="0"/>
              </a:rPr>
              <a:t>ENADE: ALGUMAS QUESTÕES PERTINENTES</a:t>
            </a:r>
            <a:endParaRPr lang="pt-BR" dirty="0"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673" y="1136073"/>
            <a:ext cx="4559877" cy="5483802"/>
          </a:xfrm>
        </p:spPr>
        <p:txBody>
          <a:bodyPr/>
          <a:lstStyle/>
          <a:p>
            <a:pPr algn="just"/>
            <a:endParaRPr lang="pt-BR" dirty="0" smtClean="0">
              <a:latin typeface="Century Schoolbook" panose="02040604050505020304" pitchFamily="18" charset="0"/>
            </a:endParaRPr>
          </a:p>
          <a:p>
            <a:pPr algn="just"/>
            <a:r>
              <a:rPr lang="pt-BR" dirty="0" smtClean="0">
                <a:latin typeface="Century Schoolbook" panose="02040604050505020304" pitchFamily="18" charset="0"/>
              </a:rPr>
              <a:t>Que usos pedagógicos temos feito dos resultados? (usamos como indutor de mudança curricular?)</a:t>
            </a:r>
          </a:p>
          <a:p>
            <a:pPr algn="just">
              <a:buNone/>
            </a:pPr>
            <a:endParaRPr lang="pt-BR" dirty="0">
              <a:latin typeface="Century Schoolbook" panose="02040604050505020304" pitchFamily="18" charset="0"/>
            </a:endParaRPr>
          </a:p>
          <a:p>
            <a:pPr algn="just"/>
            <a:r>
              <a:rPr lang="pt-BR" dirty="0">
                <a:latin typeface="Century Schoolbook" panose="02040604050505020304" pitchFamily="18" charset="0"/>
              </a:rPr>
              <a:t>E</a:t>
            </a:r>
            <a:r>
              <a:rPr lang="pt-BR" dirty="0" smtClean="0">
                <a:latin typeface="Century Schoolbook" panose="02040604050505020304" pitchFamily="18" charset="0"/>
              </a:rPr>
              <a:t>stabelecemos a comparação entre as </a:t>
            </a:r>
            <a:r>
              <a:rPr lang="pt-BR" dirty="0" err="1" smtClean="0">
                <a:latin typeface="Century Schoolbook" panose="02040604050505020304" pitchFamily="18" charset="0"/>
              </a:rPr>
              <a:t>DCN’s</a:t>
            </a:r>
            <a:r>
              <a:rPr lang="pt-BR" dirty="0" smtClean="0">
                <a:latin typeface="Century Schoolbook" panose="02040604050505020304" pitchFamily="18" charset="0"/>
              </a:rPr>
              <a:t>, as Portarias do ENADE  e as diretrizes dos  órgãos de classe?</a:t>
            </a:r>
          </a:p>
          <a:p>
            <a:pPr algn="just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algn="just"/>
            <a:r>
              <a:rPr lang="pt-BR" dirty="0" smtClean="0">
                <a:latin typeface="Century Schoolbook" panose="02040604050505020304" pitchFamily="18" charset="0"/>
              </a:rPr>
              <a:t>Os alunos tem conhecimento dos efeitos para a instituição, para o curso e para eles mesmos?</a:t>
            </a:r>
          </a:p>
          <a:p>
            <a:pPr algn="just"/>
            <a:endParaRPr lang="pt-BR" dirty="0">
              <a:latin typeface="Century Schoolbook" panose="02040604050505020304" pitchFamily="18" charset="0"/>
            </a:endParaRPr>
          </a:p>
          <a:p>
            <a:pPr algn="just"/>
            <a:r>
              <a:rPr lang="pt-BR" dirty="0" smtClean="0">
                <a:latin typeface="Century Schoolbook" panose="02040604050505020304" pitchFamily="18" charset="0"/>
              </a:rPr>
              <a:t>Temos analisado a tendência das provas dos últimos ciclos?</a:t>
            </a:r>
          </a:p>
          <a:p>
            <a:pPr algn="just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algn="just">
              <a:buNone/>
            </a:pPr>
            <a:endParaRPr lang="pt-BR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24" y="1258903"/>
            <a:ext cx="4124476" cy="559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6617" y="395465"/>
            <a:ext cx="7907383" cy="793661"/>
          </a:xfrm>
          <a:ln w="38100">
            <a:noFill/>
          </a:ln>
        </p:spPr>
        <p:txBody>
          <a:bodyPr/>
          <a:lstStyle/>
          <a:p>
            <a:pPr algn="just"/>
            <a:r>
              <a:rPr lang="pt-BR" sz="2800" dirty="0" smtClean="0"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O que dizem os trabalhos acadêmicos</a:t>
            </a:r>
            <a:br>
              <a:rPr lang="pt-BR" sz="2800" dirty="0" smtClean="0">
                <a:latin typeface="Century Schoolbook" panose="02040604050505020304" pitchFamily="18" charset="0"/>
                <a:ea typeface="Bradley Hand" charset="0"/>
                <a:cs typeface="Bradley Hand" charset="0"/>
              </a:rPr>
            </a:br>
            <a:r>
              <a:rPr lang="pt-BR" sz="2800" dirty="0" smtClean="0"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(Dantas, 2017; Assis, 2008; </a:t>
            </a:r>
            <a:r>
              <a:rPr lang="pt-BR" sz="2800" dirty="0" err="1" smtClean="0"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Volpato</a:t>
            </a:r>
            <a:r>
              <a:rPr lang="pt-BR" sz="2800" dirty="0" smtClean="0"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, 2007).</a:t>
            </a:r>
            <a:endParaRPr lang="pt-BR" sz="2800" dirty="0"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sp>
        <p:nvSpPr>
          <p:cNvPr id="7" name="Shape 397"/>
          <p:cNvSpPr/>
          <p:nvPr/>
        </p:nvSpPr>
        <p:spPr>
          <a:xfrm>
            <a:off x="3926436" y="1451486"/>
            <a:ext cx="2079562" cy="1901876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397"/>
          <p:cNvSpPr/>
          <p:nvPr/>
        </p:nvSpPr>
        <p:spPr>
          <a:xfrm>
            <a:off x="6701056" y="1668158"/>
            <a:ext cx="2289308" cy="1966868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97"/>
          <p:cNvSpPr/>
          <p:nvPr/>
        </p:nvSpPr>
        <p:spPr>
          <a:xfrm>
            <a:off x="6205957" y="4647721"/>
            <a:ext cx="1954328" cy="1901876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397"/>
          <p:cNvSpPr/>
          <p:nvPr/>
        </p:nvSpPr>
        <p:spPr>
          <a:xfrm>
            <a:off x="906936" y="4723921"/>
            <a:ext cx="1954328" cy="1901876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397"/>
          <p:cNvSpPr/>
          <p:nvPr/>
        </p:nvSpPr>
        <p:spPr>
          <a:xfrm>
            <a:off x="945112" y="1594988"/>
            <a:ext cx="2102888" cy="1901876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CaixaDeTexto 23"/>
          <p:cNvSpPr txBox="1"/>
          <p:nvPr/>
        </p:nvSpPr>
        <p:spPr>
          <a:xfrm>
            <a:off x="1019162" y="1807262"/>
            <a:ext cx="1954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Pouca repercussão </a:t>
            </a:r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na prática </a:t>
            </a:r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pedagógica - </a:t>
            </a:r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indiferença</a:t>
            </a:r>
            <a:endParaRPr lang="pt-BR" dirty="0">
              <a:solidFill>
                <a:schemeClr val="bg1"/>
              </a:solidFill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sp>
        <p:nvSpPr>
          <p:cNvPr id="25" name="Shape 353"/>
          <p:cNvSpPr/>
          <p:nvPr/>
        </p:nvSpPr>
        <p:spPr>
          <a:xfrm>
            <a:off x="222929" y="103797"/>
            <a:ext cx="887553" cy="92857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CaixaDeTexto 16"/>
          <p:cNvSpPr txBox="1"/>
          <p:nvPr/>
        </p:nvSpPr>
        <p:spPr>
          <a:xfrm>
            <a:off x="4037569" y="1732949"/>
            <a:ext cx="1857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Desconheci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m</a:t>
            </a:r>
            <a:r>
              <a:rPr lang="pt-BR" sz="2000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ento  do </a:t>
            </a:r>
            <a:r>
              <a:rPr lang="pt-BR" sz="2000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ENADE pelos alunos</a:t>
            </a:r>
            <a:endParaRPr lang="pt-BR" sz="2000" dirty="0">
              <a:solidFill>
                <a:schemeClr val="bg1"/>
              </a:solidFill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68316" y="2084261"/>
            <a:ext cx="195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Relação  de aceitação e recusa da comunidade</a:t>
            </a:r>
            <a:endParaRPr lang="pt-BR" dirty="0">
              <a:solidFill>
                <a:schemeClr val="bg1"/>
              </a:solidFill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945112" y="5214754"/>
            <a:ext cx="1954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Importância atribuída pelos docentes líderes </a:t>
            </a:r>
            <a:endParaRPr lang="pt-BR" dirty="0">
              <a:solidFill>
                <a:schemeClr val="bg1"/>
              </a:solidFill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279816" y="4974192"/>
            <a:ext cx="180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Avaliação valorizada pela IES</a:t>
            </a:r>
            <a:endParaRPr lang="pt-BR" sz="2000" dirty="0">
              <a:solidFill>
                <a:schemeClr val="bg1"/>
              </a:solidFill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sp>
        <p:nvSpPr>
          <p:cNvPr id="14" name="Shape 397"/>
          <p:cNvSpPr/>
          <p:nvPr/>
        </p:nvSpPr>
        <p:spPr>
          <a:xfrm>
            <a:off x="3637452" y="3610905"/>
            <a:ext cx="2079562" cy="1987754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CaixaDeTexto 15"/>
          <p:cNvSpPr txBox="1"/>
          <p:nvPr/>
        </p:nvSpPr>
        <p:spPr>
          <a:xfrm>
            <a:off x="3711311" y="3909057"/>
            <a:ext cx="1931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Limite entre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a formação generalista e o estreitamento formativo </a:t>
            </a:r>
            <a:endParaRPr lang="pt-BR" dirty="0">
              <a:solidFill>
                <a:schemeClr val="bg1"/>
              </a:solidFill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5316" y="395465"/>
            <a:ext cx="7998683" cy="793661"/>
          </a:xfrm>
          <a:ln w="38100">
            <a:noFill/>
          </a:ln>
        </p:spPr>
        <p:txBody>
          <a:bodyPr/>
          <a:lstStyle/>
          <a:p>
            <a:pPr algn="just"/>
            <a:r>
              <a:rPr lang="pt-BR" sz="3200" dirty="0" smtClean="0"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O que dizem os trabalhos acadêmicos...</a:t>
            </a:r>
            <a:endParaRPr lang="pt-BR" sz="3200" dirty="0"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574461" y="1162137"/>
            <a:ext cx="3646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“Para </a:t>
            </a:r>
            <a:r>
              <a:rPr lang="pt-BR" dirty="0">
                <a:solidFill>
                  <a:srgbClr val="FFFF00"/>
                </a:solidFill>
                <a:latin typeface="Century Schoolbook" panose="02040604050505020304" pitchFamily="18" charset="0"/>
              </a:rPr>
              <a:t>apontar falhas nas aprendizagens das matérias, assim os conteúdos passam a ser revistos e as práticas melhoradas” </a:t>
            </a:r>
            <a:r>
              <a:rPr lang="pt-BR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(GONTIJO, 2016).</a:t>
            </a:r>
          </a:p>
          <a:p>
            <a:pPr algn="ctr"/>
            <a:r>
              <a:rPr lang="pt-BR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endParaRPr lang="pt-BR" dirty="0">
              <a:solidFill>
                <a:srgbClr val="FFFF00"/>
              </a:solidFill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sp>
        <p:nvSpPr>
          <p:cNvPr id="25" name="Shape 353"/>
          <p:cNvSpPr/>
          <p:nvPr/>
        </p:nvSpPr>
        <p:spPr>
          <a:xfrm>
            <a:off x="257763" y="129924"/>
            <a:ext cx="887553" cy="92857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CaixaDeTexto 25"/>
          <p:cNvSpPr txBox="1"/>
          <p:nvPr/>
        </p:nvSpPr>
        <p:spPr>
          <a:xfrm>
            <a:off x="4050871" y="3724546"/>
            <a:ext cx="46939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O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SINAES,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como um todo, é quase desconhecido pela imprensa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e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até mesmo pelos próprios alunos que, em sua maioria, ainda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pensam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que a avaliação da educação superior se resume ao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ENADE. </a:t>
            </a:r>
          </a:p>
          <a:p>
            <a:pPr algn="just"/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O ENADE,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pela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grande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quantidade de pessoas que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mobiliza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, em um mesmo momento, sempre se torna um evento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nacional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, tanto na realização quanto na divulgação dos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resultados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. É difícil fugir disso (RISTOFF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; GIOLO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,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(2006).</a:t>
            </a:r>
            <a:endParaRPr lang="pt-BR" sz="1600" dirty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" y="1624013"/>
            <a:ext cx="3928549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6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5316" y="395465"/>
            <a:ext cx="7998683" cy="793661"/>
          </a:xfrm>
          <a:ln w="38100">
            <a:noFill/>
          </a:ln>
        </p:spPr>
        <p:txBody>
          <a:bodyPr/>
          <a:lstStyle/>
          <a:p>
            <a:pPr algn="just"/>
            <a:r>
              <a:rPr lang="pt-BR" sz="3200" dirty="0" smtClean="0"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O que dizem os </a:t>
            </a:r>
            <a:r>
              <a:rPr lang="pt-BR" sz="3200" smtClean="0">
                <a:latin typeface="Century Schoolbook" panose="02040604050505020304" pitchFamily="18" charset="0"/>
                <a:ea typeface="Bradley Hand" charset="0"/>
                <a:cs typeface="Bradley Hand" charset="0"/>
              </a:rPr>
              <a:t>trabalhos acadêmicos...</a:t>
            </a:r>
            <a:endParaRPr lang="pt-BR" sz="3200" dirty="0"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sp>
        <p:nvSpPr>
          <p:cNvPr id="25" name="Shape 353"/>
          <p:cNvSpPr/>
          <p:nvPr/>
        </p:nvSpPr>
        <p:spPr>
          <a:xfrm>
            <a:off x="257763" y="129924"/>
            <a:ext cx="887553" cy="92857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CaixaDeTexto 17"/>
          <p:cNvSpPr txBox="1"/>
          <p:nvPr/>
        </p:nvSpPr>
        <p:spPr>
          <a:xfrm>
            <a:off x="819175" y="1360576"/>
            <a:ext cx="4197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FF00"/>
                </a:solidFill>
              </a:rPr>
              <a:t>“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Outro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aspecto enfatizado pelos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docentes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é o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estilo de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prova do ENADE, com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questões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longas e exigentes em termos de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interpretação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. Segundo os relatos, as provas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aplicadas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no curso não seguem esse padrão. Mesmo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preparando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bem o aluno para o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exercício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da profissão, o curso não o prepara para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realizar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esse tipo de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prova” (LEHF</a:t>
            </a:r>
            <a:r>
              <a:rPr lang="pt-BR" sz="1600" dirty="0" smtClean="0">
                <a:solidFill>
                  <a:srgbClr val="FFFF00"/>
                </a:solidFill>
              </a:rPr>
              <a:t>ELD ET ALL , 2016).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1539" y="4333875"/>
            <a:ext cx="3944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(...) esse ano teve esclarecimentos sobre o que é e a importância do ENADE. Isso é de grande valia para o curso. Penso que independe da turma prestar ou não o EXAME, é necessário uma permanente divulgação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(Relato 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de um aluno do curso de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Direito.</a:t>
            </a:r>
            <a:r>
              <a:rPr lang="pt-BR" sz="1600" dirty="0">
                <a:solidFill>
                  <a:srgbClr val="FFFF00"/>
                </a:solidFill>
                <a:latin typeface="Century Schoolbook" panose="02040604050505020304" pitchFamily="18" charset="0"/>
              </a:rPr>
              <a:t> CPA_CESUPA, 2015 </a:t>
            </a:r>
            <a:r>
              <a:rPr lang="pt-BR" sz="1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). </a:t>
            </a:r>
            <a:endParaRPr lang="pt-BR" sz="1600" dirty="0">
              <a:solidFill>
                <a:srgbClr val="FFFF00"/>
              </a:solidFill>
              <a:latin typeface="Century Schoolbook" panose="02040604050505020304" pitchFamily="18" charset="0"/>
              <a:ea typeface="Bradley Hand" charset="0"/>
              <a:cs typeface="Bradley Hand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06" y="1795463"/>
            <a:ext cx="3928549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9033"/>
            <a:ext cx="9156000" cy="1143200"/>
          </a:xfrm>
        </p:spPr>
        <p:txBody>
          <a:bodyPr/>
          <a:lstStyle/>
          <a:p>
            <a:r>
              <a:rPr lang="pt-BR" sz="28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O ENADE NO CONTEXTO LEGAL</a:t>
            </a:r>
            <a:endParaRPr lang="pt-BR" sz="2800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8721" y="1290633"/>
            <a:ext cx="84151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Art</a:t>
            </a:r>
            <a:r>
              <a:rPr lang="pt-BR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. 5º A avaliação do desempenho dos estudantes dos cursos de graduação </a:t>
            </a: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será realizada </a:t>
            </a:r>
            <a:r>
              <a:rPr lang="pt-BR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mediante aplicação do Exame Nacional de Desempenho dos Estudantes </a:t>
            </a: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– ENADE (LEI, 10.861/2004)</a:t>
            </a:r>
          </a:p>
          <a:p>
            <a:endParaRPr lang="pt-BR" sz="24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endParaRPr lang="pt-BR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§ 1º O ENADE aferirá o desempenho dos estudantes em relação aos </a:t>
            </a:r>
            <a:r>
              <a:rPr lang="pt-BR" sz="24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conteúdos programáticos </a:t>
            </a:r>
            <a:r>
              <a:rPr lang="pt-BR" sz="2400" dirty="0">
                <a:solidFill>
                  <a:srgbClr val="FFFF00"/>
                </a:solidFill>
                <a:latin typeface="Century Schoolbook" panose="02040604050505020304" pitchFamily="18" charset="0"/>
              </a:rPr>
              <a:t>previstos nas diretrizes curriculares</a:t>
            </a:r>
            <a:r>
              <a:rPr lang="pt-BR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 do respectivo curso de </a:t>
            </a: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graduação, </a:t>
            </a:r>
            <a:r>
              <a:rPr lang="pt-BR" sz="24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suas </a:t>
            </a:r>
            <a:r>
              <a:rPr lang="pt-BR" sz="2400" dirty="0">
                <a:solidFill>
                  <a:srgbClr val="FFFF00"/>
                </a:solidFill>
                <a:latin typeface="Century Schoolbook" panose="02040604050505020304" pitchFamily="18" charset="0"/>
              </a:rPr>
              <a:t>habilidades </a:t>
            </a:r>
            <a:r>
              <a:rPr lang="pt-BR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para ajustamento às exigências decorrentes da evolução </a:t>
            </a: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do conhecimento </a:t>
            </a:r>
            <a:r>
              <a:rPr lang="pt-BR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e </a:t>
            </a:r>
            <a:r>
              <a:rPr lang="pt-BR" sz="2400" dirty="0">
                <a:solidFill>
                  <a:srgbClr val="FFFF00"/>
                </a:solidFill>
                <a:latin typeface="Century Schoolbook" panose="02040604050505020304" pitchFamily="18" charset="0"/>
              </a:rPr>
              <a:t>suas competências </a:t>
            </a:r>
            <a:r>
              <a:rPr lang="pt-BR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para compreender temas exteriores ao </a:t>
            </a: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âmbito específico </a:t>
            </a:r>
            <a:r>
              <a:rPr lang="pt-BR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de sua profissão, ligados à realidade brasileira e mundial e a outras áreas </a:t>
            </a: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do conhecimento.</a:t>
            </a:r>
          </a:p>
        </p:txBody>
      </p:sp>
    </p:spTree>
    <p:extLst>
      <p:ext uri="{BB962C8B-B14F-4D97-AF65-F5344CB8AC3E}">
        <p14:creationId xmlns:p14="http://schemas.microsoft.com/office/powerpoint/2010/main" val="37143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33308"/>
            <a:ext cx="9156000" cy="1143200"/>
          </a:xfrm>
        </p:spPr>
        <p:txBody>
          <a:bodyPr/>
          <a:lstStyle/>
          <a:p>
            <a:r>
              <a:rPr lang="pt-BR" sz="28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O QUE DEVE SER O </a:t>
            </a:r>
            <a:r>
              <a:rPr lang="pt-BR" sz="28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ENADE  NAS  INSTITUIÇÕES</a:t>
            </a:r>
            <a:endParaRPr lang="pt-BR" sz="2800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7695" y="1569664"/>
            <a:ext cx="44692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Indutor de mudanças e </a:t>
            </a:r>
            <a:r>
              <a:rPr lang="pt-BR" sz="2400" dirty="0" err="1" smtClean="0">
                <a:solidFill>
                  <a:schemeClr val="bg1"/>
                </a:solidFill>
                <a:latin typeface="Century Schoolbook" panose="02040604050505020304" pitchFamily="18" charset="0"/>
              </a:rPr>
              <a:t>autorregulação</a:t>
            </a: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institucional</a:t>
            </a:r>
          </a:p>
          <a:p>
            <a:endParaRPr lang="pt-BR" sz="24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Indutor do acompanhamento curricular</a:t>
            </a:r>
          </a:p>
          <a:p>
            <a:endParaRPr lang="pt-BR" sz="24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endParaRPr lang="pt-BR" sz="24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Aliado do processo formativo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57" y="2209800"/>
            <a:ext cx="4407044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6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{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36073"/>
            <a:ext cx="8197273" cy="547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06765" y="94734"/>
            <a:ext cx="6869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Century Schoolbook" panose="02040604050505020304" pitchFamily="18" charset="0"/>
              </a:rPr>
              <a:t>O ENADE  NOS  SITES  DAS  IES...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2723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o de giz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dro de giz" id="{827FA58D-53BB-FE4A-8131-D73927C92812}" vid="{809D98E3-C7CC-E249-BC69-1A229085F0E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quadro de giz</Template>
  <TotalTime>3104</TotalTime>
  <Words>1509</Words>
  <Application>Microsoft Office PowerPoint</Application>
  <PresentationFormat>Apresentação na tela (4:3)</PresentationFormat>
  <Paragraphs>324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Aharoni</vt:lpstr>
      <vt:lpstr>Arial</vt:lpstr>
      <vt:lpstr>Baskerville Old Face</vt:lpstr>
      <vt:lpstr>Bradley Hand</vt:lpstr>
      <vt:lpstr>Calibri</vt:lpstr>
      <vt:lpstr>Century Schoolbook</vt:lpstr>
      <vt:lpstr>Sniglet</vt:lpstr>
      <vt:lpstr>Times New Roman</vt:lpstr>
      <vt:lpstr>Walter Turncoat</vt:lpstr>
      <vt:lpstr>Wingdings</vt:lpstr>
      <vt:lpstr>quadro de giz</vt:lpstr>
      <vt:lpstr>XIV  ENCONTRO  NACIONAL  DE DIRIGENTES  DE  GRADUAÇÃO  DAS IES  PARTICULARES  O ENADE como componente curricular nos cursos de graduação </vt:lpstr>
      <vt:lpstr>ENADE: ALGUMAS  QUESTÕES  PERTINENTES</vt:lpstr>
      <vt:lpstr>ENADE: ALGUMAS QUESTÕES PERTINENTES</vt:lpstr>
      <vt:lpstr>O que dizem os trabalhos acadêmicos (Dantas, 2017; Assis, 2008; Volpato, 2007).</vt:lpstr>
      <vt:lpstr>O que dizem os trabalhos acadêmicos...</vt:lpstr>
      <vt:lpstr>O que dizem os trabalhos acadêmicos...</vt:lpstr>
      <vt:lpstr>O ENADE NO CONTEXTO LEGAL</vt:lpstr>
      <vt:lpstr>O QUE DEVE SER O ENADE  NAS  INSTITUIÇÕES</vt:lpstr>
      <vt:lpstr>{</vt:lpstr>
      <vt:lpstr>Apresentação do PowerPoint</vt:lpstr>
      <vt:lpstr>Apresentação do PowerPoint</vt:lpstr>
      <vt:lpstr>DISPOSITIVOS QUE DEVEM SER  ATIVADOS  NO  PERCURSO  DO  ENADE</vt:lpstr>
      <vt:lpstr>ATIVAR E MOBILIZAR  PARA  QUERER E DESEJAR  APRENDER</vt:lpstr>
      <vt:lpstr>EVOLUÇÃO  DO  TRABALHO  NO CESUPA: CAMINHOS PERCORRIDOS</vt:lpstr>
      <vt:lpstr>ORGANIZAÇÃO DA PROVA INTEGRADA: QUANTIDADE DE ITENS POR PERÍODO </vt:lpstr>
      <vt:lpstr>EVOLUÇÃO DO TRABALHO NO CESUPA: CAMINHOS PERCORRIDOS</vt:lpstr>
      <vt:lpstr>EVOLUÇÃO DO TRABALHO INSTITUCIONAL: alguns aprendizados</vt:lpstr>
      <vt:lpstr>EVOLUÇÃO DO TRABALHO INSTITUCIONAL: alguns aprendizados</vt:lpstr>
      <vt:lpstr>ALGUMAS PRÁTICAS DO CURSO DE  ADMINISTRAÇÃO</vt:lpstr>
      <vt:lpstr>ALGUMAS PRÁTICAS DO CURSO DE  ADMINISTRAÇÃO</vt:lpstr>
      <vt:lpstr>Foco:  ALUNOS ADULTOS EM FORMAÇÃO PROFISSIONAL</vt:lpstr>
      <vt:lpstr>AO MESMO TEMPO SÃO...</vt:lpstr>
      <vt:lpstr>É PRECISO CONHECER OS ALUNOS</vt:lpstr>
      <vt:lpstr>O ENADE</vt:lpstr>
      <vt:lpstr>PARA CONTINUAR   A  CONVERSA...</vt:lpstr>
      <vt:lpstr>REFERÊNCIAS</vt:lpstr>
    </vt:vector>
  </TitlesOfParts>
  <Company>Aislan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Aislan de Paula</dc:creator>
  <cp:lastModifiedBy>Usuário do Windows</cp:lastModifiedBy>
  <cp:revision>313</cp:revision>
  <dcterms:created xsi:type="dcterms:W3CDTF">2016-12-14T16:03:25Z</dcterms:created>
  <dcterms:modified xsi:type="dcterms:W3CDTF">2017-10-18T11:33:21Z</dcterms:modified>
</cp:coreProperties>
</file>